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handoutMasterIdLst>
    <p:handoutMasterId r:id="rId44"/>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48" r:id="rId19"/>
    <p:sldId id="1142" r:id="rId20"/>
    <p:sldId id="1143" r:id="rId21"/>
    <p:sldId id="1150" r:id="rId22"/>
    <p:sldId id="1151" r:id="rId23"/>
    <p:sldId id="1149" r:id="rId24"/>
    <p:sldId id="1152" r:id="rId25"/>
    <p:sldId id="1153" r:id="rId26"/>
    <p:sldId id="1040" r:id="rId27"/>
    <p:sldId id="1144" r:id="rId28"/>
    <p:sldId id="1099" r:id="rId29"/>
    <p:sldId id="1113" r:id="rId30"/>
    <p:sldId id="1100" r:id="rId31"/>
    <p:sldId id="1145" r:id="rId32"/>
    <p:sldId id="1102" r:id="rId33"/>
    <p:sldId id="1137" r:id="rId34"/>
    <p:sldId id="1146" r:id="rId35"/>
    <p:sldId id="1103" r:id="rId36"/>
    <p:sldId id="1138" r:id="rId37"/>
    <p:sldId id="1147" r:id="rId38"/>
    <p:sldId id="1106" r:id="rId39"/>
    <p:sldId id="1126" r:id="rId40"/>
    <p:sldId id="1140" r:id="rId41"/>
    <p:sldId id="1141" r:id="rId4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1/11-21-1138-00-00bd-ieee-802-11bd-july-plenary-2021-tc-meeting-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2021-08-10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15"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Sep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Sep 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10:00am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11:59am</a:t>
            </a:r>
            <a:r>
              <a:rPr lang="en-US" altLang="zh-CN" sz="2400" dirty="0">
                <a:solidFill>
                  <a:srgbClr val="00B050"/>
                </a:solidFill>
                <a:cs typeface="+mn-ea"/>
                <a:sym typeface="+mn-ea"/>
              </a:rPr>
              <a:t>,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14</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a:t>
            </a:r>
            <a:r>
              <a:rPr lang="en-US" altLang="zh-CN" sz="2400" dirty="0" smtClean="0">
                <a:solidFill>
                  <a:srgbClr val="00B050"/>
                </a:solidFill>
                <a:cs typeface="+mn-ea"/>
                <a:sym typeface="+mn-ea"/>
              </a:rPr>
              <a:t>(Interim week)</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15</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01:15pm,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07:00pm ~ 09:00pm,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r>
              <a:rPr lang="en-US" altLang="zh-CN" sz="2400" dirty="0">
                <a:solidFill>
                  <a:srgbClr val="00B050"/>
                </a:solidFill>
                <a:cs typeface="+mn-ea"/>
                <a:sym typeface="+mn-ea"/>
              </a:rPr>
              <a:t>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28</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980055611"/>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a:t>
                      </a:r>
                      <a:r>
                        <a:rPr lang="en-US" altLang="zh-CN" sz="1200" dirty="0" smtClean="0">
                          <a:solidFill>
                            <a:srgbClr val="0070C0"/>
                          </a:solidFill>
                        </a:rPr>
                        <a:t> </a:t>
                      </a:r>
                      <a:r>
                        <a:rPr lang="en-US" altLang="zh-CN" sz="1200" dirty="0" smtClean="0">
                          <a:solidFill>
                            <a:srgbClr val="0070C0"/>
                          </a:solidFill>
                        </a:rPr>
                        <a:t>11-21/1303r4, 11-21/1326r1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a:t>
                      </a:r>
                      <a:r>
                        <a:rPr lang="en-US" altLang="zh-CN" sz="1200" baseline="0" dirty="0" smtClean="0">
                          <a:solidFill>
                            <a:srgbClr val="0070C0"/>
                          </a:solidFill>
                          <a:sym typeface="+mn-ea"/>
                        </a:rPr>
                        <a:t>11-21/1138r0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11-19/2045r11 </a:t>
                      </a:r>
                      <a:r>
                        <a:rPr lang="en-US" altLang="zh-CN" sz="1200" dirty="0" smtClean="0">
                          <a:solidFill>
                            <a:srgbClr val="0070C0"/>
                          </a:solidFill>
                        </a:rPr>
                        <a:t>(</a:t>
                      </a:r>
                      <a:r>
                        <a:rPr lang="en-US" altLang="zh-CN" sz="1200" dirty="0" smtClean="0">
                          <a:solidFill>
                            <a:srgbClr val="0070C0"/>
                          </a:solidFill>
                        </a:rPr>
                        <a:t>D2.0</a:t>
                      </a:r>
                      <a:r>
                        <a:rPr lang="en-US" altLang="zh-CN" sz="1200" dirty="0" smtClean="0">
                          <a:solidFill>
                            <a:srgbClr val="0070C0"/>
                          </a:solidFill>
                        </a:rPr>
                        <a:t>)</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11-21/1296r1 </a:t>
                      </a:r>
                      <a:r>
                        <a:rPr lang="en-US" altLang="zh-CN" sz="1200" dirty="0" smtClean="0">
                          <a:solidFill>
                            <a:srgbClr val="0070C0"/>
                          </a:solidFill>
                        </a:rPr>
                        <a:t>(LB254)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1343</a:t>
            </a:r>
            <a:r>
              <a:rPr lang="en-US" altLang="zh-CN" sz="1600" dirty="0" smtClean="0">
                <a:solidFill>
                  <a:srgbClr val="00B050"/>
                </a:solidFill>
                <a:latin typeface="Calibri" panose="020F0502020204030204" pitchFamily="34" charset="0"/>
                <a:cs typeface="Calibri" panose="020F0502020204030204" pitchFamily="34" charset="0"/>
              </a:rPr>
              <a:t>r</a:t>
            </a:r>
            <a:r>
              <a:rPr lang="zh-CN" altLang="zh-CN" sz="1600" dirty="0" smtClean="0">
                <a:solidFill>
                  <a:srgbClr val="00B050"/>
                </a:solidFill>
                <a:latin typeface="Calibri" panose="020F0502020204030204" pitchFamily="34" charset="0"/>
                <a:cs typeface="Calibri" panose="020F0502020204030204" pitchFamily="34" charset="0"/>
              </a:rPr>
              <a:t>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32.3.5 NGV modulation and coding </a:t>
            </a:r>
            <a:r>
              <a:rPr lang="zh-CN" altLang="zh-CN" sz="1600" dirty="0" smtClean="0">
                <a:solidFill>
                  <a:srgbClr val="00B050"/>
                </a:solidFill>
                <a:latin typeface="Calibri" panose="020F0502020204030204" pitchFamily="34" charset="0"/>
                <a:cs typeface="Calibri" panose="020F0502020204030204" pitchFamily="34" charset="0"/>
              </a:rPr>
              <a:t>schemes</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a:t>
            </a:r>
            <a:r>
              <a:rPr lang="en-US" altLang="zh-CN" sz="1600" dirty="0" err="1" smtClean="0">
                <a:solidFill>
                  <a:srgbClr val="00B050"/>
                </a:solidFill>
                <a:latin typeface="Calibri" panose="020F0502020204030204" pitchFamily="34" charset="0"/>
                <a:cs typeface="Calibri" panose="020F0502020204030204" pitchFamily="34" charset="0"/>
              </a:rPr>
              <a:t>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11-21-1344</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32.3.8.2 Non_NGV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11-21-1345</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32.3.8.3 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11-21-1346</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32.3.10 Transmit </a:t>
            </a:r>
            <a:r>
              <a:rPr lang="zh-CN" altLang="zh-CN" sz="1600" dirty="0" smtClean="0">
                <a:solidFill>
                  <a:srgbClr val="00B050"/>
                </a:solidFill>
                <a:latin typeface="Calibri" panose="020F0502020204030204" pitchFamily="34" charset="0"/>
                <a:cs typeface="Calibri" panose="020F0502020204030204" pitchFamily="34" charset="0"/>
              </a:rPr>
              <a:t>specification</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11-21-1347</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32.3.12 NGV transmit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11-21-1349</a:t>
            </a:r>
            <a:r>
              <a:rPr lang="en-US" altLang="zh-CN" sz="1600" dirty="0">
                <a:solidFill>
                  <a:srgbClr val="00B050"/>
                </a:solidFill>
                <a:latin typeface="Calibri" panose="020F0502020204030204" pitchFamily="34" charset="0"/>
                <a:cs typeface="Calibri" panose="020F0502020204030204" pitchFamily="34" charset="0"/>
              </a:rPr>
              <a:t>r0, </a:t>
            </a:r>
            <a:r>
              <a:rPr lang="zh-CN" altLang="zh-CN" sz="1600" dirty="0">
                <a:solidFill>
                  <a:srgbClr val="00B050"/>
                </a:solidFill>
                <a:latin typeface="Calibri" panose="020F0502020204030204" pitchFamily="34" charset="0"/>
                <a:cs typeface="Calibri" panose="020F0502020204030204" pitchFamily="34" charset="0"/>
              </a:rPr>
              <a:t>Visio for 32.3.12 NGV transmit 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11-21-1348</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11-21-1350</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Visio </a:t>
            </a:r>
            <a:r>
              <a:rPr lang="zh-CN" altLang="zh-CN" sz="1600" dirty="0">
                <a:solidFill>
                  <a:srgbClr val="00B050"/>
                </a:solidFill>
                <a:latin typeface="Calibri" panose="020F0502020204030204" pitchFamily="34" charset="0"/>
                <a:cs typeface="Calibri" panose="020F0502020204030204" pitchFamily="34" charset="0"/>
              </a:rPr>
              <a:t>for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11-21/1373r0, CID 2164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11-21/1389r0, LB254 comment resolution clause 32.3.15, Stephan Sand (DLR)</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11-21/1390r0, </a:t>
            </a:r>
            <a:r>
              <a:rPr lang="en-US" altLang="zh-CN" sz="1600" dirty="0" err="1" smtClean="0">
                <a:solidFill>
                  <a:srgbClr val="FFC000"/>
                </a:solidFill>
                <a:latin typeface="Calibri" panose="020F0502020204030204" pitchFamily="34" charset="0"/>
                <a:cs typeface="Calibri" panose="020F0502020204030204" pitchFamily="34" charset="0"/>
              </a:rPr>
              <a:t>visio</a:t>
            </a:r>
            <a:r>
              <a:rPr lang="en-US" altLang="zh-CN" sz="1600" dirty="0" smtClean="0">
                <a:solidFill>
                  <a:srgbClr val="FFC000"/>
                </a:solidFill>
                <a:latin typeface="Calibri" panose="020F0502020204030204" pitchFamily="34" charset="0"/>
                <a:cs typeface="Calibri" panose="020F0502020204030204" pitchFamily="34" charset="0"/>
              </a:rPr>
              <a:t> for 32.3.15 NGV ranging NDP format, Stephan Sand (DLR)</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11-21/1391r0, </a:t>
            </a:r>
            <a:r>
              <a:rPr lang="en-US" altLang="zh-CN" sz="1600" dirty="0" err="1" smtClean="0">
                <a:solidFill>
                  <a:srgbClr val="FFC000"/>
                </a:solidFill>
                <a:latin typeface="Calibri" panose="020F0502020204030204" pitchFamily="34" charset="0"/>
                <a:cs typeface="Calibri" panose="020F0502020204030204" pitchFamily="34" charset="0"/>
              </a:rPr>
              <a:t>visio</a:t>
            </a:r>
            <a:r>
              <a:rPr lang="en-US" altLang="zh-CN" sz="1600" dirty="0" smtClean="0">
                <a:solidFill>
                  <a:srgbClr val="FFC000"/>
                </a:solidFill>
                <a:latin typeface="Calibri" panose="020F0502020204030204" pitchFamily="34" charset="0"/>
                <a:cs typeface="Calibri" panose="020F0502020204030204" pitchFamily="34" charset="0"/>
              </a:rPr>
              <a:t> for 32.3.15 example of NGV-LTF, Stephan Sand (DLR)</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zh-CN" altLang="zh-CN" sz="1600" dirty="0">
                <a:solidFill>
                  <a:srgbClr val="FFC000"/>
                </a:solidFill>
                <a:latin typeface="Calibri" panose="020F0502020204030204" pitchFamily="34" charset="0"/>
                <a:cs typeface="Calibri" panose="020F0502020204030204" pitchFamily="34" charset="0"/>
              </a:rPr>
              <a:t>11-21-1411-00-00bd--D2.0 comment resolution subclause 31.2.1</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Liwen</a:t>
            </a:r>
            <a:r>
              <a:rPr lang="en-US" altLang="zh-CN" sz="1600" dirty="0">
                <a:solidFill>
                  <a:srgbClr val="FFC000"/>
                </a:solidFill>
                <a:latin typeface="Calibri" panose="020F0502020204030204" pitchFamily="34" charset="0"/>
                <a:cs typeface="Calibri" panose="020F0502020204030204" pitchFamily="34" charset="0"/>
              </a:rPr>
              <a:t> Chu (NXP)</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FFC000"/>
                </a:solidFill>
                <a:latin typeface="Calibri" panose="020F0502020204030204" pitchFamily="34" charset="0"/>
                <a:cs typeface="Calibri" panose="020F0502020204030204" pitchFamily="34" charset="0"/>
              </a:rPr>
              <a:t>11-21-1412-00-00bd--D2.0 comment resolution subclause 31.6</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Liwen</a:t>
            </a:r>
            <a:r>
              <a:rPr lang="en-US" altLang="zh-CN" sz="1600" dirty="0">
                <a:solidFill>
                  <a:srgbClr val="FFC000"/>
                </a:solidFill>
                <a:latin typeface="Calibri" panose="020F0502020204030204" pitchFamily="34" charset="0"/>
                <a:cs typeface="Calibri" panose="020F0502020204030204" pitchFamily="34" charset="0"/>
              </a:rPr>
              <a:t> Chu (NXP)</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latin typeface="Calibri" panose="020F0502020204030204" pitchFamily="34" charset="0"/>
                <a:cs typeface="Calibri" panose="020F0502020204030204" pitchFamily="34" charset="0"/>
              </a:rPr>
              <a:t>11-21-1413-00-00bd--D2.0 comment resolution subclause 10</a:t>
            </a:r>
            <a:r>
              <a:rPr lang="en-US" altLang="zh-CN" sz="1600" dirty="0">
                <a:latin typeface="Calibri" panose="020F0502020204030204" pitchFamily="34" charset="0"/>
                <a:cs typeface="Calibri" panose="020F0502020204030204" pitchFamily="34" charset="0"/>
              </a:rPr>
              <a:t>, </a:t>
            </a:r>
            <a:r>
              <a:rPr lang="en-US" altLang="zh-CN" sz="1600" dirty="0" err="1">
                <a:latin typeface="Calibri" panose="020F0502020204030204" pitchFamily="34" charset="0"/>
                <a:cs typeface="Calibri" panose="020F0502020204030204" pitchFamily="34" charset="0"/>
              </a:rPr>
              <a:t>Liwen</a:t>
            </a:r>
            <a:r>
              <a:rPr lang="en-US" altLang="zh-CN" sz="1600" dirty="0">
                <a:latin typeface="Calibri" panose="020F0502020204030204" pitchFamily="34" charset="0"/>
                <a:cs typeface="Calibri" panose="020F0502020204030204" pitchFamily="34" charset="0"/>
              </a:rPr>
              <a:t> Chu (NXP)</a:t>
            </a:r>
            <a:endParaRPr lang="zh-CN" altLang="zh-CN" sz="1600" dirty="0">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latin typeface="Calibri" panose="020F0502020204030204" pitchFamily="34" charset="0"/>
                <a:cs typeface="Calibri" panose="020F0502020204030204" pitchFamily="34" charset="0"/>
              </a:rPr>
              <a:t>11-21-1414-00-00bd--D2.0 comment resolution subclause 5.2.3</a:t>
            </a:r>
            <a:r>
              <a:rPr lang="en-US" altLang="zh-CN" sz="1600" dirty="0">
                <a:latin typeface="Calibri" panose="020F0502020204030204" pitchFamily="34" charset="0"/>
                <a:cs typeface="Calibri" panose="020F0502020204030204" pitchFamily="34" charset="0"/>
              </a:rPr>
              <a:t>, </a:t>
            </a:r>
            <a:r>
              <a:rPr lang="en-US" altLang="zh-CN" sz="1600" dirty="0" err="1">
                <a:latin typeface="Calibri" panose="020F0502020204030204" pitchFamily="34" charset="0"/>
                <a:cs typeface="Calibri" panose="020F0502020204030204" pitchFamily="34" charset="0"/>
              </a:rPr>
              <a:t>Liwen</a:t>
            </a:r>
            <a:r>
              <a:rPr lang="en-US" altLang="zh-CN" sz="1600" dirty="0">
                <a:latin typeface="Calibri" panose="020F0502020204030204" pitchFamily="34" charset="0"/>
                <a:cs typeface="Calibri" panose="020F0502020204030204" pitchFamily="34" charset="0"/>
              </a:rPr>
              <a:t> Chu (NXP)</a:t>
            </a:r>
            <a:endParaRPr lang="zh-CN" altLang="zh-CN" sz="1600" dirty="0">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FFC000"/>
                </a:solidFill>
                <a:latin typeface="Calibri" panose="020F0502020204030204" pitchFamily="34" charset="0"/>
                <a:cs typeface="Calibri" panose="020F0502020204030204" pitchFamily="34" charset="0"/>
              </a:rPr>
              <a:t>11-21-1415-00-00bd--D2.0 comment resolution subclause 5.2.4</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Liwen</a:t>
            </a:r>
            <a:r>
              <a:rPr lang="en-US" altLang="zh-CN" sz="1600" dirty="0">
                <a:solidFill>
                  <a:srgbClr val="FFC000"/>
                </a:solidFill>
                <a:latin typeface="Calibri" panose="020F0502020204030204" pitchFamily="34" charset="0"/>
                <a:cs typeface="Calibri" panose="020F0502020204030204" pitchFamily="34" charset="0"/>
              </a:rPr>
              <a:t> Chu (NXP)</a:t>
            </a:r>
          </a:p>
          <a:p>
            <a:pPr marL="800100" lvl="1" indent="-342900" algn="just">
              <a:buFontTx/>
              <a:buChar char="•"/>
              <a:defRPr/>
            </a:pPr>
            <a:r>
              <a:rPr lang="zh-CN" altLang="zh-CN" sz="1600" dirty="0">
                <a:solidFill>
                  <a:srgbClr val="FFC000"/>
                </a:solidFill>
                <a:latin typeface="Calibri" panose="020F0502020204030204" pitchFamily="34" charset="0"/>
                <a:cs typeface="Calibri" panose="020F0502020204030204" pitchFamily="34" charset="0"/>
              </a:rPr>
              <a:t>11-21-1</a:t>
            </a:r>
            <a:r>
              <a:rPr lang="en-US" altLang="zh-CN" sz="1600" dirty="0">
                <a:solidFill>
                  <a:srgbClr val="FFC000"/>
                </a:solidFill>
                <a:latin typeface="Calibri" panose="020F0502020204030204" pitchFamily="34" charset="0"/>
                <a:cs typeface="Calibri" panose="020F0502020204030204" pitchFamily="34" charset="0"/>
              </a:rPr>
              <a:t>404r0, Resolutions to Editorial Comments Part 1,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latin typeface="Calibri" panose="020F0502020204030204" pitchFamily="34" charset="0"/>
                <a:cs typeface="Calibri" panose="020F0502020204030204" pitchFamily="34" charset="0"/>
              </a:rPr>
              <a:t>11-21-1</a:t>
            </a:r>
            <a:r>
              <a:rPr lang="en-US" altLang="zh-CN" sz="1600" dirty="0">
                <a:latin typeface="Calibri" panose="020F0502020204030204" pitchFamily="34" charset="0"/>
                <a:cs typeface="Calibri" panose="020F0502020204030204" pitchFamily="34" charset="0"/>
              </a:rPr>
              <a:t>405r0, Resolutions to Editorial Comments Part 2, </a:t>
            </a:r>
            <a:r>
              <a:rPr lang="en-US" altLang="zh-CN" sz="1600" dirty="0" err="1">
                <a:latin typeface="Calibri" panose="020F0502020204030204" pitchFamily="34" charset="0"/>
                <a:cs typeface="Calibri" panose="020F0502020204030204" pitchFamily="34" charset="0"/>
              </a:rPr>
              <a:t>Yujin</a:t>
            </a:r>
            <a:r>
              <a:rPr lang="en-US" altLang="zh-CN" sz="1600" dirty="0">
                <a:latin typeface="Calibri" panose="020F0502020204030204" pitchFamily="34" charset="0"/>
                <a:cs typeface="Calibri" panose="020F0502020204030204" pitchFamily="34" charset="0"/>
              </a:rPr>
              <a:t> Noh (</a:t>
            </a:r>
            <a:r>
              <a:rPr lang="en-US" altLang="zh-CN" sz="1600" dirty="0" err="1">
                <a:latin typeface="Calibri" panose="020F0502020204030204" pitchFamily="34" charset="0"/>
                <a:cs typeface="Calibri" panose="020F0502020204030204" pitchFamily="34" charset="0"/>
              </a:rPr>
              <a:t>Senscomm</a:t>
            </a:r>
            <a:r>
              <a:rPr lang="en-US" altLang="zh-CN" sz="1600" dirty="0">
                <a:latin typeface="Calibri" panose="020F0502020204030204" pitchFamily="34" charset="0"/>
                <a:cs typeface="Calibri" panose="020F0502020204030204" pitchFamily="34" charset="0"/>
              </a:rPr>
              <a:t>)</a:t>
            </a:r>
            <a:endParaRPr lang="zh-CN" altLang="zh-CN" sz="1600" dirty="0">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latin typeface="Calibri" panose="020F0502020204030204" pitchFamily="34" charset="0"/>
                <a:cs typeface="Calibri" panose="020F0502020204030204" pitchFamily="34" charset="0"/>
              </a:rPr>
              <a:t>11-21-1</a:t>
            </a:r>
            <a:r>
              <a:rPr lang="en-US" altLang="zh-CN" sz="1600" dirty="0">
                <a:latin typeface="Calibri" panose="020F0502020204030204" pitchFamily="34" charset="0"/>
                <a:cs typeface="Calibri" panose="020F0502020204030204" pitchFamily="34" charset="0"/>
              </a:rPr>
              <a:t>406r0, Resolutions to Editorial Comments Part 3, </a:t>
            </a:r>
            <a:r>
              <a:rPr lang="en-US" altLang="zh-CN" sz="1600" dirty="0" err="1">
                <a:latin typeface="Calibri" panose="020F0502020204030204" pitchFamily="34" charset="0"/>
                <a:cs typeface="Calibri" panose="020F0502020204030204" pitchFamily="34" charset="0"/>
              </a:rPr>
              <a:t>Yujin</a:t>
            </a:r>
            <a:r>
              <a:rPr lang="en-US" altLang="zh-CN" sz="1600" dirty="0">
                <a:latin typeface="Calibri" panose="020F0502020204030204" pitchFamily="34" charset="0"/>
                <a:cs typeface="Calibri" panose="020F0502020204030204" pitchFamily="34" charset="0"/>
              </a:rPr>
              <a:t> Noh (</a:t>
            </a:r>
            <a:r>
              <a:rPr lang="en-US" altLang="zh-CN" sz="1600" dirty="0" err="1">
                <a:latin typeface="Calibri" panose="020F0502020204030204" pitchFamily="34" charset="0"/>
                <a:cs typeface="Calibri" panose="020F0502020204030204" pitchFamily="34" charset="0"/>
              </a:rPr>
              <a:t>Senscomm</a:t>
            </a:r>
            <a:r>
              <a:rPr lang="en-US" altLang="zh-CN" sz="1600" dirty="0">
                <a:latin typeface="Calibri" panose="020F0502020204030204" pitchFamily="34" charset="0"/>
                <a:cs typeface="Calibri" panose="020F0502020204030204" pitchFamily="34" charset="0"/>
              </a:rPr>
              <a:t>)</a:t>
            </a:r>
            <a:endParaRPr lang="zh-CN" altLang="zh-CN" sz="1600" dirty="0">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3329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11-21/1389r1, LB254 comment resolution clause 32.3.15, Stephan Sand (DLR)</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11-21-1412-0</a:t>
            </a:r>
            <a:r>
              <a:rPr lang="en-US" altLang="zh-CN" sz="2400" dirty="0" smtClean="0">
                <a:solidFill>
                  <a:srgbClr val="00B050"/>
                </a:solidFill>
                <a:latin typeface="Calibri" panose="020F0502020204030204" pitchFamily="34" charset="0"/>
                <a:cs typeface="Calibri" panose="020F0502020204030204" pitchFamily="34" charset="0"/>
              </a:rPr>
              <a:t>1</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31.6</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(CID 2171)</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11-21-1415-00-00bd-</a:t>
            </a:r>
            <a:r>
              <a:rPr lang="zh-CN" altLang="zh-CN" sz="2400" dirty="0">
                <a:solidFill>
                  <a:srgbClr val="00B050"/>
                </a:solidFill>
                <a:latin typeface="Calibri" panose="020F0502020204030204" pitchFamily="34" charset="0"/>
                <a:cs typeface="Calibri" panose="020F0502020204030204" pitchFamily="34" charset="0"/>
              </a:rPr>
              <a:t>-D2.0 comment resolution subclause 5.2.4</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(defer CID 2141, 2251)</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a:t>
            </a:r>
            <a:r>
              <a:rPr lang="en-US" altLang="zh-CN" sz="2400" dirty="0">
                <a:solidFill>
                  <a:srgbClr val="00B050"/>
                </a:solidFill>
                <a:latin typeface="Calibri" panose="020F0502020204030204" pitchFamily="34" charset="0"/>
                <a:cs typeface="Calibri" panose="020F0502020204030204" pitchFamily="34" charset="0"/>
              </a:rPr>
              <a:t>404r0, Resolutions to Editorial Comments Part 1,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11-21/1372r0, Clause 31.2.3 comment resolution for LB-254, Joseph Levy (</a:t>
            </a:r>
            <a:r>
              <a:rPr lang="en-US" altLang="zh-CN" dirty="0" err="1">
                <a:latin typeface="Calibri" panose="020F0502020204030204" pitchFamily="34" charset="0"/>
                <a:cs typeface="Calibri" panose="020F0502020204030204" pitchFamily="34" charset="0"/>
              </a:rPr>
              <a:t>InterDigital</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11-21-1413-00-00bd-</a:t>
            </a:r>
            <a:r>
              <a:rPr lang="zh-CN" altLang="zh-CN" dirty="0">
                <a:latin typeface="Calibri" panose="020F0502020204030204" pitchFamily="34" charset="0"/>
                <a:cs typeface="Calibri" panose="020F0502020204030204" pitchFamily="34" charset="0"/>
              </a:rPr>
              <a:t>-D2.0 comment resolution subclause 10</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a:latin typeface="Calibri" panose="020F0502020204030204" pitchFamily="34" charset="0"/>
                <a:cs typeface="Calibri" panose="020F0502020204030204" pitchFamily="34" charset="0"/>
              </a:rPr>
              <a:t>11-21-1414-00-00bd--D2.0 comment resolution subclause 5.2.3</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r>
              <a:rPr lang="en-US" altLang="zh-CN" dirty="0" smtClean="0">
                <a:latin typeface="Calibri" panose="020F0502020204030204" pitchFamily="34" charset="0"/>
                <a:cs typeface="Calibri" panose="020F0502020204030204" pitchFamily="34" charset="0"/>
              </a:rPr>
              <a:t>)</a:t>
            </a: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a:latin typeface="Calibri" panose="020F0502020204030204" pitchFamily="34" charset="0"/>
                <a:cs typeface="Calibri" panose="020F0502020204030204" pitchFamily="34" charset="0"/>
              </a:rPr>
              <a:t>405r0, Resolutions to Editorial Comments Part 2,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a:latin typeface="Calibri" panose="020F0502020204030204" pitchFamily="34" charset="0"/>
                <a:cs typeface="Calibri" panose="020F0502020204030204" pitchFamily="34" charset="0"/>
              </a:rPr>
              <a:t>406r0, Resolutions to Editorial Comments Part 3,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smtClean="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algn="just" eaLnBrk="0" hangingPunct="0">
              <a:defRPr/>
            </a:pPr>
            <a:r>
              <a:rPr lang="en-US" altLang="en-GB" dirty="0" smtClean="0"/>
              <a:t>Any </a:t>
            </a:r>
            <a:r>
              <a:rPr lang="en-US" altLang="en-GB" dirty="0" smtClean="0"/>
              <a:t>other business?</a:t>
            </a:r>
          </a:p>
          <a:p>
            <a:pPr algn="just" eaLnBrk="0" hangingPunct="0">
              <a:defRPr/>
            </a:pPr>
            <a:r>
              <a:rPr lang="en-US" altLang="en-GB" dirty="0" smtClean="0"/>
              <a:t>Next </a:t>
            </a:r>
            <a:r>
              <a:rPr lang="en-US" altLang="en-GB" dirty="0"/>
              <a:t>teleconference on </a:t>
            </a:r>
            <a:r>
              <a:rPr lang="en-US" altLang="en-GB" dirty="0" smtClean="0"/>
              <a:t>Sep 14</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5431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11-21/1389r1</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smtClean="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11-21/1389r1, </a:t>
            </a:r>
            <a:r>
              <a:rPr lang="en-US" altLang="zh-CN" sz="2400" dirty="0" smtClean="0"/>
              <a:t>proposed modification to Figure </a:t>
            </a:r>
            <a:r>
              <a:rPr lang="en-US" altLang="zh-CN" sz="2400" dirty="0" smtClean="0"/>
              <a:t>32-18 </a:t>
            </a:r>
            <a:r>
              <a:rPr lang="en-US" altLang="zh-CN" sz="2400" dirty="0" smtClean="0"/>
              <a:t>as in </a:t>
            </a:r>
            <a:r>
              <a:rPr lang="en-US" altLang="zh-CN" sz="2400" dirty="0" smtClean="0"/>
              <a:t>11-21/1390r1 </a:t>
            </a:r>
            <a:r>
              <a:rPr lang="en-US" altLang="zh-CN" sz="2400" dirty="0"/>
              <a:t>and proposed modification to Figure </a:t>
            </a:r>
            <a:r>
              <a:rPr lang="en-US" altLang="zh-CN" sz="2400" dirty="0" smtClean="0"/>
              <a:t>232-19 </a:t>
            </a:r>
            <a:r>
              <a:rPr lang="en-US" altLang="zh-CN" sz="2400" dirty="0"/>
              <a:t>as in </a:t>
            </a:r>
            <a:r>
              <a:rPr lang="en-US" altLang="zh-CN" sz="2400" dirty="0" smtClean="0"/>
              <a:t>11-21/1391r1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2119, 2120, and 2121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555356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11-21/1411r0)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11-21/1411r0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2262 and 2263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55192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11-21/1412r1)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CID# </a:t>
            </a:r>
            <a:r>
              <a:rPr lang="en-US" altLang="zh-CN" sz="2400" dirty="0" smtClean="0">
                <a:sym typeface="+mn-ea"/>
              </a:rPr>
              <a:t>2171 </a:t>
            </a:r>
            <a:r>
              <a:rPr lang="en-US" altLang="zh-CN" sz="2400" dirty="0"/>
              <a:t>and proposed modification to IEEE P802.11bd D2.0 as in </a:t>
            </a:r>
            <a:r>
              <a:rPr lang="en-US" altLang="zh-CN" sz="2400" dirty="0" smtClean="0"/>
              <a:t>11-21/1412r1</a:t>
            </a:r>
            <a:r>
              <a:rPr lang="zh-CN" altLang="en-US" sz="2400" dirty="0" smtClean="0">
                <a:sym typeface="+mn-ea"/>
              </a:rPr>
              <a:t>?</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en-US" altLang="zh-CN" dirty="0"/>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23501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a:t>
            </a:r>
            <a:r>
              <a:rPr lang="en-US" altLang="zh-CN" dirty="0" smtClean="0"/>
              <a:t>11-21/1415r1)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11-21/1415r0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2139, 2140, and 2249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845839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#5 </a:t>
            </a:r>
            <a:r>
              <a:rPr lang="en-US" altLang="zh-CN" dirty="0" smtClean="0"/>
              <a:t>(CR, </a:t>
            </a:r>
            <a:r>
              <a:rPr lang="en-US" altLang="zh-CN" dirty="0" smtClean="0"/>
              <a:t>11-21/1404r1)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11-21/1404r1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2261</a:t>
            </a:r>
            <a:r>
              <a:rPr lang="en-GB" altLang="zh-CN" sz="2100" dirty="0">
                <a:latin typeface="Calibri" panose="020F0502020204030204" pitchFamily="34" charset="0"/>
                <a:cs typeface="Calibri" panose="020F0502020204030204" pitchFamily="34" charset="0"/>
              </a:rPr>
              <a:t>, 2267, 2160, 2266, 2169, 2268, 2170, 2271, 2200, 2111, </a:t>
            </a:r>
            <a:r>
              <a:rPr lang="en-GB" altLang="zh-CN" sz="2100" dirty="0" smtClean="0">
                <a:latin typeface="Calibri" panose="020F0502020204030204" pitchFamily="34" charset="0"/>
                <a:cs typeface="Calibri" panose="020F0502020204030204" pitchFamily="34" charset="0"/>
              </a:rPr>
              <a:t>2179</a:t>
            </a:r>
            <a:r>
              <a:rPr lang="en-GB" altLang="zh-CN" sz="2100" dirty="0">
                <a:latin typeface="Calibri" panose="020F0502020204030204" pitchFamily="34" charset="0"/>
                <a:cs typeface="Calibri" panose="020F0502020204030204" pitchFamily="34" charset="0"/>
              </a:rPr>
              <a:t>, 2180, 2182, 2035, 2036, 2007, 2008, 2225, 2060, 2154, </a:t>
            </a:r>
            <a:r>
              <a:rPr lang="en-GB" altLang="zh-CN" sz="2100" dirty="0" smtClean="0">
                <a:latin typeface="Calibri" panose="020F0502020204030204" pitchFamily="34" charset="0"/>
                <a:cs typeface="Calibri" panose="020F0502020204030204" pitchFamily="34" charset="0"/>
              </a:rPr>
              <a:t>2076</a:t>
            </a:r>
            <a:r>
              <a:rPr lang="en-GB" altLang="zh-CN" sz="2100" dirty="0">
                <a:latin typeface="Calibri" panose="020F0502020204030204" pitchFamily="34" charset="0"/>
                <a:cs typeface="Calibri" panose="020F0502020204030204" pitchFamily="34" charset="0"/>
              </a:rPr>
              <a:t>, 2155, 2156, 2260, 2149, 2152, and 2153</a:t>
            </a:r>
            <a:endParaRPr lang="zh-CN" altLang="zh-CN" sz="210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53675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Sep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87513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a:t>
            </a:r>
            <a:r>
              <a:rPr lang="en-GB" altLang="en-US" dirty="0" err="1" smtClean="0"/>
              <a:t>tbd</a:t>
            </a:r>
            <a:r>
              <a:rPr lang="en-GB" altLang="en-US" dirty="0" smtClean="0"/>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SPs (TBD) </a:t>
            </a:r>
            <a:endParaRPr lang="en-US" altLang="zh-CN" sz="2100" b="1" dirty="0"/>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Jul 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mentor.ieee.org/802.11/dcn/21/11-21-1138-00-00bd-ieee-802-11bd-july-plenary-2021-tc-meeting-minutes.docx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err="1" smtClean="0">
                <a:latin typeface="Calibri" panose="020F0502020204030204" pitchFamily="34" charset="0"/>
                <a:cs typeface="Calibri" panose="020F0502020204030204" pitchFamily="34" charset="0"/>
              </a:rPr>
              <a:t>Tbd</a:t>
            </a:r>
            <a:r>
              <a:rPr lang="en-US" altLang="zh-CN" sz="2100" dirty="0" smtClean="0">
                <a:latin typeface="Calibri" panose="020F0502020204030204" pitchFamily="34" charset="0"/>
                <a:cs typeface="Calibri" panose="020F0502020204030204" pitchFamily="34" charset="0"/>
              </a:rPr>
              <a:t>.</a:t>
            </a: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96058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 (TBD)</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32308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t>SPs (TBD</a:t>
            </a:r>
            <a:r>
              <a:rPr lang="en-US" altLang="zh-CN" sz="2100" b="1" dirty="0" smtClean="0"/>
              <a:t>)</a:t>
            </a:r>
            <a:endParaRPr lang="en-US" altLang="zh-CN" sz="2100" b="1" dirty="0"/>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359316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Present</a:t>
            </a:r>
            <a:r>
              <a:rPr lang="en-US" altLang="en-GB" dirty="0" err="1"/>
              <a:t>ations</a:t>
            </a:r>
            <a:r>
              <a:rPr lang="en-US" altLang="en-GB" dirty="0"/>
              <a:t> and </a:t>
            </a:r>
            <a:r>
              <a:rPr lang="en-US" altLang="en-GB" dirty="0" smtClean="0"/>
              <a:t>discussion</a:t>
            </a:r>
            <a:endParaRPr lang="en-US" altLang="en-GB" dirty="0"/>
          </a:p>
          <a:p>
            <a:pPr marL="800100" lvl="1" indent="-342900" eaLnBrk="0" hangingPunct="0">
              <a:buFontTx/>
              <a:buChar char="•"/>
              <a:defRPr/>
            </a:pPr>
            <a:r>
              <a:rPr lang="en-US" altLang="zh-CN" b="1" dirty="0" smtClean="0"/>
              <a:t>SPs (TBD)</a:t>
            </a:r>
            <a:endParaRPr lang="en-US" altLang="zh-CN" b="1" dirty="0"/>
          </a:p>
          <a:p>
            <a:pPr marL="800100" lvl="1" indent="-342900" eaLnBrk="0" hangingPunct="0">
              <a:buFontTx/>
              <a:buChar char="•"/>
              <a:defRPr/>
            </a:pPr>
            <a:r>
              <a:rPr lang="en-US" altLang="zh-CN" b="1" dirty="0" smtClean="0"/>
              <a:t>Continue </a:t>
            </a:r>
            <a:r>
              <a:rPr lang="en-US" altLang="zh-CN" b="1" dirty="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CR 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approve the comment resolutions as in following CR documents:</a:t>
            </a:r>
            <a:endParaRPr lang="zh-CN" altLang="en-US" sz="2400" dirty="0">
              <a:sym typeface="+mn-ea"/>
            </a:endParaRP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x CIDs (</a:t>
            </a:r>
            <a:r>
              <a:rPr lang="en-US" altLang="zh-CN" sz="2400" b="0" dirty="0" err="1" smtClean="0">
                <a:latin typeface="Calibri" panose="020F0502020204030204" pitchFamily="34" charset="0"/>
                <a:cs typeface="Calibri" panose="020F0502020204030204" pitchFamily="34" charset="0"/>
              </a:rPr>
              <a:t>xxxx</a:t>
            </a:r>
            <a:r>
              <a:rPr lang="en-GB" altLang="zh-CN" sz="2400" b="0" dirty="0" smtClean="0">
                <a:latin typeface="Calibri" panose="020F0502020204030204" pitchFamily="34" charset="0"/>
                <a:cs typeface="Calibri" panose="020F0502020204030204" pitchFamily="34" charset="0"/>
              </a:rPr>
              <a:t>, </a:t>
            </a:r>
            <a:r>
              <a:rPr lang="en-GB" altLang="zh-CN" sz="2400" b="0" dirty="0" err="1" smtClean="0">
                <a:latin typeface="Calibri" panose="020F0502020204030204" pitchFamily="34" charset="0"/>
                <a:cs typeface="Calibri" panose="020F0502020204030204" pitchFamily="34" charset="0"/>
              </a:rPr>
              <a:t>yyyy</a:t>
            </a:r>
            <a:r>
              <a:rPr lang="en-GB" altLang="zh-CN" sz="2400" b="0" dirty="0" smtClean="0">
                <a:latin typeface="Calibri" panose="020F0502020204030204" pitchFamily="34" charset="0"/>
                <a:cs typeface="Calibri" panose="020F0502020204030204" pitchFamily="34" charset="0"/>
              </a:rPr>
              <a:t>, </a:t>
            </a:r>
            <a:r>
              <a:rPr lang="en-GB" altLang="zh-CN" sz="2400" b="0" dirty="0">
                <a:latin typeface="Calibri" panose="020F0502020204030204" pitchFamily="34" charset="0"/>
                <a:cs typeface="Calibri" panose="020F0502020204030204" pitchFamily="34" charset="0"/>
              </a:rPr>
              <a:t>and </a:t>
            </a:r>
            <a:r>
              <a:rPr lang="en-GB" altLang="zh-CN" sz="2400" b="0" dirty="0" smtClean="0">
                <a:latin typeface="Calibri" panose="020F0502020204030204" pitchFamily="34" charset="0"/>
                <a:cs typeface="Calibri" panose="020F0502020204030204" pitchFamily="34" charset="0"/>
              </a:rPr>
              <a:t>zzzz</a:t>
            </a:r>
            <a:r>
              <a:rPr lang="en-US" altLang="zh-CN" sz="2400" b="0" dirty="0" smtClean="0">
                <a:latin typeface="Calibri" panose="020F0502020204030204" pitchFamily="34" charset="0"/>
                <a:cs typeface="Calibri" panose="020F0502020204030204" pitchFamily="34" charset="0"/>
              </a:rPr>
              <a:t>) as in 11-21/xxxxr0</a:t>
            </a:r>
          </a:p>
          <a:p>
            <a:pPr marL="385445" indent="-342900">
              <a:lnSpc>
                <a:spcPct val="120000"/>
              </a:lnSpc>
              <a:spcBef>
                <a:spcPts val="0"/>
              </a:spcBef>
              <a:buFontTx/>
              <a:buChar char="-"/>
            </a:pPr>
            <a:r>
              <a:rPr lang="en-US" altLang="zh-CN" sz="2400" b="0" dirty="0" err="1">
                <a:latin typeface="Calibri" panose="020F0502020204030204" pitchFamily="34" charset="0"/>
                <a:cs typeface="Calibri" panose="020F0502020204030204" pitchFamily="34" charset="0"/>
              </a:rPr>
              <a:t>tbd</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28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a:t>Next teleconference on </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72452</TotalTime>
  <Words>3220</Words>
  <Application>Microsoft Office PowerPoint</Application>
  <PresentationFormat>宽屏</PresentationFormat>
  <Paragraphs>522</Paragraphs>
  <Slides>41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41</vt:i4>
      </vt:variant>
    </vt:vector>
  </HeadingPairs>
  <TitlesOfParts>
    <vt:vector size="5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Sep 2021</vt:lpstr>
      <vt:lpstr>TGbd Documents Update</vt:lpstr>
      <vt:lpstr>Current TGbd Timeline</vt:lpstr>
      <vt:lpstr>Submission List</vt:lpstr>
      <vt:lpstr>Submission List</vt:lpstr>
      <vt:lpstr>IEEE 802.11 TGbd Teleconference</vt:lpstr>
      <vt:lpstr>PowerPoint 演示文稿</vt:lpstr>
      <vt:lpstr>SP #1 (CR, 11-21/1389r1)</vt:lpstr>
      <vt:lpstr>SP #2 (CR, 11-21/1411r0)</vt:lpstr>
      <vt:lpstr>SP #3 (CR, 11-21/1412r1)</vt:lpstr>
      <vt:lpstr>SP #4 (CR, 11-21/1415r1)</vt:lpstr>
      <vt:lpstr>SP #5 (CR, 11-21/1404r1)</vt:lpstr>
      <vt:lpstr>IEEE 802.11 TGbd Teleconference During IEEE 802 Sep 2021 Interim</vt:lpstr>
      <vt:lpstr>PowerPoint 演示文稿</vt:lpstr>
      <vt:lpstr>PowerPoint 演示文稿</vt:lpstr>
      <vt:lpstr>Approval of TGbd meeting minutes</vt:lpstr>
      <vt:lpstr>IEEE 802.11 TGbd Teleconference During IEEE 802 Sep 2021 Interim</vt:lpstr>
      <vt:lpstr>PowerPoint 演示文稿</vt:lpstr>
      <vt:lpstr>PowerPoint 演示文稿</vt:lpstr>
      <vt:lpstr>IEEE 802.11 TGbd Teleconference During IEEE 802 Sep 2021 Interim</vt:lpstr>
      <vt:lpstr>PowerPoint 演示文稿</vt:lpstr>
      <vt:lpstr>PowerPoint 演示文稿</vt:lpstr>
      <vt:lpstr>IEEE 802.11 TGbd Teleconference During IEEE 802 Sep 2021 Interim</vt:lpstr>
      <vt:lpstr>PowerPoint 演示文稿</vt:lpstr>
      <vt:lpstr>PowerPoint 演示文稿</vt:lpstr>
      <vt:lpstr>Motion #1 (approval of Comment Resolutions)</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5032</cp:revision>
  <cp:lastPrinted>2014-11-04T15:04:00Z</cp:lastPrinted>
  <dcterms:created xsi:type="dcterms:W3CDTF">2007-04-17T18:10:00Z</dcterms:created>
  <dcterms:modified xsi:type="dcterms:W3CDTF">2021-08-31T16:22:57Z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