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698AF8-244F-4587-85F2-C330E4638813}" v="5" dt="2021-09-20T13:39:31.8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802.11-21/1319r8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ocuments?is_dcn=1478&amp;is_group=00be&amp;is_year=2021"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266-00-00be-cc36-cr-for-coding.docx" TargetMode="External"/><Relationship Id="rId3" Type="http://schemas.openxmlformats.org/officeDocument/2006/relationships/hyperlink" Target="https://mentor.ieee.org/802.11/dcn/21/11-21-1217-00-00be-cc36-cr-on-eht-phy-introduction-part-3.docx" TargetMode="External"/><Relationship Id="rId7" Type="http://schemas.openxmlformats.org/officeDocument/2006/relationships/hyperlink" Target="https://mentor.ieee.org/802.11/dcn/21/11-21-1265-00-00be-cc36-cr-for-mathematical-description-of-signals.docx" TargetMode="External"/><Relationship Id="rId2" Type="http://schemas.openxmlformats.org/officeDocument/2006/relationships/hyperlink" Target="https://mentor.ieee.org/802.11/dcn/21/11-21-1213-01-00be-d1-0-cr-for-section-36-3-19-4.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9-00-00be-cr-on-36-3-12-8-3-part3.doc" TargetMode="External"/><Relationship Id="rId11" Type="http://schemas.openxmlformats.org/officeDocument/2006/relationships/hyperlink" Target="https://mentor.ieee.org/802.11/dcn/21/11-21-1302-01-00be-cc36-cr-for-ru-allocation-and-l-length-in-txvector-and-rxvector.docx" TargetMode="External"/><Relationship Id="rId5" Type="http://schemas.openxmlformats.org/officeDocument/2006/relationships/hyperlink" Target="https://mentor.ieee.org/802.11/dcn/21/11-21-1268-00-00be-cr-on-36-3-12-8-3-part2.doc" TargetMode="External"/><Relationship Id="rId10" Type="http://schemas.openxmlformats.org/officeDocument/2006/relationships/hyperlink" Target="https://mentor.ieee.org/802.11/dcn/21/11-21-1229-00-00be-cr-phy-txblocks.docx" TargetMode="External"/><Relationship Id="rId4" Type="http://schemas.openxmlformats.org/officeDocument/2006/relationships/hyperlink" Target="https://mentor.ieee.org/802.11/dcn/21/11-21-1232-00-00be-cc36-cr-for-cid-6940.docx" TargetMode="External"/><Relationship Id="rId9" Type="http://schemas.openxmlformats.org/officeDocument/2006/relationships/hyperlink" Target="https://mentor.ieee.org/802.11/dcn/21/11-21-1267-00-00be-cc36-cr-for-packet-extension.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329-00-00be-cc36-error-recovery-of-nstr-mld.docx" TargetMode="External"/><Relationship Id="rId3" Type="http://schemas.openxmlformats.org/officeDocument/2006/relationships/hyperlink" Target="https://mentor.ieee.org/802.11/dcn/21/11-21-1264-02-00be-cc36-resolution-for-miscellaneous-cids-in-clause-9.docx" TargetMode="External"/><Relationship Id="rId7" Type="http://schemas.openxmlformats.org/officeDocument/2006/relationships/hyperlink" Target="https://mentor.ieee.org/802.11/dcn/21/11-21-1261-01-00be-cc36-cr-for-5378.docx" TargetMode="External"/><Relationship Id="rId2" Type="http://schemas.openxmlformats.org/officeDocument/2006/relationships/hyperlink" Target="https://mentor.ieee.org/802.11/dcn/21/11-21-1285-01-00be-cc36-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492-00-00be-emlsr-switch-back-pdt.docx" TargetMode="External"/><Relationship Id="rId5" Type="http://schemas.openxmlformats.org/officeDocument/2006/relationships/hyperlink" Target="https://mentor.ieee.org/802.11/dcn/21/11-21-0287-03-00be-cc34-cr-emlsr-part2.docx" TargetMode="External"/><Relationship Id="rId4" Type="http://schemas.openxmlformats.org/officeDocument/2006/relationships/hyperlink" Target="https://mentor.ieee.org/802.11/dcn/21/11-21-0283-01-00be-cc34-cr-emlsr-part1.docx" TargetMode="External"/><Relationship Id="rId9" Type="http://schemas.openxmlformats.org/officeDocument/2006/relationships/hyperlink" Target="https://mentor.ieee.org/802.11/dcn/21/11-21-1339-00-00be-cc36-cr-for-35-3-15-7.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49-01-00be-cc36-cr-for-eht-om-part-ii.docx" TargetMode="External"/><Relationship Id="rId3" Type="http://schemas.openxmlformats.org/officeDocument/2006/relationships/hyperlink" Target="https://mentor.ieee.org/802.11/dcn/21/11-21-1486-00-00be-cr-trigger-frame-user-info-9-3-1-22-1-2.docx" TargetMode="External"/><Relationship Id="rId7" Type="http://schemas.openxmlformats.org/officeDocument/2006/relationships/hyperlink" Target="https://mentor.ieee.org/802.11/dcn/21/11-21-1339-00-00be-cc36-cr-for-35-3-15-7.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64-02-00be-cc36-resolution-for-miscellaneous-cids-in-clause-9.docx" TargetMode="External"/><Relationship Id="rId5" Type="http://schemas.openxmlformats.org/officeDocument/2006/relationships/hyperlink" Target="https://mentor.ieee.org/802.11/dcn/21/11-21-1285-01-00be-cc36-security-comment-resolutions.docx" TargetMode="External"/><Relationship Id="rId4" Type="http://schemas.openxmlformats.org/officeDocument/2006/relationships/hyperlink" Target="https://mentor.ieee.org/802.11/dcn/20/11-20-1982-39-00be-tgbe-motions-list-for-teleconferences-part-2.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1/11-21-1386-00-00be-eht-sig-cr-on-p802-11be-d1-0-36-3-12-8-6.doc" TargetMode="External"/><Relationship Id="rId3" Type="http://schemas.openxmlformats.org/officeDocument/2006/relationships/hyperlink" Target="https://mentor.ieee.org/802.11/dcn/21/11-21-1266-00-00be-cc36-cr-for-coding.docx" TargetMode="External"/><Relationship Id="rId7" Type="http://schemas.openxmlformats.org/officeDocument/2006/relationships/hyperlink" Target="https://mentor.ieee.org/802.11/dcn/21/11-21-1385-00-00be-eht-sig-cr-on-p802-11be-d1-0-36-3-12-8-2.doc" TargetMode="External"/><Relationship Id="rId2" Type="http://schemas.openxmlformats.org/officeDocument/2006/relationships/hyperlink" Target="https://mentor.ieee.org/802.11/dcn/21/11-21-1265-00-00be-cc36-cr-for-mathematical-description-of-signals.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302-01-00be-cc36-cr-for-ru-allocation-and-l-length-in-txvector-and-rxvector.docx" TargetMode="External"/><Relationship Id="rId11" Type="http://schemas.openxmlformats.org/officeDocument/2006/relationships/hyperlink" Target="https://mentor.ieee.org/802.11/dcn/21/11-21-1384-00-00be-cc36-cr-for-3-2-definitions.docx" TargetMode="External"/><Relationship Id="rId5" Type="http://schemas.openxmlformats.org/officeDocument/2006/relationships/hyperlink" Target="https://mentor.ieee.org/802.11/dcn/21/11-21-1229-00-00be-cr-phy-txblocks.docx" TargetMode="External"/><Relationship Id="rId10" Type="http://schemas.openxmlformats.org/officeDocument/2006/relationships/hyperlink" Target="https://mentor.ieee.org/802.11/dcn/21/11-21-1382-00-00be-cc36-cr-for-36-3-2.docx" TargetMode="External"/><Relationship Id="rId4" Type="http://schemas.openxmlformats.org/officeDocument/2006/relationships/hyperlink" Target="https://mentor.ieee.org/802.11/dcn/21/11-21-1267-00-00be-cc36-cr-for-packet-extension.docx" TargetMode="External"/><Relationship Id="rId9" Type="http://schemas.openxmlformats.org/officeDocument/2006/relationships/hyperlink" Target="https://mentor.ieee.org/802.11/dcn/21/11-21-1387-00-00be-eht-sig-cr-on-p802-11be-d1-0-cid5485.doc"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1/11-21-1401-00-00be-resolution-for-cids-related-to-status-code-field.docx" TargetMode="External"/><Relationship Id="rId3" Type="http://schemas.openxmlformats.org/officeDocument/2006/relationships/hyperlink" Target="https://mentor.ieee.org/802.11/dcn/21/11-21-1329-00-00be-cc36-error-recovery-of-nstr-mld.docx" TargetMode="External"/><Relationship Id="rId7" Type="http://schemas.openxmlformats.org/officeDocument/2006/relationships/hyperlink" Target="https://mentor.ieee.org/802.11/dcn/21/11-21-1421-00-00be-cc36-cr-for-cid-6729.docx" TargetMode="External"/><Relationship Id="rId2" Type="http://schemas.openxmlformats.org/officeDocument/2006/relationships/hyperlink" Target="https://mentor.ieee.org/802.11/dcn/21/11-21-1261-01-00be-cc36-cr-for-5378.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49-00-00be-cc36-cr-for-eht-om-part-ii.docx" TargetMode="External"/><Relationship Id="rId5" Type="http://schemas.openxmlformats.org/officeDocument/2006/relationships/hyperlink" Target="https://mentor.ieee.org/802.11/dcn/21/11-21-1360-00-00be-cc-36-cr-for-35-3-11-and-35-3-12.docx" TargetMode="External"/><Relationship Id="rId4" Type="http://schemas.openxmlformats.org/officeDocument/2006/relationships/hyperlink" Target="https://mentor.ieee.org/802.11/dcn/21/11-21-1339-00-00be-cc36-cr-for-35-3-15-7.docx" TargetMode="External"/><Relationship Id="rId9" Type="http://schemas.openxmlformats.org/officeDocument/2006/relationships/hyperlink" Target="https://mentor.ieee.org/802.11/dcn/21/11-21-1425-02-00be-cc-36-cr-for-4-5-3.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0/11-20-1982-43-00be-tgbe-motions-list-for-teleconferences-part-2.pptx" TargetMode="External"/><Relationship Id="rId2" Type="http://schemas.openxmlformats.org/officeDocument/2006/relationships/hyperlink" Target="https://mentor.ieee.org/802.11/dcn/21/11-21-1062-01-00be-tgbe-editor-s-report-on-cc36-and-cc37.ppt"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2021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hlinkClick r:id="rId2"/>
              </a:rPr>
              <a:t>11-21/1478</a:t>
            </a:r>
            <a:endParaRPr lang="en-US" sz="1400" dirty="0">
              <a:solidFill>
                <a:srgbClr val="FF0000"/>
              </a:solidFill>
            </a:endParaRP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Sept 13,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Sept 15,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2021</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Sept 16,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Sept 20,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1213r1</a:t>
            </a:r>
            <a:r>
              <a:rPr lang="en-US" sz="1200" dirty="0">
                <a:solidFill>
                  <a:srgbClr val="00B050"/>
                </a:solidFill>
              </a:rPr>
              <a:t> D1.0 CR for Section 36.3.19.4					Wook Bong Lee 	[11 CID]</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1217r0</a:t>
            </a:r>
            <a:r>
              <a:rPr lang="en-US" sz="1200" dirty="0">
                <a:solidFill>
                  <a:srgbClr val="00B050"/>
                </a:solidFill>
              </a:rPr>
              <a:t> CR on EHT PHY Introduction-part 2		           		Kanke Wu       	[18 CID]</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1232r0</a:t>
            </a:r>
            <a:r>
              <a:rPr lang="en-GB" sz="1200" dirty="0">
                <a:solidFill>
                  <a:srgbClr val="00B050"/>
                </a:solidFill>
              </a:rPr>
              <a:t> CR for CID 6940				           		Yanyi Ding      	[1 CID]</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1268r0</a:t>
            </a:r>
            <a:r>
              <a:rPr lang="en-GB" sz="1200" dirty="0">
                <a:solidFill>
                  <a:srgbClr val="00B050"/>
                </a:solidFill>
              </a:rPr>
              <a:t> CR-on-36.3.12.8.3-part2				          	 Ross Jian Yu    	[5 CID]</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1269r0</a:t>
            </a:r>
            <a:r>
              <a:rPr lang="en-GB" sz="1200" dirty="0">
                <a:solidFill>
                  <a:srgbClr val="00B050"/>
                </a:solidFill>
              </a:rPr>
              <a:t> CR-on-36.3.12.8.3-part3				           	Ross Jian Yu    	[4 CID]</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1265r0</a:t>
            </a:r>
            <a:r>
              <a:rPr lang="en-GB" sz="1200" dirty="0">
                <a:solidFill>
                  <a:schemeClr val="bg1">
                    <a:lumMod val="65000"/>
                  </a:schemeClr>
                </a:solidFill>
              </a:rPr>
              <a:t> CR for Mathematical description of Signals	           		Yan Zhang       	[27 CID]</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1266r0</a:t>
            </a:r>
            <a:r>
              <a:rPr lang="en-GB" sz="1200" dirty="0">
                <a:solidFill>
                  <a:schemeClr val="bg1">
                    <a:lumMod val="65000"/>
                  </a:schemeClr>
                </a:solidFill>
              </a:rPr>
              <a:t> CR for coding					           		Yan Zhang       	[22 CID]</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1267r0</a:t>
            </a:r>
            <a:r>
              <a:rPr lang="en-GB" sz="1200" dirty="0">
                <a:solidFill>
                  <a:schemeClr val="bg1">
                    <a:lumMod val="65000"/>
                  </a:schemeClr>
                </a:solidFill>
              </a:rPr>
              <a:t> CR for Packet extension				           	Yan Zhang       	[2 CID]</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1229r0</a:t>
            </a:r>
            <a:r>
              <a:rPr lang="en-GB" sz="1200" dirty="0">
                <a:solidFill>
                  <a:schemeClr val="bg1">
                    <a:lumMod val="65000"/>
                  </a:schemeClr>
                </a:solidFill>
              </a:rPr>
              <a:t> </a:t>
            </a:r>
            <a:r>
              <a:rPr lang="en-GB" sz="1200" dirty="0" err="1">
                <a:solidFill>
                  <a:schemeClr val="bg1">
                    <a:lumMod val="65000"/>
                  </a:schemeClr>
                </a:solidFill>
              </a:rPr>
              <a:t>CR_PHY_TxBlocks</a:t>
            </a:r>
            <a:r>
              <a:rPr lang="en-GB" sz="1200" dirty="0">
                <a:solidFill>
                  <a:schemeClr val="bg1">
                    <a:lumMod val="65000"/>
                  </a:schemeClr>
                </a:solidFill>
              </a:rPr>
              <a:t>				           		Xiaogang Chen	[20 CID]</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1302r1</a:t>
            </a:r>
            <a:r>
              <a:rPr lang="en-GB" sz="1200" dirty="0">
                <a:solidFill>
                  <a:schemeClr val="bg1">
                    <a:lumMod val="65000"/>
                  </a:schemeClr>
                </a:solidFill>
              </a:rPr>
              <a:t> CR for RU_ALLOC. and L_LENGTH in TX/RXVEC.  	</a:t>
            </a:r>
            <a:r>
              <a:rPr lang="en-GB" sz="1200" dirty="0" err="1">
                <a:solidFill>
                  <a:schemeClr val="bg1">
                    <a:lumMod val="65000"/>
                  </a:schemeClr>
                </a:solidFill>
              </a:rPr>
              <a:t>Mengshi</a:t>
            </a:r>
            <a:r>
              <a:rPr lang="en-GB" sz="1200" dirty="0">
                <a:solidFill>
                  <a:schemeClr val="bg1">
                    <a:lumMod val="65000"/>
                  </a:schemeClr>
                </a:solidFill>
              </a:rPr>
              <a:t> Hu     	[7 CID]</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1285r1</a:t>
            </a:r>
            <a:r>
              <a:rPr lang="en-GB" sz="1200" dirty="0">
                <a:solidFill>
                  <a:srgbClr val="00B050"/>
                </a:solidFill>
              </a:rPr>
              <a:t> Security Comment Resolutions					Michael Montemurro	[46 CIDs 25’]</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1264r2</a:t>
            </a:r>
            <a:r>
              <a:rPr lang="en-GB" sz="1200" dirty="0">
                <a:solidFill>
                  <a:srgbClr val="00B050"/>
                </a:solidFill>
              </a:rPr>
              <a:t> CC36 Resolution for Miscellaneous CIDs in Clause 9		Gaurang Naik 		[19 CIDs 25’]</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283r1</a:t>
            </a:r>
            <a:r>
              <a:rPr lang="en-GB" sz="1200" dirty="0">
                <a:solidFill>
                  <a:srgbClr val="00B050"/>
                </a:solidFill>
              </a:rPr>
              <a:t> CC34-CR-EMLSR-part 1					Minyoung Park 	[9 CIDs   30’]</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287r3</a:t>
            </a:r>
            <a:r>
              <a:rPr lang="en-GB" sz="1200" dirty="0">
                <a:solidFill>
                  <a:schemeClr val="bg1">
                    <a:lumMod val="65000"/>
                  </a:schemeClr>
                </a:solidFill>
              </a:rPr>
              <a:t> EMLSR part 2							Minyoung Park 	[10 CIDs 30’]</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1492r0</a:t>
            </a:r>
            <a:r>
              <a:rPr lang="en-GB" sz="1200" dirty="0">
                <a:solidFill>
                  <a:schemeClr val="bg1">
                    <a:lumMod val="65000"/>
                  </a:schemeClr>
                </a:solidFill>
              </a:rPr>
              <a:t> EMLSR Switch Back PDT					Gaurang Naik		[PDT 	    20’]*</a:t>
            </a:r>
          </a:p>
          <a:p>
            <a:pPr lvl="1">
              <a:buFont typeface="Arial" panose="020B0604020202020204" pitchFamily="34" charset="0"/>
              <a:buChar char="•"/>
            </a:pPr>
            <a:r>
              <a:rPr lang="en-GB" sz="1200" strike="sngStrike" dirty="0">
                <a:solidFill>
                  <a:srgbClr val="FFC000"/>
                </a:solidFill>
                <a:hlinkClick r:id="rId7">
                  <a:extLst>
                    <a:ext uri="{A12FA001-AC4F-418D-AE19-62706E023703}">
                      <ahyp:hlinkClr xmlns:ahyp="http://schemas.microsoft.com/office/drawing/2018/hyperlinkcolor" val="tx"/>
                    </a:ext>
                  </a:extLst>
                </a:hlinkClick>
              </a:rPr>
              <a:t>1261r1</a:t>
            </a:r>
            <a:r>
              <a:rPr lang="en-GB" sz="1200" strike="sngStrike" dirty="0">
                <a:solidFill>
                  <a:srgbClr val="FFC000"/>
                </a:solidFill>
              </a:rPr>
              <a:t> CR for 5378							Jay Yang 		[1 CIDs   20’]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1329r0</a:t>
            </a:r>
            <a:r>
              <a:rPr lang="en-GB" sz="1200" dirty="0">
                <a:solidFill>
                  <a:schemeClr val="bg1">
                    <a:lumMod val="65000"/>
                  </a:schemeClr>
                </a:solidFill>
              </a:rPr>
              <a:t> Error Recovery of NSTR MLD					Yunbo Li 		[1 CIDs   20’]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1339r0</a:t>
            </a:r>
            <a:r>
              <a:rPr lang="en-GB" sz="1200" dirty="0">
                <a:solidFill>
                  <a:schemeClr val="bg1">
                    <a:lumMod val="65000"/>
                  </a:schemeClr>
                </a:solidFill>
              </a:rPr>
              <a:t> CR for 35.3.15.7							Dibakar Das 		[32 CIDs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r>
              <a:rPr lang="en-US" sz="1200" b="0" i="1" dirty="0"/>
              <a:t>*Order subject to MAC ad-hoc group approval</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September 13-21,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00FF00"/>
                </a:highlight>
              </a:rPr>
              <a:t>Wednesday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Reminder: Comment Resolution Tutorial: </a:t>
            </a:r>
            <a:r>
              <a:rPr lang="en-GB" sz="1400" b="0" dirty="0">
                <a:hlinkClick r:id="rId2"/>
              </a:rPr>
              <a:t>230r5</a:t>
            </a:r>
            <a:endParaRPr lang="en-GB" sz="800" b="0" dirty="0"/>
          </a:p>
          <a:p>
            <a:pPr lvl="0">
              <a:buFont typeface="Arial" panose="020B0604020202020204" pitchFamily="34" charset="0"/>
              <a:buChar char="•"/>
            </a:pPr>
            <a:r>
              <a:rPr lang="en-GB" sz="1400" dirty="0"/>
              <a:t>CR Submissions:</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1486r0</a:t>
            </a:r>
            <a:r>
              <a:rPr lang="en-GB" sz="1100" dirty="0">
                <a:solidFill>
                  <a:srgbClr val="00B050"/>
                </a:solidFill>
              </a:rPr>
              <a:t> </a:t>
            </a:r>
            <a:r>
              <a:rPr lang="nb-NO" sz="1100" dirty="0">
                <a:solidFill>
                  <a:srgbClr val="00B050"/>
                </a:solidFill>
              </a:rPr>
              <a:t>CR Trigger frame User Info 9.3.1.22.1.2 			Yanjun Sun		[18 CIDs 	 20’]</a:t>
            </a:r>
          </a:p>
          <a:p>
            <a:pPr>
              <a:buFont typeface="Arial" panose="020B0604020202020204" pitchFamily="34" charset="0"/>
              <a:buChar char="•"/>
            </a:pPr>
            <a:r>
              <a:rPr lang="en-GB" sz="1400" u="sng" dirty="0">
                <a:solidFill>
                  <a:srgbClr val="00B050"/>
                </a:solidFill>
              </a:rPr>
              <a:t>Motions (during 2</a:t>
            </a:r>
            <a:r>
              <a:rPr lang="en-GB" sz="1400" u="sng" baseline="30000" dirty="0">
                <a:solidFill>
                  <a:srgbClr val="00B050"/>
                </a:solidFill>
              </a:rPr>
              <a:t>nd</a:t>
            </a:r>
            <a:r>
              <a:rPr lang="en-GB" sz="1400" u="sng" dirty="0">
                <a:solidFill>
                  <a:srgbClr val="00B050"/>
                </a:solidFill>
              </a:rPr>
              <a:t> half of meeting): </a:t>
            </a:r>
            <a:r>
              <a:rPr lang="en-GB" sz="1400" u="sng" dirty="0">
                <a:solidFill>
                  <a:srgbClr val="00B050"/>
                </a:solidFill>
                <a:hlinkClick r:id="rId4">
                  <a:extLst>
                    <a:ext uri="{A12FA001-AC4F-418D-AE19-62706E023703}">
                      <ahyp:hlinkClr xmlns:ahyp="http://schemas.microsoft.com/office/drawing/2018/hyperlinkcolor" val="tx"/>
                    </a:ext>
                  </a:extLst>
                </a:hlinkClick>
              </a:rPr>
              <a:t>1982r39</a:t>
            </a:r>
            <a:endParaRPr lang="en-GB" sz="1400" b="0" u="sng" dirty="0">
              <a:solidFill>
                <a:srgbClr val="00B050"/>
              </a:solidFill>
            </a:endParaRPr>
          </a:p>
          <a:p>
            <a:pPr lvl="0">
              <a:buFont typeface="Arial" panose="020B0604020202020204" pitchFamily="34" charset="0"/>
              <a:buChar char="•"/>
            </a:pPr>
            <a:r>
              <a:rPr lang="en-GB" sz="1400" dirty="0"/>
              <a:t>MAC CR Submissions:</a:t>
            </a:r>
          </a:p>
          <a:p>
            <a:pPr lvl="1">
              <a:buFont typeface="Arial" panose="020B0604020202020204" pitchFamily="34" charset="0"/>
              <a:buChar char="•"/>
            </a:pPr>
            <a:r>
              <a:rPr lang="en-GB" sz="1100" dirty="0">
                <a:solidFill>
                  <a:srgbClr val="00B050"/>
                </a:solidFill>
                <a:hlinkClick r:id="rId5">
                  <a:extLst>
                    <a:ext uri="{A12FA001-AC4F-418D-AE19-62706E023703}">
                      <ahyp:hlinkClr xmlns:ahyp="http://schemas.microsoft.com/office/drawing/2018/hyperlinkcolor" val="tx"/>
                    </a:ext>
                  </a:extLst>
                </a:hlinkClick>
              </a:rPr>
              <a:t>1285r1</a:t>
            </a:r>
            <a:r>
              <a:rPr lang="en-GB" sz="1100" dirty="0">
                <a:solidFill>
                  <a:srgbClr val="00B050"/>
                </a:solidFill>
              </a:rPr>
              <a:t> Security Comment Resolutions				Michael Montemurro	[46 CIDs      SP-20’]</a:t>
            </a:r>
          </a:p>
          <a:p>
            <a:pPr lvl="1">
              <a:buFont typeface="Arial" panose="020B0604020202020204" pitchFamily="34" charset="0"/>
              <a:buChar char="•"/>
            </a:pPr>
            <a:r>
              <a:rPr lang="en-GB" sz="1100" dirty="0">
                <a:solidFill>
                  <a:srgbClr val="00B050"/>
                </a:solidFill>
                <a:hlinkClick r:id="rId6">
                  <a:extLst>
                    <a:ext uri="{A12FA001-AC4F-418D-AE19-62706E023703}">
                      <ahyp:hlinkClr xmlns:ahyp="http://schemas.microsoft.com/office/drawing/2018/hyperlinkcolor" val="tx"/>
                    </a:ext>
                  </a:extLst>
                </a:hlinkClick>
              </a:rPr>
              <a:t>1264r2</a:t>
            </a:r>
            <a:r>
              <a:rPr lang="en-GB" sz="1100" dirty="0">
                <a:solidFill>
                  <a:srgbClr val="00B050"/>
                </a:solidFill>
              </a:rPr>
              <a:t> CC36 Resolution for Miscellaneous CIDs in Clause 9	Gaurang Naik 		[19 CIDs      SP-10’]</a:t>
            </a:r>
          </a:p>
          <a:p>
            <a:pPr lvl="0">
              <a:buFont typeface="Arial" panose="020B0604020202020204" pitchFamily="34" charset="0"/>
              <a:buChar char="•"/>
            </a:pPr>
            <a:r>
              <a:rPr lang="en-GB" sz="1400" strike="sngStrike" dirty="0">
                <a:solidFill>
                  <a:srgbClr val="FF0000"/>
                </a:solidFill>
              </a:rPr>
              <a:t>Motions (during 2</a:t>
            </a:r>
            <a:r>
              <a:rPr lang="en-GB" sz="1400" strike="sngStrike" baseline="30000" dirty="0">
                <a:solidFill>
                  <a:srgbClr val="FF0000"/>
                </a:solidFill>
              </a:rPr>
              <a:t>nd</a:t>
            </a:r>
            <a:r>
              <a:rPr lang="en-GB" sz="1400" strike="sngStrike" dirty="0">
                <a:solidFill>
                  <a:srgbClr val="FF0000"/>
                </a:solidFill>
              </a:rPr>
              <a:t> half of meeting): </a:t>
            </a:r>
            <a:r>
              <a:rPr lang="en-GB" sz="1400" strike="sngStrike" dirty="0">
                <a:solidFill>
                  <a:srgbClr val="FF0000"/>
                </a:solidFill>
                <a:hlinkClick r:id="rId4">
                  <a:extLst>
                    <a:ext uri="{A12FA001-AC4F-418D-AE19-62706E023703}">
                      <ahyp:hlinkClr xmlns:ahyp="http://schemas.microsoft.com/office/drawing/2018/hyperlinkcolor" val="tx"/>
                    </a:ext>
                  </a:extLst>
                </a:hlinkClick>
              </a:rPr>
              <a:t>1982r39</a:t>
            </a:r>
            <a:endParaRPr lang="en-GB" sz="1400" b="0" strike="sngStrike" dirty="0">
              <a:solidFill>
                <a:srgbClr val="FF0000"/>
              </a:solidFill>
            </a:endParaRPr>
          </a:p>
          <a:p>
            <a:pPr>
              <a:buFont typeface="Arial" panose="020B0604020202020204" pitchFamily="34" charset="0"/>
              <a:buChar char="•"/>
            </a:pPr>
            <a:r>
              <a:rPr lang="en-GB" sz="1400" dirty="0"/>
              <a:t>MAC CR Submissions:</a:t>
            </a:r>
          </a:p>
          <a:p>
            <a:pPr lvl="1">
              <a:buFont typeface="Arial" panose="020B0604020202020204" pitchFamily="34" charset="0"/>
              <a:buChar char="•"/>
            </a:pPr>
            <a:r>
              <a:rPr lang="en-GB" sz="1050" u="sng"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1339r0</a:t>
            </a:r>
            <a:r>
              <a:rPr lang="en-GB" sz="1050" u="sng" dirty="0">
                <a:solidFill>
                  <a:schemeClr val="bg1">
                    <a:lumMod val="65000"/>
                  </a:schemeClr>
                </a:solidFill>
                <a:effectLst/>
                <a:ea typeface="Times New Roman" panose="02020603050405020304" pitchFamily="18" charset="0"/>
              </a:rPr>
              <a:t> </a:t>
            </a:r>
            <a:r>
              <a:rPr lang="en-GB" sz="1050" dirty="0">
                <a:solidFill>
                  <a:schemeClr val="bg1">
                    <a:lumMod val="65000"/>
                  </a:schemeClr>
                </a:solidFill>
                <a:effectLst/>
                <a:ea typeface="Times New Roman" panose="02020603050405020304" pitchFamily="18" charset="0"/>
              </a:rPr>
              <a:t>CR for 35.3.15.7 						Dibakar Das 		</a:t>
            </a:r>
            <a:r>
              <a:rPr lang="en-GB" sz="1050" dirty="0">
                <a:solidFill>
                  <a:schemeClr val="bg1">
                    <a:lumMod val="65000"/>
                  </a:schemeClr>
                </a:solidFill>
              </a:rPr>
              <a:t>[32 CIDs 	30’]</a:t>
            </a:r>
          </a:p>
          <a:p>
            <a:pPr lvl="1">
              <a:buFont typeface="Arial" panose="020B0604020202020204" pitchFamily="34" charset="0"/>
              <a:buChar char="•"/>
            </a:pPr>
            <a:r>
              <a:rPr lang="en-GB" sz="1050" dirty="0">
                <a:solidFill>
                  <a:schemeClr val="bg1">
                    <a:lumMod val="65000"/>
                  </a:schemeClr>
                </a:solidFill>
                <a:hlinkClick r:id="rId8">
                  <a:extLst>
                    <a:ext uri="{A12FA001-AC4F-418D-AE19-62706E023703}">
                      <ahyp:hlinkClr xmlns:ahyp="http://schemas.microsoft.com/office/drawing/2018/hyperlinkcolor" val="tx"/>
                    </a:ext>
                  </a:extLst>
                </a:hlinkClick>
              </a:rPr>
              <a:t>1249r1</a:t>
            </a:r>
            <a:r>
              <a:rPr lang="en-GB" sz="1050" dirty="0">
                <a:solidFill>
                  <a:schemeClr val="bg1">
                    <a:lumMod val="65000"/>
                  </a:schemeClr>
                </a:solidFill>
              </a:rPr>
              <a:t> CR for EHT OM part II					Po-Kai Huang		[5 CIDs 	15’]</a:t>
            </a:r>
          </a:p>
          <a:p>
            <a:pPr lvl="0">
              <a:buFont typeface="Arial" panose="020B0604020202020204" pitchFamily="34" charset="0"/>
              <a:buChar char="•"/>
            </a:pPr>
            <a:r>
              <a:rPr lang="en-GB" sz="1400" dirty="0" err="1"/>
              <a:t>AoB</a:t>
            </a:r>
            <a:r>
              <a:rPr lang="en-GB" sz="1400" dirty="0"/>
              <a:t>: None.</a:t>
            </a:r>
          </a:p>
          <a:p>
            <a:pPr lvl="0">
              <a:buFont typeface="Arial" panose="020B0604020202020204" pitchFamily="34" charset="0"/>
              <a:buChar char="•"/>
            </a:pPr>
            <a:r>
              <a:rPr lang="en-GB" sz="1400" dirty="0"/>
              <a:t>Recess</a:t>
            </a:r>
            <a:endParaRPr lang="en-US" sz="14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00FF00"/>
                </a:highlight>
              </a:rPr>
              <a:t>Thursday PHY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1265r0</a:t>
            </a:r>
            <a:r>
              <a:rPr lang="en-GB" sz="1200" dirty="0">
                <a:solidFill>
                  <a:srgbClr val="00B050"/>
                </a:solidFill>
              </a:rPr>
              <a:t> CR for Mathematical description of Signals	           		Yan Zhang       	[27 CID]</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1266r0</a:t>
            </a:r>
            <a:r>
              <a:rPr lang="en-GB" sz="1200" dirty="0">
                <a:solidFill>
                  <a:srgbClr val="00B050"/>
                </a:solidFill>
              </a:rPr>
              <a:t> CR for coding					           		Yan Zhang       	[22 CID]</a:t>
            </a:r>
          </a:p>
          <a:p>
            <a:pPr lvl="1">
              <a:buFont typeface="Arial" panose="020B0604020202020204" pitchFamily="34" charset="0"/>
              <a:buChar char="•"/>
            </a:pPr>
            <a:r>
              <a:rPr lang="en-GB" sz="1200" dirty="0">
                <a:solidFill>
                  <a:schemeClr val="bg1">
                    <a:lumMod val="75000"/>
                  </a:schemeClr>
                </a:solidFill>
                <a:hlinkClick r:id="rId4">
                  <a:extLst>
                    <a:ext uri="{A12FA001-AC4F-418D-AE19-62706E023703}">
                      <ahyp:hlinkClr xmlns:ahyp="http://schemas.microsoft.com/office/drawing/2018/hyperlinkcolor" val="tx"/>
                    </a:ext>
                  </a:extLst>
                </a:hlinkClick>
              </a:rPr>
              <a:t>1267r0</a:t>
            </a:r>
            <a:r>
              <a:rPr lang="en-GB" sz="1200" dirty="0">
                <a:solidFill>
                  <a:schemeClr val="bg1">
                    <a:lumMod val="75000"/>
                  </a:schemeClr>
                </a:solidFill>
              </a:rPr>
              <a:t> CR for Packet extension				           	Yan Zhang       	[2 CID]</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1229r0</a:t>
            </a:r>
            <a:r>
              <a:rPr lang="en-GB" sz="1200" dirty="0">
                <a:solidFill>
                  <a:schemeClr val="bg1">
                    <a:lumMod val="75000"/>
                  </a:schemeClr>
                </a:solidFill>
              </a:rPr>
              <a:t> </a:t>
            </a:r>
            <a:r>
              <a:rPr lang="en-GB" sz="1200" dirty="0" err="1">
                <a:solidFill>
                  <a:schemeClr val="bg1">
                    <a:lumMod val="75000"/>
                  </a:schemeClr>
                </a:solidFill>
              </a:rPr>
              <a:t>CR_PHY_TxBlocks</a:t>
            </a:r>
            <a:r>
              <a:rPr lang="en-GB" sz="1200" dirty="0">
                <a:solidFill>
                  <a:schemeClr val="bg1">
                    <a:lumMod val="75000"/>
                  </a:schemeClr>
                </a:solidFill>
              </a:rPr>
              <a:t>				           		Xiaogang Chen	[20 CID]</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1302r1</a:t>
            </a:r>
            <a:r>
              <a:rPr lang="en-GB" sz="1200" dirty="0">
                <a:solidFill>
                  <a:schemeClr val="bg1">
                    <a:lumMod val="75000"/>
                  </a:schemeClr>
                </a:solidFill>
              </a:rPr>
              <a:t> CR for RU_ALLOC. and L_LENGTH in TX/RXVEC.  	</a:t>
            </a:r>
            <a:r>
              <a:rPr lang="en-GB" sz="1200" dirty="0" err="1">
                <a:solidFill>
                  <a:schemeClr val="bg1">
                    <a:lumMod val="75000"/>
                  </a:schemeClr>
                </a:solidFill>
              </a:rPr>
              <a:t>Mengshi</a:t>
            </a:r>
            <a:r>
              <a:rPr lang="en-GB" sz="1200" dirty="0">
                <a:solidFill>
                  <a:schemeClr val="bg1">
                    <a:lumMod val="75000"/>
                  </a:schemeClr>
                </a:solidFill>
              </a:rPr>
              <a:t> Hu     	[7 CID]</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1385r0</a:t>
            </a:r>
            <a:r>
              <a:rPr lang="en-GB" sz="1200" dirty="0">
                <a:solidFill>
                  <a:schemeClr val="bg1">
                    <a:lumMod val="75000"/>
                  </a:schemeClr>
                </a:solidFill>
              </a:rPr>
              <a:t> EHT-SIG CR on P802.11be D1.0-36.3.12.8.2			Bo Gong		 [5 CID]</a:t>
            </a:r>
          </a:p>
          <a:p>
            <a:pPr lvl="1">
              <a:buFont typeface="Arial" panose="020B0604020202020204" pitchFamily="34" charset="0"/>
              <a:buChar char="•"/>
            </a:pPr>
            <a:r>
              <a:rPr lang="en-GB" sz="1200" dirty="0">
                <a:solidFill>
                  <a:schemeClr val="bg1">
                    <a:lumMod val="75000"/>
                  </a:schemeClr>
                </a:solidFill>
                <a:hlinkClick r:id="rId8">
                  <a:extLst>
                    <a:ext uri="{A12FA001-AC4F-418D-AE19-62706E023703}">
                      <ahyp:hlinkClr xmlns:ahyp="http://schemas.microsoft.com/office/drawing/2018/hyperlinkcolor" val="tx"/>
                    </a:ext>
                  </a:extLst>
                </a:hlinkClick>
              </a:rPr>
              <a:t>1386r0</a:t>
            </a:r>
            <a:r>
              <a:rPr lang="en-GB" sz="1200" dirty="0">
                <a:solidFill>
                  <a:schemeClr val="bg1">
                    <a:lumMod val="75000"/>
                  </a:schemeClr>
                </a:solidFill>
              </a:rPr>
              <a:t> EHT-SIG CR on P802.11be D1.0-36.3.12.8.6			Bo Gong		 [5 CID]</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1387r0</a:t>
            </a:r>
            <a:r>
              <a:rPr lang="en-GB" sz="1200" dirty="0">
                <a:solidFill>
                  <a:schemeClr val="bg1">
                    <a:lumMod val="75000"/>
                  </a:schemeClr>
                </a:solidFill>
              </a:rPr>
              <a:t> EHT-SIG CR on P802.11be D1.0-CID5485			Bo Gong		 [1 CID]</a:t>
            </a: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1382r0</a:t>
            </a:r>
            <a:r>
              <a:rPr lang="en-GB" sz="1200" dirty="0">
                <a:solidFill>
                  <a:schemeClr val="bg1">
                    <a:lumMod val="75000"/>
                  </a:schemeClr>
                </a:solidFill>
              </a:rPr>
              <a:t> CC36 CR for 36.3.2						Yan Xin		 [2 CID]</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1384r0</a:t>
            </a:r>
            <a:r>
              <a:rPr lang="en-GB" sz="1200" dirty="0">
                <a:solidFill>
                  <a:schemeClr val="bg1">
                    <a:lumMod val="75000"/>
                  </a:schemeClr>
                </a:solidFill>
              </a:rPr>
              <a:t> CR for 3.2 Definitions						Dongguk Lim		[21 CID]</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00FF00"/>
                </a:highlight>
              </a:rPr>
              <a:t>Thursday</a:t>
            </a:r>
            <a:r>
              <a:rPr lang="en-US" altLang="en-US" dirty="0">
                <a:highlight>
                  <a:srgbClr val="00FF00"/>
                </a:highlight>
              </a:rPr>
              <a:t> MAC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1261r1</a:t>
            </a:r>
            <a:r>
              <a:rPr lang="en-GB" sz="1200" dirty="0">
                <a:solidFill>
                  <a:srgbClr val="00B050"/>
                </a:solidFill>
              </a:rPr>
              <a:t> CR for 5378							Jay Yang 		[1 CIDs   20’]</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1329r0</a:t>
            </a:r>
            <a:r>
              <a:rPr lang="en-GB" sz="1200" dirty="0">
                <a:solidFill>
                  <a:srgbClr val="00B050"/>
                </a:solidFill>
              </a:rPr>
              <a:t> Error Recovery of NSTR MLD					Yunbo Li 		[1 CIDs   20’]</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1339r0</a:t>
            </a:r>
            <a:r>
              <a:rPr lang="en-GB" sz="1200" dirty="0">
                <a:solidFill>
                  <a:srgbClr val="00B050"/>
                </a:solidFill>
              </a:rPr>
              <a:t> CR for 35.3.15.7							Dibakar Das 		[32 CIDs 30’]</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1360r0</a:t>
            </a:r>
            <a:r>
              <a:rPr lang="en-GB" sz="1200" dirty="0">
                <a:solidFill>
                  <a:srgbClr val="00B050"/>
                </a:solidFill>
              </a:rPr>
              <a:t> CR for 35.3.11 and 35.3.12					Po-Kai Huang		[19 CIDs 30’]</a:t>
            </a:r>
          </a:p>
          <a:p>
            <a:pPr lvl="2">
              <a:buFont typeface="Arial" panose="020B0604020202020204" pitchFamily="34" charset="0"/>
              <a:buChar char="•"/>
            </a:pPr>
            <a:r>
              <a:rPr lang="en-GB" sz="1000" dirty="0">
                <a:solidFill>
                  <a:srgbClr val="FFC000"/>
                </a:solidFill>
              </a:rPr>
              <a:t>Partially presented. TBC</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1249r0</a:t>
            </a:r>
            <a:r>
              <a:rPr lang="en-GB" sz="1200" dirty="0">
                <a:solidFill>
                  <a:schemeClr val="bg1">
                    <a:lumMod val="65000"/>
                  </a:schemeClr>
                </a:solidFill>
              </a:rPr>
              <a:t> CR for EHT OM part II						Po-Kai Huang		 [5 CIDs  20’]</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1421r0</a:t>
            </a:r>
            <a:r>
              <a:rPr lang="en-GB" sz="1200" dirty="0">
                <a:solidFill>
                  <a:schemeClr val="bg1">
                    <a:lumMod val="65000"/>
                  </a:schemeClr>
                </a:solidFill>
              </a:rPr>
              <a:t> CR for CID 6729						Insun Jang		 [1 CID    10’]</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1401r0</a:t>
            </a:r>
            <a:r>
              <a:rPr lang="en-GB" sz="1200" dirty="0">
                <a:solidFill>
                  <a:schemeClr val="bg1">
                    <a:lumMod val="65000"/>
                  </a:schemeClr>
                </a:solidFill>
              </a:rPr>
              <a:t> Resolution for CIDs related to Status Code field		</a:t>
            </a:r>
            <a:r>
              <a:rPr lang="en-GB" sz="1200" dirty="0" err="1">
                <a:solidFill>
                  <a:schemeClr val="bg1">
                    <a:lumMod val="65000"/>
                  </a:schemeClr>
                </a:solidFill>
              </a:rPr>
              <a:t>Namyeong</a:t>
            </a:r>
            <a:r>
              <a:rPr lang="en-GB" sz="1200" dirty="0">
                <a:solidFill>
                  <a:schemeClr val="bg1">
                    <a:lumMod val="65000"/>
                  </a:schemeClr>
                </a:solidFill>
              </a:rPr>
              <a:t> Kim	 [2 CIDs  10’]</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1425r2</a:t>
            </a:r>
            <a:r>
              <a:rPr lang="en-GB" sz="1200" dirty="0">
                <a:solidFill>
                  <a:schemeClr val="bg1">
                    <a:lumMod val="65000"/>
                  </a:schemeClr>
                </a:solidFill>
              </a:rPr>
              <a:t> CC 36 CR for 4.5.3						Po-Kai Huang		 [37 CIDs 45’]</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00FF00"/>
                </a:highlight>
              </a:rPr>
              <a:t>Monday Joint Agenda (09:00-11:00)</a:t>
            </a:r>
            <a:endParaRPr lang="en-US" dirty="0">
              <a:highlight>
                <a:srgbClr val="00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US" sz="2000" dirty="0"/>
              <a:t>Announcements:</a:t>
            </a:r>
          </a:p>
          <a:p>
            <a:pPr>
              <a:buFont typeface="Arial" panose="020B0604020202020204" pitchFamily="34" charset="0"/>
              <a:buChar char="•"/>
            </a:pPr>
            <a:r>
              <a:rPr lang="en-US" sz="2000" dirty="0"/>
              <a:t>TGbe Editor Status Report: </a:t>
            </a:r>
            <a:r>
              <a:rPr lang="en-US" sz="2000" dirty="0">
                <a:hlinkClick r:id="rId2"/>
              </a:rPr>
              <a:t>1062r2</a:t>
            </a:r>
            <a:endParaRPr lang="en-US" sz="2000" b="0" dirty="0">
              <a:solidFill>
                <a:srgbClr val="00B050"/>
              </a:solidFill>
            </a:endParaRPr>
          </a:p>
          <a:p>
            <a:pPr>
              <a:buFont typeface="Arial" panose="020B0604020202020204" pitchFamily="34" charset="0"/>
              <a:buChar char="•"/>
            </a:pPr>
            <a:r>
              <a:rPr lang="en-GB" sz="2000" dirty="0"/>
              <a:t>Motions: </a:t>
            </a:r>
            <a:r>
              <a:rPr lang="en-GB" sz="2000" dirty="0">
                <a:hlinkClick r:id="rId3"/>
              </a:rPr>
              <a:t>1982r43</a:t>
            </a:r>
            <a:endParaRPr lang="en-GB" sz="2000" b="0" dirty="0">
              <a:solidFill>
                <a:srgbClr val="00B050"/>
              </a:solidFill>
            </a:endParaRPr>
          </a:p>
          <a:p>
            <a:pPr lvl="0">
              <a:buFont typeface="Arial" panose="020B0604020202020204" pitchFamily="34" charset="0"/>
              <a:buChar char="•"/>
            </a:pPr>
            <a:r>
              <a:rPr lang="en-GB" sz="2000" dirty="0" err="1"/>
              <a:t>AoB</a:t>
            </a:r>
            <a:r>
              <a:rPr lang="en-GB" sz="2000" dirty="0"/>
              <a:t>:</a:t>
            </a:r>
          </a:p>
          <a:p>
            <a:pPr lvl="1">
              <a:buFont typeface="Arial" panose="020B0604020202020204" pitchFamily="34" charset="0"/>
              <a:buChar char="•"/>
            </a:pPr>
            <a:r>
              <a:rPr lang="en-GB" sz="1600" dirty="0"/>
              <a:t>Draft is expected to be available in 2-3 days.</a:t>
            </a:r>
          </a:p>
          <a:p>
            <a:pPr lvl="1">
              <a:buFont typeface="Arial" panose="020B0604020202020204" pitchFamily="34" charset="0"/>
              <a:buChar char="•"/>
            </a:pPr>
            <a:r>
              <a:rPr lang="en-GB" sz="1600" dirty="0"/>
              <a:t>Overview of future telcos.</a:t>
            </a:r>
          </a:p>
          <a:p>
            <a:pPr lvl="0">
              <a:buFont typeface="Arial" panose="020B0604020202020204" pitchFamily="34" charset="0"/>
              <a:buChar char="•"/>
            </a:pPr>
            <a:r>
              <a:rPr lang="en-GB" sz="2000" dirty="0"/>
              <a:t>Adjourn</a:t>
            </a:r>
            <a:endParaRPr lang="en-US" sz="2000" dirty="0"/>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September 802 electronic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September 802.11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Interim”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Sigurd Schelstraete &amp;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400" dirty="0"/>
              <a:t>"[voter status] First Name Last Name (Affiliation)"</a:t>
            </a:r>
            <a:endParaRPr lang="en-US" sz="14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2021</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77508</TotalTime>
  <Words>3234</Words>
  <Application>Microsoft Office PowerPoint</Application>
  <PresentationFormat>On-screen Show (4:3)</PresentationFormat>
  <Paragraphs>340</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September 2021 Meeting Agenda</vt:lpstr>
      <vt:lpstr>IEEE 802.11 TGbe: Enhancements for Extremely High Throughput (EHT) WLAN Task Group</vt:lpstr>
      <vt:lpstr>Registration for the September 802 electronic plenary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2021-09-20T13:41:02Z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