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95F158-5115-451C-800B-B16CD4CF2D0F}" v="12" dt="2021-09-14T17:33:08.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285-01-00be-cc36-security-comment-resolutions.docx" TargetMode="External"/><Relationship Id="rId7" Type="http://schemas.openxmlformats.org/officeDocument/2006/relationships/hyperlink" Target="https://mentor.ieee.org/802.11/dcn/21/11-21-1249-01-00be-cc36-cr-for-eht-om-part-ii.docx" TargetMode="External"/><Relationship Id="rId2" Type="http://schemas.openxmlformats.org/officeDocument/2006/relationships/hyperlink" Target="https://mentor.ieee.org/802.11/dcn/21/11-21-1486-00-00be-cr-trigger-frame-user-info-9-3-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9-00-00be-cc36-cr-for-35-3-15-7.docx" TargetMode="External"/><Relationship Id="rId5" Type="http://schemas.openxmlformats.org/officeDocument/2006/relationships/hyperlink" Target="https://mentor.ieee.org/802.11/dcn/20/11-20-1982-39-00be-tgbe-motions-list-for-teleconferences-part-2.pptx" TargetMode="External"/><Relationship Id="rId4" Type="http://schemas.openxmlformats.org/officeDocument/2006/relationships/hyperlink" Target="https://mentor.ieee.org/802.11/dcn/21/11-21-1264-02-00be-cc36-resolution-for-miscellaneous-cids-in-clause-9.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266-00-00be-cc36-cr-for-coding.docx" TargetMode="External"/><Relationship Id="rId2" Type="http://schemas.openxmlformats.org/officeDocument/2006/relationships/hyperlink" Target="https://mentor.ieee.org/802.11/dcn/21/11-21-1265-00-00be-cc36-cr-for-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67-00-00be-cc36-cr-for-packet-extensio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492-00-00be-emlsr-switch-back-pdt.docx" TargetMode="External"/><Relationship Id="rId2" Type="http://schemas.openxmlformats.org/officeDocument/2006/relationships/hyperlink" Target="https://mentor.ieee.org/802.11/dcn/21/11-21-0287-03-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9-00-00be-cc36-cr-for-35-3-15-7.docx" TargetMode="External"/><Relationship Id="rId5" Type="http://schemas.openxmlformats.org/officeDocument/2006/relationships/hyperlink" Target="https://mentor.ieee.org/802.11/dcn/21/11-21-1329-00-00be-cc36-error-recovery-of-nstr-mld.docx" TargetMode="External"/><Relationship Id="rId4" Type="http://schemas.openxmlformats.org/officeDocument/2006/relationships/hyperlink" Target="https://mentor.ieee.org/802.11/dcn/21/11-21-1261-01-00be-cc36-cr-for-5378.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1213r1</a:t>
            </a:r>
            <a:r>
              <a:rPr lang="en-US" sz="1200" dirty="0">
                <a:solidFill>
                  <a:srgbClr val="00B050"/>
                </a:solidFill>
              </a:rPr>
              <a:t> D1.0 CR for Section 36.3.19.4					Wook Bong Lee 	[11 CID]</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1217r0</a:t>
            </a:r>
            <a:r>
              <a:rPr lang="en-US" sz="1200" dirty="0">
                <a:solidFill>
                  <a:srgbClr val="00B050"/>
                </a:solidFill>
              </a:rPr>
              <a:t> CR on EHT PHY Introduction-part 2		           		Kanke Wu       	[18 CID]</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1232r0</a:t>
            </a:r>
            <a:r>
              <a:rPr lang="en-GB" sz="1200" dirty="0">
                <a:solidFill>
                  <a:srgbClr val="00B050"/>
                </a:solidFill>
              </a:rPr>
              <a:t> CR for CID 6940				           		Yanyi Ding      	[1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1268r0</a:t>
            </a:r>
            <a:r>
              <a:rPr lang="en-GB" sz="1200" dirty="0">
                <a:solidFill>
                  <a:srgbClr val="00B050"/>
                </a:solidFill>
              </a:rPr>
              <a:t> CR-on-36.3.12.8.3-part2				          	 Ross Jian Yu    	[5 CID]</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1269r0</a:t>
            </a:r>
            <a:r>
              <a:rPr lang="en-GB" sz="1200" dirty="0">
                <a:solidFill>
                  <a:srgbClr val="00B050"/>
                </a:solidFill>
              </a:rPr>
              <a:t> CR-on-36.3.12.8.3-part3				           	Ross Jian Yu    	[4 CID]</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1265r0</a:t>
            </a:r>
            <a:r>
              <a:rPr lang="en-GB" sz="1200" dirty="0">
                <a:solidFill>
                  <a:schemeClr val="bg1">
                    <a:lumMod val="65000"/>
                  </a:schemeClr>
                </a:solidFill>
              </a:rPr>
              <a:t> CR for Mathematical description of Signals	           		Yan Zhang       	[27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1266r0</a:t>
            </a:r>
            <a:r>
              <a:rPr lang="en-GB" sz="1200" dirty="0">
                <a:solidFill>
                  <a:schemeClr val="bg1">
                    <a:lumMod val="65000"/>
                  </a:schemeClr>
                </a:solidFill>
              </a:rPr>
              <a:t> CR for coding					           		Yan Zhang       	[22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1267r0</a:t>
            </a:r>
            <a:r>
              <a:rPr lang="en-GB" sz="1200" dirty="0">
                <a:solidFill>
                  <a:schemeClr val="bg1">
                    <a:lumMod val="65000"/>
                  </a:schemeClr>
                </a:solidFill>
              </a:rPr>
              <a:t> CR for Packet extension				           	Yan Zhang       	[2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1229r0</a:t>
            </a:r>
            <a:r>
              <a:rPr lang="en-GB" sz="1200" dirty="0">
                <a:solidFill>
                  <a:schemeClr val="bg1">
                    <a:lumMod val="65000"/>
                  </a:schemeClr>
                </a:solidFill>
              </a:rPr>
              <a:t> </a:t>
            </a:r>
            <a:r>
              <a:rPr lang="en-GB" sz="1200" dirty="0" err="1">
                <a:solidFill>
                  <a:schemeClr val="bg1">
                    <a:lumMod val="65000"/>
                  </a:schemeClr>
                </a:solidFill>
              </a:rPr>
              <a:t>CR_PHY_TxBlocks</a:t>
            </a:r>
            <a:r>
              <a:rPr lang="en-GB" sz="1200" dirty="0">
                <a:solidFill>
                  <a:schemeClr val="bg1">
                    <a:lumMod val="65000"/>
                  </a:schemeClr>
                </a:solidFill>
              </a:rPr>
              <a:t>				           		Xiaogang Chen	[20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1302r1</a:t>
            </a:r>
            <a:r>
              <a:rPr lang="en-GB" sz="1200" dirty="0">
                <a:solidFill>
                  <a:schemeClr val="bg1">
                    <a:lumMod val="65000"/>
                  </a:schemeClr>
                </a:solidFill>
              </a:rPr>
              <a:t> CR for RU_ALLOC. and L_LENGTH in TX/RXVEC.  	</a:t>
            </a:r>
            <a:r>
              <a:rPr lang="en-GB" sz="1200" dirty="0" err="1">
                <a:solidFill>
                  <a:schemeClr val="bg1">
                    <a:lumMod val="65000"/>
                  </a:schemeClr>
                </a:solidFill>
              </a:rPr>
              <a:t>Mengshi</a:t>
            </a:r>
            <a:r>
              <a:rPr lang="en-GB" sz="1200" dirty="0">
                <a:solidFill>
                  <a:schemeClr val="bg1">
                    <a:lumMod val="65000"/>
                  </a:schemeClr>
                </a:solidFill>
              </a:rPr>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1285r1</a:t>
            </a:r>
            <a:r>
              <a:rPr lang="en-GB" sz="1200" dirty="0">
                <a:solidFill>
                  <a:srgbClr val="00B050"/>
                </a:solidFill>
              </a:rPr>
              <a:t> Security Comment Resolutions					Michael Montemurro	[46 CIDs 25’]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1264r2</a:t>
            </a:r>
            <a:r>
              <a:rPr lang="en-GB" sz="1200" dirty="0">
                <a:solidFill>
                  <a:srgbClr val="00B050"/>
                </a:solidFill>
              </a:rPr>
              <a:t> CC36 Resolution for Miscellaneous CIDs in Clause 9		Gaurang Naik 		[19 CIDs 25’]</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283r1</a:t>
            </a:r>
            <a:r>
              <a:rPr lang="en-GB" sz="1200" dirty="0">
                <a:solidFill>
                  <a:srgbClr val="00B050"/>
                </a:solidFill>
              </a:rPr>
              <a:t> CC34-CR-EMLSR-part 1					Minyoung Park 	[9 CIDs   30’]</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287r3</a:t>
            </a:r>
            <a:r>
              <a:rPr lang="en-GB" sz="1200" dirty="0">
                <a:solidFill>
                  <a:schemeClr val="bg1">
                    <a:lumMod val="65000"/>
                  </a:schemeClr>
                </a:solidFill>
              </a:rPr>
              <a:t> EMLSR part 2							Minyoung Park 	[10 CIDs 30’]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1492r0</a:t>
            </a:r>
            <a:r>
              <a:rPr lang="en-GB" sz="1200" dirty="0">
                <a:solidFill>
                  <a:schemeClr val="bg1">
                    <a:lumMod val="65000"/>
                  </a:schemeClr>
                </a:solidFill>
              </a:rPr>
              <a:t> EMLSR Switch Back PDT					Gaurang Naik		[PDT 	    20’]*</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1261r1</a:t>
            </a:r>
            <a:r>
              <a:rPr lang="en-GB" sz="1200" strike="sngStrike" dirty="0">
                <a:solidFill>
                  <a:srgbClr val="FFC000"/>
                </a:solidFill>
              </a:rPr>
              <a:t> CR for 5378							Jay Yang 		[1 CIDs   20’]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1329r0</a:t>
            </a:r>
            <a:r>
              <a:rPr lang="en-GB" sz="1200" dirty="0">
                <a:solidFill>
                  <a:schemeClr val="bg1">
                    <a:lumMod val="65000"/>
                  </a:schemeClr>
                </a:solidFill>
              </a:rPr>
              <a:t> Error Recovery of NSTR MLD					Yunbo Li 		[1 CIDs   20’]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1339r0</a:t>
            </a:r>
            <a:r>
              <a:rPr lang="en-GB" sz="1200" dirty="0">
                <a:solidFill>
                  <a:schemeClr val="bg1">
                    <a:lumMod val="65000"/>
                  </a:schemeClr>
                </a:solidFill>
              </a:rPr>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endParaRPr lang="en-GB" sz="1400" b="0" dirty="0"/>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solidFill>
                  <a:schemeClr val="tx1"/>
                </a:solidFill>
                <a:hlinkClick r:id="rId2"/>
              </a:rPr>
              <a:t>1486r0</a:t>
            </a:r>
            <a:r>
              <a:rPr lang="en-GB" sz="1100" dirty="0">
                <a:solidFill>
                  <a:schemeClr val="tx1"/>
                </a:solidFill>
              </a:rPr>
              <a:t> </a:t>
            </a:r>
            <a:r>
              <a:rPr lang="nb-NO" sz="1100" dirty="0">
                <a:solidFill>
                  <a:schemeClr val="tx1"/>
                </a:solidFill>
              </a:rPr>
              <a:t>CR Trigger frame User Info 9.3.1.22.1.2 			Yanjun Sun		[18 CIDs 	 20’]</a:t>
            </a:r>
          </a:p>
          <a:p>
            <a:pPr lvl="0">
              <a:buFont typeface="Arial" panose="020B0604020202020204" pitchFamily="34" charset="0"/>
              <a:buChar char="•"/>
            </a:pPr>
            <a:r>
              <a:rPr lang="en-GB" sz="1400" dirty="0"/>
              <a:t>MAC CR Submissions:</a:t>
            </a:r>
          </a:p>
          <a:p>
            <a:pPr lvl="1">
              <a:buFont typeface="Arial" panose="020B0604020202020204" pitchFamily="34" charset="0"/>
              <a:buChar char="•"/>
            </a:pPr>
            <a:r>
              <a:rPr lang="en-GB" sz="1100" dirty="0">
                <a:hlinkClick r:id="rId3"/>
              </a:rPr>
              <a:t>1285r1</a:t>
            </a:r>
            <a:r>
              <a:rPr lang="en-GB" sz="1100" dirty="0"/>
              <a:t> Security Comment Resolutions				Michael Montemurro	[46 CIDs      SP-20’]</a:t>
            </a:r>
          </a:p>
          <a:p>
            <a:pPr lvl="1">
              <a:buFont typeface="Arial" panose="020B0604020202020204" pitchFamily="34" charset="0"/>
              <a:buChar char="•"/>
            </a:pPr>
            <a:r>
              <a:rPr lang="en-GB" sz="1100" dirty="0">
                <a:hlinkClick r:id="rId4"/>
              </a:rPr>
              <a:t>1264r2</a:t>
            </a:r>
            <a:r>
              <a:rPr lang="en-GB" sz="1100" dirty="0"/>
              <a:t> CC36 Resolution for Miscellaneous CIDs in Clause 9	Gaurang Naik 		[19 CIDs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r>
              <a:rPr lang="en-GB" sz="1400"/>
              <a:t>): </a:t>
            </a:r>
            <a:r>
              <a:rPr lang="en-GB" sz="1400">
                <a:hlinkClick r:id="rId5"/>
              </a:rPr>
              <a:t>1982r39</a:t>
            </a:r>
            <a:endParaRPr lang="en-GB" sz="1400" b="0" dirty="0">
              <a:solidFill>
                <a:srgbClr val="00B050"/>
              </a:solidFill>
            </a:endParaRPr>
          </a:p>
          <a:p>
            <a:pPr>
              <a:buFont typeface="Arial" panose="020B0604020202020204" pitchFamily="34" charset="0"/>
              <a:buChar char="•"/>
            </a:pPr>
            <a:r>
              <a:rPr lang="en-GB" sz="1400" dirty="0"/>
              <a:t>MAC CR Submissions:</a:t>
            </a:r>
          </a:p>
          <a:p>
            <a:pPr lvl="1">
              <a:buFont typeface="Arial" panose="020B0604020202020204" pitchFamily="34" charset="0"/>
              <a:buChar char="•"/>
            </a:pPr>
            <a:r>
              <a:rPr lang="en-GB" sz="1050" u="sng" dirty="0">
                <a:solidFill>
                  <a:srgbClr val="0000FF"/>
                </a:solidFill>
                <a:effectLst/>
                <a:ea typeface="Times New Roman" panose="02020603050405020304" pitchFamily="18" charset="0"/>
                <a:hlinkClick r:id="rId6"/>
              </a:rPr>
              <a:t>1339r0</a:t>
            </a:r>
            <a:r>
              <a:rPr lang="en-GB" sz="1050" u="sng" dirty="0">
                <a:solidFill>
                  <a:srgbClr val="0000FF"/>
                </a:solidFill>
                <a:effectLst/>
                <a:ea typeface="Times New Roman" panose="02020603050405020304" pitchFamily="18" charset="0"/>
              </a:rPr>
              <a:t> </a:t>
            </a:r>
            <a:r>
              <a:rPr lang="en-GB" sz="1050" dirty="0">
                <a:effectLst/>
                <a:ea typeface="Times New Roman" panose="02020603050405020304" pitchFamily="18" charset="0"/>
              </a:rPr>
              <a:t>CR for 35.3.15.7 						Dibakar Das 		</a:t>
            </a:r>
            <a:r>
              <a:rPr lang="en-GB" sz="1050" dirty="0"/>
              <a:t>[32 CIDs 	30’]</a:t>
            </a:r>
          </a:p>
          <a:p>
            <a:pPr lvl="1">
              <a:buFont typeface="Arial" panose="020B0604020202020204" pitchFamily="34" charset="0"/>
              <a:buChar char="•"/>
            </a:pPr>
            <a:r>
              <a:rPr lang="en-GB" sz="1050" dirty="0">
                <a:hlinkClick r:id="rId7"/>
              </a:rPr>
              <a:t>1249r1</a:t>
            </a:r>
            <a:r>
              <a:rPr lang="en-GB" sz="1050" dirty="0"/>
              <a:t> CR for EHT OM part II					Po-Kai Huang		[5 CIDs 	15’]</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200" dirty="0">
                <a:hlinkClick r:id="rId2"/>
              </a:rPr>
              <a:t>1265r0</a:t>
            </a:r>
            <a:r>
              <a:rPr lang="en-GB" sz="1200" dirty="0"/>
              <a:t> CR for Mathematical description of Signals	           		Yan Zhang       	[27 CID]</a:t>
            </a:r>
          </a:p>
          <a:p>
            <a:pPr lvl="1">
              <a:buFont typeface="Arial" panose="020B0604020202020204" pitchFamily="34" charset="0"/>
              <a:buChar char="•"/>
            </a:pPr>
            <a:r>
              <a:rPr lang="en-GB" sz="1200" dirty="0">
                <a:hlinkClick r:id="rId3"/>
              </a:rPr>
              <a:t>1266r0</a:t>
            </a:r>
            <a:r>
              <a:rPr lang="en-GB" sz="1200" dirty="0"/>
              <a:t> CR for coding					           		Yan Zhang       	[22 CID]</a:t>
            </a:r>
          </a:p>
          <a:p>
            <a:pPr lvl="1">
              <a:buFont typeface="Arial" panose="020B0604020202020204" pitchFamily="34" charset="0"/>
              <a:buChar char="•"/>
            </a:pPr>
            <a:r>
              <a:rPr lang="en-GB" sz="1200" dirty="0">
                <a:hlinkClick r:id="rId4"/>
              </a:rPr>
              <a:t>1267r0</a:t>
            </a:r>
            <a:r>
              <a:rPr lang="en-GB" sz="1200" dirty="0"/>
              <a:t> CR for Packet extension				           	Yan Zhang       	[2 CID]</a:t>
            </a:r>
          </a:p>
          <a:p>
            <a:pPr lvl="1">
              <a:buFont typeface="Arial" panose="020B0604020202020204" pitchFamily="34" charset="0"/>
              <a:buChar char="•"/>
            </a:pPr>
            <a:r>
              <a:rPr lang="en-GB" sz="1200" dirty="0">
                <a:hlinkClick r:id="rId5"/>
              </a:rPr>
              <a:t>1229r0</a:t>
            </a:r>
            <a:r>
              <a:rPr lang="en-GB" sz="1200" dirty="0"/>
              <a:t> </a:t>
            </a:r>
            <a:r>
              <a:rPr lang="en-GB" sz="1200" dirty="0" err="1"/>
              <a:t>CR_PHY_TxBlocks</a:t>
            </a:r>
            <a:r>
              <a:rPr lang="en-GB" sz="1200" dirty="0"/>
              <a:t>				           		Xiaogang Chen	[20 CID]</a:t>
            </a:r>
          </a:p>
          <a:p>
            <a:pPr lvl="1">
              <a:buFont typeface="Arial" panose="020B0604020202020204" pitchFamily="34" charset="0"/>
              <a:buChar char="•"/>
            </a:pPr>
            <a:r>
              <a:rPr lang="en-GB" sz="1200" dirty="0">
                <a:hlinkClick r:id="rId6"/>
              </a:rPr>
              <a:t>1302r1</a:t>
            </a:r>
            <a:r>
              <a:rPr lang="en-GB" sz="1200" dirty="0"/>
              <a:t> CR for RU_ALLOC. and L_LENGTH in TX/RXVEC.  	</a:t>
            </a:r>
            <a:r>
              <a:rPr lang="en-GB" sz="1200" dirty="0" err="1"/>
              <a:t>Mengshi</a:t>
            </a:r>
            <a:r>
              <a:rPr lang="en-GB" sz="1200" dirty="0"/>
              <a:t> Hu     	[7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287r3</a:t>
            </a:r>
            <a:r>
              <a:rPr lang="en-GB" sz="1200" dirty="0"/>
              <a:t> EMLSR part 2							Minyoung Park 	[10 CIDs 30’]</a:t>
            </a:r>
          </a:p>
          <a:p>
            <a:pPr lvl="1">
              <a:buFont typeface="Arial" panose="020B0604020202020204" pitchFamily="34" charset="0"/>
              <a:buChar char="•"/>
            </a:pPr>
            <a:r>
              <a:rPr lang="en-GB" sz="1200" dirty="0">
                <a:hlinkClick r:id="rId3"/>
              </a:rPr>
              <a:t>1492r0</a:t>
            </a:r>
            <a:r>
              <a:rPr lang="en-GB" sz="1200" dirty="0"/>
              <a:t> EMLSR Switch Back PDT					Gaurang Naik		[PDT 	    20’]*</a:t>
            </a:r>
          </a:p>
          <a:p>
            <a:pPr lvl="1">
              <a:buFont typeface="Arial" panose="020B0604020202020204" pitchFamily="34" charset="0"/>
              <a:buChar char="•"/>
            </a:pPr>
            <a:r>
              <a:rPr lang="en-GB" sz="1200" dirty="0">
                <a:solidFill>
                  <a:schemeClr val="tx1"/>
                </a:solidFill>
                <a:hlinkClick r:id="rId4"/>
              </a:rPr>
              <a:t>1261r1</a:t>
            </a:r>
            <a:r>
              <a:rPr lang="en-GB" sz="1200" dirty="0">
                <a:solidFill>
                  <a:schemeClr val="tx1"/>
                </a:solidFill>
              </a:rPr>
              <a:t> CR for 5378							Jay Yang 		[1 CIDs   20’]</a:t>
            </a:r>
          </a:p>
          <a:p>
            <a:pPr lvl="1">
              <a:buFont typeface="Arial" panose="020B0604020202020204" pitchFamily="34" charset="0"/>
              <a:buChar char="•"/>
            </a:pPr>
            <a:r>
              <a:rPr lang="en-GB" sz="1200" dirty="0">
                <a:hlinkClick r:id="rId5"/>
              </a:rPr>
              <a:t>1329r0</a:t>
            </a:r>
            <a:r>
              <a:rPr lang="en-GB" sz="1200" dirty="0"/>
              <a:t> Error Recovery of NSTR MLD					Yunbo Li 		[1 CIDs   20’]</a:t>
            </a:r>
          </a:p>
          <a:p>
            <a:pPr lvl="1">
              <a:buFont typeface="Arial" panose="020B0604020202020204" pitchFamily="34" charset="0"/>
              <a:buChar char="•"/>
            </a:pPr>
            <a:r>
              <a:rPr lang="en-GB" sz="1200" dirty="0">
                <a:hlinkClick r:id="rId6"/>
              </a:rPr>
              <a:t>1339r0</a:t>
            </a:r>
            <a:r>
              <a:rPr lang="en-GB" sz="1200" dirty="0"/>
              <a:t> CR for 35.3.15.7							Dibakar Das 		[32 CIDs 30’]</a:t>
            </a:r>
            <a:endParaRPr lang="en-GB" sz="1600" dirty="0"/>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76637</TotalTime>
  <Words>3055</Words>
  <Application>Microsoft Office PowerPoint</Application>
  <PresentationFormat>On-screen Show (4:3)</PresentationFormat>
  <Paragraphs>332</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2021-09-14T17:33:09Z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