
<file path=[Content_Types].xml><?xml version="1.0" encoding="utf-8"?>
<Types xmlns="http://schemas.openxmlformats.org/package/2006/content-types">
  <Default Extension="bin" ContentType="application/vnd.openxmlformats-officedocument.oleObject"/>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26"/>
  </p:notesMasterIdLst>
  <p:handoutMasterIdLst>
    <p:handoutMasterId r:id="rId27"/>
  </p:handoutMasterIdLst>
  <p:sldIdLst>
    <p:sldId id="256" r:id="rId5"/>
    <p:sldId id="257" r:id="rId6"/>
    <p:sldId id="2366" r:id="rId7"/>
    <p:sldId id="265" r:id="rId8"/>
    <p:sldId id="393" r:id="rId9"/>
    <p:sldId id="368" r:id="rId10"/>
    <p:sldId id="268" r:id="rId11"/>
    <p:sldId id="283" r:id="rId12"/>
    <p:sldId id="284" r:id="rId13"/>
    <p:sldId id="280" r:id="rId14"/>
    <p:sldId id="372" r:id="rId15"/>
    <p:sldId id="444" r:id="rId16"/>
    <p:sldId id="2371" r:id="rId17"/>
    <p:sldId id="2370" r:id="rId18"/>
    <p:sldId id="2374" r:id="rId19"/>
    <p:sldId id="2372" r:id="rId20"/>
    <p:sldId id="2375" r:id="rId21"/>
    <p:sldId id="2376" r:id="rId22"/>
    <p:sldId id="2378" r:id="rId23"/>
    <p:sldId id="2373" r:id="rId24"/>
    <p:sldId id="274" r:id="rId25"/>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oseph Levy" initials="JL" lastIdx="1" clrIdx="0">
    <p:extLst>
      <p:ext uri="{19B8F6BF-5375-455C-9EA6-DF929625EA0E}">
        <p15:presenceInfo xmlns:p15="http://schemas.microsoft.com/office/powerpoint/2012/main" userId="S::Joseph.Levy@InterDigital.com::3766db8f-7892-44ce-ae9b-8fce39950acf"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DF0BB"/>
    <a:srgbClr val="E1F0DC"/>
    <a:srgbClr val="DAF2EB"/>
    <a:srgbClr val="FDE5B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31165" autoAdjust="0"/>
    <p:restoredTop sz="94660"/>
  </p:normalViewPr>
  <p:slideViewPr>
    <p:cSldViewPr>
      <p:cViewPr varScale="1">
        <p:scale>
          <a:sx n="64" d="100"/>
          <a:sy n="64" d="100"/>
        </p:scale>
        <p:origin x="60" y="216"/>
      </p:cViewPr>
      <p:guideLst>
        <p:guide orient="horz" pos="2160"/>
        <p:guide pos="3840"/>
      </p:guideLst>
    </p:cSldViewPr>
  </p:slideViewPr>
  <p:outlineViewPr>
    <p:cViewPr varScale="1">
      <p:scale>
        <a:sx n="170" d="200"/>
        <a:sy n="170" d="200"/>
      </p:scale>
      <p:origin x="-780" y="-84"/>
    </p:cViewPr>
  </p:outlineViewPr>
  <p:notesTextViewPr>
    <p:cViewPr>
      <p:scale>
        <a:sx n="3" d="2"/>
        <a:sy n="3" d="2"/>
      </p:scale>
      <p:origin x="0" y="0"/>
    </p:cViewPr>
  </p:notesTextViewPr>
  <p:notesViewPr>
    <p:cSldViewPr>
      <p:cViewPr varScale="1">
        <p:scale>
          <a:sx n="60" d="100"/>
          <a:sy n="60" d="100"/>
        </p:scale>
        <p:origin x="2970"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microsoft.com/office/2016/11/relationships/changesInfo" Target="changesInfos/changesInfo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commentAuthors" Target="commentAuthor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handoutMaster" Target="handoutMasters/handoutMaster1.xml"/><Relationship Id="rId30"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oseph Levy" userId="3766db8f-7892-44ce-ae9b-8fce39950acf" providerId="ADAL" clId="{EA885B18-0441-4ACD-B524-B81CC1B270F3}"/>
    <pc:docChg chg="undo custSel delSld modSld modMainMaster">
      <pc:chgData name="Joseph Levy" userId="3766db8f-7892-44ce-ae9b-8fce39950acf" providerId="ADAL" clId="{EA885B18-0441-4ACD-B524-B81CC1B270F3}" dt="2021-09-14T01:05:39.097" v="109" actId="20577"/>
      <pc:docMkLst>
        <pc:docMk/>
      </pc:docMkLst>
      <pc:sldChg chg="modSp mod">
        <pc:chgData name="Joseph Levy" userId="3766db8f-7892-44ce-ae9b-8fce39950acf" providerId="ADAL" clId="{EA885B18-0441-4ACD-B524-B81CC1B270F3}" dt="2021-09-14T01:05:39.097" v="109" actId="20577"/>
        <pc:sldMkLst>
          <pc:docMk/>
          <pc:sldMk cId="0" sldId="257"/>
        </pc:sldMkLst>
        <pc:spChg chg="mod">
          <ac:chgData name="Joseph Levy" userId="3766db8f-7892-44ce-ae9b-8fce39950acf" providerId="ADAL" clId="{EA885B18-0441-4ACD-B524-B81CC1B270F3}" dt="2021-09-14T01:05:39.097" v="109" actId="20577"/>
          <ac:spMkLst>
            <pc:docMk/>
            <pc:sldMk cId="0" sldId="257"/>
            <ac:spMk id="3" creationId="{443B98C9-C847-4EA9-A208-0AE53C2FE4EA}"/>
          </ac:spMkLst>
        </pc:spChg>
      </pc:sldChg>
      <pc:sldChg chg="del">
        <pc:chgData name="Joseph Levy" userId="3766db8f-7892-44ce-ae9b-8fce39950acf" providerId="ADAL" clId="{EA885B18-0441-4ACD-B524-B81CC1B270F3}" dt="2021-09-14T01:03:47.538" v="0" actId="47"/>
        <pc:sldMkLst>
          <pc:docMk/>
          <pc:sldMk cId="129318787" sldId="2377"/>
        </pc:sldMkLst>
      </pc:sldChg>
      <pc:sldMasterChg chg="modSp mod">
        <pc:chgData name="Joseph Levy" userId="3766db8f-7892-44ce-ae9b-8fce39950acf" providerId="ADAL" clId="{EA885B18-0441-4ACD-B524-B81CC1B270F3}" dt="2021-09-14T01:04:23.754" v="2" actId="6549"/>
        <pc:sldMasterMkLst>
          <pc:docMk/>
          <pc:sldMasterMk cId="0" sldId="2147483648"/>
        </pc:sldMasterMkLst>
        <pc:spChg chg="mod">
          <ac:chgData name="Joseph Levy" userId="3766db8f-7892-44ce-ae9b-8fce39950acf" providerId="ADAL" clId="{EA885B18-0441-4ACD-B524-B81CC1B270F3}" dt="2021-09-14T01:04:23.754" v="2" actId="6549"/>
          <ac:spMkLst>
            <pc:docMk/>
            <pc:sldMasterMk cId="0" sldId="214748364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9/13/2021</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2</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p:cNvSpPr>
            <a:spLocks noGrp="1" noRot="1" noChangeAspect="1" noTextEdit="1"/>
          </p:cNvSpPr>
          <p:nvPr>
            <p:ph type="sldImg"/>
          </p:nvPr>
        </p:nvSpPr>
        <p:spPr>
          <a:xfrm>
            <a:off x="384175" y="701675"/>
            <a:ext cx="6165850" cy="3468688"/>
          </a:xfrm>
          <a:ln/>
        </p:spPr>
      </p:sp>
      <p:sp>
        <p:nvSpPr>
          <p:cNvPr id="1126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11268"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11269"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11270"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6DCF333B-947A-4500-AB79-A2728DBCF767}" type="slidenum">
              <a:rPr lang="en-US" altLang="en-US" smtClean="0"/>
              <a:pPr>
                <a:spcBef>
                  <a:spcPct val="0"/>
                </a:spcBef>
              </a:pPr>
              <a:t>4</a:t>
            </a:fld>
            <a:endParaRPr lang="en-US" altLang="en-US" dirty="0"/>
          </a:p>
        </p:txBody>
      </p:sp>
    </p:spTree>
    <p:extLst>
      <p:ext uri="{BB962C8B-B14F-4D97-AF65-F5344CB8AC3E}">
        <p14:creationId xmlns:p14="http://schemas.microsoft.com/office/powerpoint/2010/main" val="30773027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133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1331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F76AD833-F326-48D3-A662-B127F7E4458F}" type="slidenum">
              <a:rPr lang="en-US" altLang="en-US" smtClean="0"/>
              <a:pPr>
                <a:spcBef>
                  <a:spcPct val="0"/>
                </a:spcBef>
              </a:pPr>
              <a:t>5</a:t>
            </a:fld>
            <a:endParaRPr lang="en-US" altLang="en-US" dirty="0"/>
          </a:p>
        </p:txBody>
      </p:sp>
      <p:sp>
        <p:nvSpPr>
          <p:cNvPr id="13317" name="Rectangle 2"/>
          <p:cNvSpPr>
            <a:spLocks noGrp="1" noRot="1" noChangeAspect="1" noChangeArrowheads="1" noTextEdit="1"/>
          </p:cNvSpPr>
          <p:nvPr>
            <p:ph type="sldImg"/>
          </p:nvPr>
        </p:nvSpPr>
        <p:spPr>
          <a:xfrm>
            <a:off x="382588" y="700088"/>
            <a:ext cx="6172200" cy="3471862"/>
          </a:xfrm>
          <a:ln/>
        </p:spPr>
      </p:sp>
      <p:sp>
        <p:nvSpPr>
          <p:cNvPr id="13318"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187638633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16387" name="Rectangle 2"/>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dirty="0"/>
              <a:t>doc.: IEEE 802.11-16/1093r2</a:t>
            </a:r>
          </a:p>
        </p:txBody>
      </p:sp>
      <p:sp>
        <p:nvSpPr>
          <p:cNvPr id="16388" name="Rectangle 3"/>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September 2012</a:t>
            </a:r>
          </a:p>
        </p:txBody>
      </p:sp>
      <p:sp>
        <p:nvSpPr>
          <p:cNvPr id="16389" name="Rectangle 6"/>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dirty="0"/>
              <a:t>Clint Chaplin, Chair (Samsung)</a:t>
            </a:r>
          </a:p>
        </p:txBody>
      </p:sp>
      <p:sp>
        <p:nvSpPr>
          <p:cNvPr id="1639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dirty="0"/>
              <a:t>Page </a:t>
            </a:r>
            <a:fld id="{9EFE332B-4021-47BB-B2B7-CB32DEB01A9B}" type="slidenum">
              <a:rPr lang="en-GB" altLang="en-US" smtClean="0"/>
              <a:pPr>
                <a:spcBef>
                  <a:spcPct val="0"/>
                </a:spcBef>
              </a:pPr>
              <a:t>7</a:t>
            </a:fld>
            <a:endParaRPr lang="en-GB" altLang="en-US" dirty="0"/>
          </a:p>
        </p:txBody>
      </p:sp>
      <p:sp>
        <p:nvSpPr>
          <p:cNvPr id="16391" name="Rectangle 2"/>
          <p:cNvSpPr>
            <a:spLocks noGrp="1" noRot="1" noChangeAspect="1" noChangeArrowheads="1" noTextEdit="1"/>
          </p:cNvSpPr>
          <p:nvPr>
            <p:ph type="sldImg"/>
          </p:nvPr>
        </p:nvSpPr>
        <p:spPr>
          <a:xfrm>
            <a:off x="87313" y="744538"/>
            <a:ext cx="6621462" cy="3725862"/>
          </a:xfrm>
          <a:ln/>
        </p:spPr>
      </p:sp>
      <p:sp>
        <p:nvSpPr>
          <p:cNvPr id="16392" name="Rectangle 3"/>
          <p:cNvSpPr>
            <a:spLocks noGrp="1" noChangeArrowheads="1"/>
          </p:cNvSpPr>
          <p:nvPr>
            <p:ph type="body" idx="1"/>
          </p:nvPr>
        </p:nvSpPr>
        <p:spPr>
          <a:xfrm>
            <a:off x="679450" y="4718050"/>
            <a:ext cx="5435600" cy="446881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170424042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noTextEdit="1"/>
          </p:cNvSpPr>
          <p:nvPr>
            <p:ph type="sldImg"/>
          </p:nvPr>
        </p:nvSpPr>
        <p:spPr>
          <a:xfrm>
            <a:off x="384175" y="701675"/>
            <a:ext cx="6165850" cy="3468688"/>
          </a:xfrm>
          <a:ln/>
        </p:spPr>
      </p:sp>
      <p:sp>
        <p:nvSpPr>
          <p:cNvPr id="3891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38916"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38917"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August, 17 2016</a:t>
            </a:r>
          </a:p>
        </p:txBody>
      </p:sp>
      <p:sp>
        <p:nvSpPr>
          <p:cNvPr id="38918"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Joseph Levy (InterDigital)</a:t>
            </a:r>
          </a:p>
        </p:txBody>
      </p:sp>
      <p:sp>
        <p:nvSpPr>
          <p:cNvPr id="38919"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1A0F9B1D-73C6-47E5-9FB5-FE6C23108F33}" type="slidenum">
              <a:rPr lang="en-US" altLang="en-US" smtClean="0"/>
              <a:pPr>
                <a:spcBef>
                  <a:spcPct val="0"/>
                </a:spcBef>
              </a:pPr>
              <a:t>21</a:t>
            </a:fld>
            <a:endParaRPr lang="en-US" altLang="en-US" dirty="0"/>
          </a:p>
        </p:txBody>
      </p:sp>
    </p:spTree>
    <p:extLst>
      <p:ext uri="{BB962C8B-B14F-4D97-AF65-F5344CB8AC3E}">
        <p14:creationId xmlns:p14="http://schemas.microsoft.com/office/powerpoint/2010/main" val="268258633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September 2021</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DE40C9FC-4879-4F20-9ECA-A574A90476B7}" type="slidenum">
              <a:rPr lang="en-GB"/>
              <a:pPr/>
              <a:t>‹#›</a:t>
            </a:fld>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Joseph Levy (InterDigital)</a:t>
            </a:r>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September 2021</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US" dirty="0"/>
              <a:t>September 2021</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3ABCC52B-A3F7-440B-BBF2-55191E6E7773}" type="slidenum">
              <a:rPr lang="en-GB"/>
              <a:pPr/>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September 2021</a:t>
            </a:r>
            <a:endParaRPr lang="en-GB" dirty="0"/>
          </a:p>
        </p:txBody>
      </p:sp>
      <p:sp>
        <p:nvSpPr>
          <p:cNvPr id="6" name="Footer Placeholder 5"/>
          <p:cNvSpPr>
            <a:spLocks noGrp="1"/>
          </p:cNvSpPr>
          <p:nvPr>
            <p:ph type="ftr" idx="11"/>
          </p:nvPr>
        </p:nvSpPr>
        <p:spPr/>
        <p:txBody>
          <a:bodyPr/>
          <a:lstStyle>
            <a:lvl1pPr>
              <a:defRPr/>
            </a:lvl1pPr>
          </a:lstStyle>
          <a:p>
            <a:r>
              <a:rPr lang="en-GB" dirty="0"/>
              <a:t>Joseph Levy (InterDigital)</a:t>
            </a:r>
          </a:p>
        </p:txBody>
      </p:sp>
      <p:sp>
        <p:nvSpPr>
          <p:cNvPr id="7" name="Slide Number Placeholder 6"/>
          <p:cNvSpPr>
            <a:spLocks noGrp="1"/>
          </p:cNvSpPr>
          <p:nvPr>
            <p:ph type="sldNum" idx="12"/>
          </p:nvPr>
        </p:nvSpPr>
        <p:spPr/>
        <p:txBody>
          <a:bodyPr/>
          <a:lstStyle>
            <a:lvl1pPr>
              <a:defRPr/>
            </a:lvl1pPr>
          </a:lstStyle>
          <a:p>
            <a:r>
              <a:rPr lang="en-GB" dirty="0"/>
              <a:t>Slide </a:t>
            </a:r>
            <a:fld id="{1CD163DD-D5E7-41DA-95F2-71530C24F8C3}" type="slidenum">
              <a:rPr lang="en-GB"/>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dirty="0"/>
              <a:t>September 2021</a:t>
            </a:r>
            <a:endParaRPr lang="en-GB" dirty="0"/>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dirty="0"/>
              <a:t>Joseph Levy (InterDigital)</a:t>
            </a:r>
          </a:p>
        </p:txBody>
      </p:sp>
      <p:sp>
        <p:nvSpPr>
          <p:cNvPr id="9" name="Slide Number Placeholder 8"/>
          <p:cNvSpPr>
            <a:spLocks noGrp="1"/>
          </p:cNvSpPr>
          <p:nvPr>
            <p:ph type="sldNum" idx="12"/>
          </p:nvPr>
        </p:nvSpPr>
        <p:spPr/>
        <p:txBody>
          <a:bodyPr/>
          <a:lstStyle>
            <a:lvl1pPr>
              <a:defRPr/>
            </a:lvl1pPr>
          </a:lstStyle>
          <a:p>
            <a:r>
              <a:rPr lang="en-GB" dirty="0"/>
              <a:t>Slide </a:t>
            </a:r>
            <a:fld id="{69B99EC4-A1FB-4C79-B9A5-C1FFD5A90380}" type="slidenum">
              <a:rPr lang="en-GB"/>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September 2021</a:t>
            </a:r>
            <a:endParaRPr lang="en-GB" dirty="0"/>
          </a:p>
        </p:txBody>
      </p:sp>
      <p:sp>
        <p:nvSpPr>
          <p:cNvPr id="4" name="Footer Placeholder 3"/>
          <p:cNvSpPr>
            <a:spLocks noGrp="1"/>
          </p:cNvSpPr>
          <p:nvPr>
            <p:ph type="ftr" idx="11"/>
          </p:nvPr>
        </p:nvSpPr>
        <p:spPr/>
        <p:txBody>
          <a:bodyPr/>
          <a:lstStyle>
            <a:lvl1pPr>
              <a:defRPr/>
            </a:lvl1pPr>
          </a:lstStyle>
          <a:p>
            <a:r>
              <a:rPr lang="en-GB" dirty="0"/>
              <a:t>Joseph Levy (InterDigital)</a:t>
            </a:r>
          </a:p>
        </p:txBody>
      </p:sp>
      <p:sp>
        <p:nvSpPr>
          <p:cNvPr id="5" name="Slide Number Placeholder 4"/>
          <p:cNvSpPr>
            <a:spLocks noGrp="1"/>
          </p:cNvSpPr>
          <p:nvPr>
            <p:ph type="sldNum" idx="12"/>
          </p:nvPr>
        </p:nvSpPr>
        <p:spPr/>
        <p:txBody>
          <a:bodyPr/>
          <a:lstStyle>
            <a:lvl1pPr>
              <a:defRPr/>
            </a:lvl1pPr>
          </a:lstStyle>
          <a:p>
            <a:r>
              <a:rPr lang="en-GB" dirty="0"/>
              <a:t>Slide </a:t>
            </a:r>
            <a:fld id="{06B781AF-4CCF-49B0-A572-DE54FBE5D942}" type="slidenum">
              <a:rPr lang="en-GB"/>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September 2021</a:t>
            </a:r>
            <a:endParaRPr lang="en-GB" dirty="0"/>
          </a:p>
        </p:txBody>
      </p:sp>
      <p:sp>
        <p:nvSpPr>
          <p:cNvPr id="3" name="Footer Placeholder 2"/>
          <p:cNvSpPr>
            <a:spLocks noGrp="1"/>
          </p:cNvSpPr>
          <p:nvPr>
            <p:ph type="ftr" idx="11"/>
          </p:nvPr>
        </p:nvSpPr>
        <p:spPr/>
        <p:txBody>
          <a:bodyPr/>
          <a:lstStyle>
            <a:lvl1pPr>
              <a:defRPr/>
            </a:lvl1pPr>
          </a:lstStyle>
          <a:p>
            <a:r>
              <a:rPr lang="en-GB" dirty="0"/>
              <a:t>Joseph Levy (InterDigital)</a:t>
            </a:r>
          </a:p>
        </p:txBody>
      </p:sp>
      <p:sp>
        <p:nvSpPr>
          <p:cNvPr id="4" name="Slide Number Placeholder 3"/>
          <p:cNvSpPr>
            <a:spLocks noGrp="1"/>
          </p:cNvSpPr>
          <p:nvPr>
            <p:ph type="sldNum" idx="12"/>
          </p:nvPr>
        </p:nvSpPr>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September 2021</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6B5E41C2-EF12-4EF2-8280-F2B4208277C2}" type="slidenum">
              <a:rPr lang="en-GB"/>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September 2021</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9B0D65C8-A0CA-4DDA-83BB-897866218593}"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September 2021</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Joseph Levy (InterDigital)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4"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802.11-21/1311r1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wmf"/></Relationships>
</file>

<file path=ppt/slides/_rels/slide10.xml.rels><?xml version="1.0" encoding="UTF-8" standalone="yes"?>
<Relationships xmlns="http://schemas.openxmlformats.org/package/2006/relationships"><Relationship Id="rId2" Type="http://schemas.openxmlformats.org/officeDocument/2006/relationships/hyperlink" Target="https://standards.ieee.org/about/policies/bylaws/index.html"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mentor.ieee.org/802.11/dcn/21/11-21-1429-00-AANI-aani-sc-teleconference-minutes-10-august-2021.docx" TargetMode="External"/><Relationship Id="rId2" Type="http://schemas.openxmlformats.org/officeDocument/2006/relationships/hyperlink" Target="https://mentor.ieee.org/802.11/dcn/21/11-21-0818-01-AANI-aani-sc-meeting-minutes-may-2021-interim.docx" TargetMode="External"/><Relationship Id="rId1" Type="http://schemas.openxmlformats.org/officeDocument/2006/relationships/slideLayout" Target="../slideLayouts/slideLayout2.xml"/><Relationship Id="rId4" Type="http://schemas.openxmlformats.org/officeDocument/2006/relationships/hyperlink" Target="https://mentor.ieee.org/802.11/dcn/21/11-21-1430-00-AANI-aani-sc-teleconference-minutes-24-august-2021.docx" TargetMode="External"/></Relationships>
</file>

<file path=ppt/slides/_rels/slide12.xml.rels><?xml version="1.0" encoding="UTF-8" standalone="yes"?>
<Relationships xmlns="http://schemas.openxmlformats.org/package/2006/relationships"><Relationship Id="rId8" Type="http://schemas.openxmlformats.org/officeDocument/2006/relationships/hyperlink" Target="https://mentor.ieee.org/802.11/dcn/20/11-20-0013-14-AANI-draft-technical-report-on-interworking-between-3gpp-5g-network-wlan.docx" TargetMode="External"/><Relationship Id="rId3" Type="http://schemas.openxmlformats.org/officeDocument/2006/relationships/hyperlink" Target="https://mentor.ieee.org/802.11/dcn/21/11-21-0616-AANI-802-11ax-features-and-applicability-to-5g-and-wi-fi-convergence.pptx" TargetMode="External"/><Relationship Id="rId7" Type="http://schemas.openxmlformats.org/officeDocument/2006/relationships/hyperlink" Target="https://mentor.ieee.org/802.11/dcn/20/11-20-0013-AANI-draft-technical-report-on-interworking-between-3gpp-5g-network-wlan.docx" TargetMode="External"/><Relationship Id="rId2" Type="http://schemas.openxmlformats.org/officeDocument/2006/relationships/hyperlink" Target="https://mentor.ieee.org/802.11/dcn/21/11-21-0170-00-0000-2021-jan-liaison-from-wba-re-convergence.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1198-01-AANI-draft-ls-response-to-wba-qos-material.docx" TargetMode="External"/><Relationship Id="rId5" Type="http://schemas.openxmlformats.org/officeDocument/2006/relationships/hyperlink" Target="https://mentor.ieee.org/802.11/dcn/21/11-21-0953-AANI-proposed-qos-response-to-wba.docx" TargetMode="External"/><Relationship Id="rId4" Type="http://schemas.openxmlformats.org/officeDocument/2006/relationships/hyperlink" Target="https://mentor.ieee.org/802.11/dcn/21/11-21-0865-AANI-draft-reply-ls-from-802-11-to-wba-regarding-the-wba-5g-wi-fi-ran-convergence-paper.docx" TargetMode="External"/><Relationship Id="rId9" Type="http://schemas.openxmlformats.org/officeDocument/2006/relationships/hyperlink" Target="https://mentor.ieee.org/802.11/dcn/21/11-21-1410-00-AANI-possible-edits-to-11-20-0013r14.docx"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11/dcn/21/11-21-1410-00-AANI-possible-edits-to-11-20-0013r14.docx" TargetMode="External"/><Relationship Id="rId2" Type="http://schemas.openxmlformats.org/officeDocument/2006/relationships/hyperlink" Target="https://mentor.ieee.org/802.11/dcn/20/11-20-0013-15-AANI-draft-technical-report-on-interworking-between-3gpp-5g-network-wlan.docx"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mentor.ieee.org/802.11/dcn/20/11-20-0013-AANI-draft-technical-report-on-interworking-between-3gpp-5g-network-wlan.docx"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mentor.ieee.org/802.11/dcn/20/11-20-0013-16-AANI-draft-technical-report-on-interworking-between-3gpp-5g-network-wlan.docx" TargetMode="External"/><Relationship Id="rId1" Type="http://schemas.openxmlformats.org/officeDocument/2006/relationships/slideLayout" Target="../slideLayouts/slideLayout2.xml"/><Relationship Id="rId5" Type="http://schemas.openxmlformats.org/officeDocument/2006/relationships/image" Target="../media/image6.png"/><Relationship Id="rId4" Type="http://schemas.openxmlformats.org/officeDocument/2006/relationships/image" Target="../media/image5.png"/></Relationships>
</file>

<file path=ppt/slides/_rels/slide1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s://mentor.ieee.org/802.11/dcn/20/11-20-0013-16-AANI-draft-technical-report-on-interworking-between-3gpp-5g-network-wlan.docx"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hyperlink" Target="https://mentor.ieee.org/802.11/dcn/20/11-20-0013-16-AANI-draft-technical-report-on-interworking-between-3gpp-5g-network-wlan.docx"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1/dcn/21/11-21-0865-06-AANI-draft-reply-ls-from-802-11-to-wba-regarding-the-wba-5g-wi-fi-ran-convergence-paper.docx" TargetMode="External"/><Relationship Id="rId2" Type="http://schemas.openxmlformats.org/officeDocument/2006/relationships/hyperlink" Target="https://mentor.ieee.org/802.11/dcn/21/11-21-1198-01-AANI-draft-ls-response-to-wba-qos-material.docx" TargetMode="External"/><Relationship Id="rId1" Type="http://schemas.openxmlformats.org/officeDocument/2006/relationships/slideLayout" Target="../slideLayouts/slideLayout2.xml"/><Relationship Id="rId6" Type="http://schemas.openxmlformats.org/officeDocument/2006/relationships/hyperlink" Target="https://mentor.ieee.org/802.11/dcn/20/11-20-0013-AANI-draft-technical-report-on-interworking-between-3gpp-5g-network-wlan.docx" TargetMode="External"/><Relationship Id="rId5" Type="http://schemas.openxmlformats.org/officeDocument/2006/relationships/hyperlink" Target="https://mentor.ieee.org/802.11/dcn/21/11-21-0616-00-AANI-802-11ax-features-and-applicability-to-5g-and-wi-fi-convergence.pptx" TargetMode="External"/><Relationship Id="rId4" Type="http://schemas.openxmlformats.org/officeDocument/2006/relationships/hyperlink" Target="https://mentor.ieee.org/802.11/dcn/21/11-21-0953-00-AANI-proposed-qos-response-to-wba.docx" TargetMode="Externa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1/dcn/21/11-21-0170-00-0000-2021-jan-liaison-from-wba-re-convergence.doc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www.ieee802.org/11/Meetings/Meeting_Plan.html" TargetMode="External"/><Relationship Id="rId2" Type="http://schemas.openxmlformats.org/officeDocument/2006/relationships/hyperlink" Target="https://cvent.me/NxZeZx"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sp7200043/attendance-log?p=3632200005&amp;t=47200043"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mentor.ieee.org/802.11/dcn/20/11-20-0013-15-AANI-draft-technical-report-on-interworking-between-3gpp-5g-network-wlan.docx"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3" Type="http://schemas.openxmlformats.org/officeDocument/2006/relationships/hyperlink" Target="https://standards.ieee.org/faqs/affiliation.html" TargetMode="External"/><Relationship Id="rId7" Type="http://schemas.openxmlformats.org/officeDocument/2006/relationships/hyperlink" Target="http://standards.ieee.org/develop/policies/bylaws/sect6-7.html#6"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hyperlink" Target="https://www.ieee.org/content/dam/ieee-org/ieee/web/org/about/ieee_code_of_conduct.pdf" TargetMode="External"/><Relationship Id="rId5" Type="http://schemas.openxmlformats.org/officeDocument/2006/relationships/hyperlink" Target="https://www.ieee.org/about/corporate/governance/p7-8.html" TargetMode="External"/><Relationship Id="rId4" Type="http://schemas.openxmlformats.org/officeDocument/2006/relationships/hyperlink" Target="https://standards.ieee.org/content/dam/ieee-standards/standards/web/documents/other/antitrust.pdf"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it-IT" dirty="0"/>
              <a:t>AANI SC Agenda September 2021 Interim</a:t>
            </a:r>
            <a:endParaRPr lang="en-GB" dirty="0"/>
          </a:p>
        </p:txBody>
      </p:sp>
      <p:sp>
        <p:nvSpPr>
          <p:cNvPr id="3074" name="Rectangle 2"/>
          <p:cNvSpPr>
            <a:spLocks noGrp="1" noChangeArrowheads="1"/>
          </p:cNvSpPr>
          <p:nvPr>
            <p:ph idx="1"/>
          </p:nvPr>
        </p:nvSpPr>
        <p:spPr>
          <a:xfrm>
            <a:off x="838200" y="1675607"/>
            <a:ext cx="10361084" cy="380999"/>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2021-09-13</a:t>
            </a:r>
          </a:p>
        </p:txBody>
      </p:sp>
      <p:sp>
        <p:nvSpPr>
          <p:cNvPr id="7" name="Footer Placeholder 4"/>
          <p:cNvSpPr>
            <a:spLocks noGrp="1"/>
          </p:cNvSpPr>
          <p:nvPr>
            <p:ph type="ftr" idx="14"/>
          </p:nvPr>
        </p:nvSpPr>
        <p:spPr/>
        <p:txBody>
          <a:bodyPr/>
          <a:lstStyle/>
          <a:p>
            <a:r>
              <a:rPr lang="en-GB" dirty="0"/>
              <a:t>Joseph Levy (InterDigital)</a:t>
            </a:r>
          </a:p>
        </p:txBody>
      </p:sp>
      <p:sp>
        <p:nvSpPr>
          <p:cNvPr id="6" name="Date Placeholder 3"/>
          <p:cNvSpPr>
            <a:spLocks noGrp="1"/>
          </p:cNvSpPr>
          <p:nvPr>
            <p:ph type="dt" idx="15"/>
          </p:nvPr>
        </p:nvSpPr>
        <p:spPr/>
        <p:txBody>
          <a:bodyPr/>
          <a:lstStyle/>
          <a:p>
            <a:r>
              <a:rPr lang="en-US" dirty="0"/>
              <a:t>September 2021</a:t>
            </a:r>
            <a:endParaRPr lang="en-GB" dirty="0"/>
          </a:p>
        </p:txBody>
      </p:sp>
      <p:sp>
        <p:nvSpPr>
          <p:cNvPr id="3076" name="Rectangle 4"/>
          <p:cNvSpPr>
            <a:spLocks noChangeArrowheads="1"/>
          </p:cNvSpPr>
          <p:nvPr/>
        </p:nvSpPr>
        <p:spPr bwMode="auto">
          <a:xfrm>
            <a:off x="533400" y="2004219"/>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graphicFrame>
        <p:nvGraphicFramePr>
          <p:cNvPr id="9" name="Object 3"/>
          <p:cNvGraphicFramePr>
            <a:graphicFrameLocks noChangeAspect="1"/>
          </p:cNvGraphicFramePr>
          <p:nvPr>
            <p:extLst>
              <p:ext uri="{D42A27DB-BD31-4B8C-83A1-F6EECF244321}">
                <p14:modId xmlns:p14="http://schemas.microsoft.com/office/powerpoint/2010/main" val="3203188639"/>
              </p:ext>
            </p:extLst>
          </p:nvPr>
        </p:nvGraphicFramePr>
        <p:xfrm>
          <a:off x="458788" y="2493963"/>
          <a:ext cx="11339512" cy="3913187"/>
        </p:xfrm>
        <a:graphic>
          <a:graphicData uri="http://schemas.openxmlformats.org/presentationml/2006/ole">
            <mc:AlternateContent xmlns:mc="http://schemas.openxmlformats.org/markup-compatibility/2006">
              <mc:Choice xmlns:v="urn:schemas-microsoft-com:vml" Requires="v">
                <p:oleObj name="Document" r:id="rId3" imgW="8249760" imgH="2855880" progId="Word.Document.8">
                  <p:embed/>
                </p:oleObj>
              </mc:Choice>
              <mc:Fallback>
                <p:oleObj name="Document" r:id="rId3" imgW="8249760" imgH="2855880" progId="Word.Document.8">
                  <p:embed/>
                  <p:pic>
                    <p:nvPicPr>
                      <p:cNvPr id="9" name="Object 3"/>
                      <p:cNvPicPr>
                        <a:picLocks noChangeAspect="1" noChangeArrowheads="1"/>
                      </p:cNvPicPr>
                      <p:nvPr/>
                    </p:nvPicPr>
                    <p:blipFill>
                      <a:blip r:embed="rId4"/>
                      <a:srcRect/>
                      <a:stretch>
                        <a:fillRect/>
                      </a:stretch>
                    </p:blipFill>
                    <p:spPr bwMode="auto">
                      <a:xfrm>
                        <a:off x="458788" y="2493963"/>
                        <a:ext cx="11339512" cy="3913187"/>
                      </a:xfrm>
                      <a:prstGeom prst="rect">
                        <a:avLst/>
                      </a:prstGeom>
                      <a:noFill/>
                    </p:spPr>
                  </p:pic>
                </p:oleObj>
              </mc:Fallback>
            </mc:AlternateContent>
          </a:graphicData>
        </a:graphic>
      </p:graphicFrame>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1</a:t>
            </a:fld>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65200" y="693693"/>
            <a:ext cx="10361084" cy="1035049"/>
          </a:xfrm>
        </p:spPr>
        <p:txBody>
          <a:bodyPr/>
          <a:lstStyle/>
          <a:p>
            <a:r>
              <a:rPr lang="en-US" sz="2800" b="1" i="0" u="none" strike="noStrike" baseline="0" dirty="0">
                <a:solidFill>
                  <a:srgbClr val="3131CC"/>
                </a:solidFill>
                <a:latin typeface="Arial" panose="020B0604020202020204" pitchFamily="34" charset="0"/>
              </a:rPr>
              <a:t>Participants in the IEEE-SA “</a:t>
            </a:r>
            <a:r>
              <a:rPr lang="en-US" sz="2800" b="1" i="1" u="none" strike="noStrike" baseline="0" dirty="0">
                <a:solidFill>
                  <a:srgbClr val="3131CC"/>
                </a:solidFill>
                <a:latin typeface="Arial" panose="020B0604020202020204" pitchFamily="34" charset="0"/>
              </a:rPr>
              <a:t>individual process</a:t>
            </a:r>
            <a:r>
              <a:rPr lang="en-US" sz="2800" b="1" i="0" u="none" strike="noStrike" baseline="0" dirty="0">
                <a:solidFill>
                  <a:srgbClr val="3131CC"/>
                </a:solidFill>
                <a:latin typeface="Arial" panose="020B0604020202020204" pitchFamily="34" charset="0"/>
              </a:rPr>
              <a:t>” shall act independently of others, including employers</a:t>
            </a:r>
            <a:endParaRPr lang="en-US" sz="4400" dirty="0"/>
          </a:p>
        </p:txBody>
      </p:sp>
      <p:sp>
        <p:nvSpPr>
          <p:cNvPr id="3" name="Content Placeholder 2"/>
          <p:cNvSpPr>
            <a:spLocks noGrp="1"/>
          </p:cNvSpPr>
          <p:nvPr>
            <p:ph idx="1"/>
          </p:nvPr>
        </p:nvSpPr>
        <p:spPr>
          <a:xfrm>
            <a:off x="836375" y="1917703"/>
            <a:ext cx="10766303" cy="4102098"/>
          </a:xfrm>
        </p:spPr>
        <p:txBody>
          <a:bodyPr/>
          <a:lstStyle/>
          <a:p>
            <a:pPr marR="0" algn="l">
              <a:buFont typeface="Arial" panose="020B0604020202020204" pitchFamily="34" charset="0"/>
              <a:buChar char="•"/>
            </a:pPr>
            <a:r>
              <a:rPr lang="en-US" sz="2000" i="0" u="none" strike="noStrike" baseline="0" dirty="0">
                <a:solidFill>
                  <a:srgbClr val="000000"/>
                </a:solidFill>
                <a:latin typeface="Arial" panose="020B0604020202020204" pitchFamily="34" charset="0"/>
              </a:rPr>
              <a:t>The </a:t>
            </a:r>
            <a:r>
              <a:rPr lang="en-US" sz="2000" i="0" u="none" strike="noStrike" baseline="0" dirty="0">
                <a:solidFill>
                  <a:srgbClr val="0064FF"/>
                </a:solidFill>
                <a:latin typeface="Arial" panose="020B0604020202020204" pitchFamily="34" charset="0"/>
                <a:hlinkClick r:id="rId2"/>
              </a:rPr>
              <a:t>IEEE-SA Standards Board Bylaws </a:t>
            </a:r>
            <a:r>
              <a:rPr lang="en-US" sz="2000" dirty="0">
                <a:latin typeface="Arial" panose="020B0604020202020204" pitchFamily="34" charset="0"/>
              </a:rPr>
              <a:t>require </a:t>
            </a:r>
            <a:r>
              <a:rPr lang="en-US" sz="2000" i="0" u="none" strike="noStrike" baseline="0" dirty="0">
                <a:solidFill>
                  <a:srgbClr val="000000"/>
                </a:solidFill>
                <a:latin typeface="Arial" panose="020B0604020202020204" pitchFamily="34" charset="0"/>
              </a:rPr>
              <a:t>that “</a:t>
            </a:r>
            <a:r>
              <a:rPr lang="en-US" sz="2000" i="1" u="none" strike="noStrike" baseline="0" dirty="0">
                <a:solidFill>
                  <a:srgbClr val="000000"/>
                </a:solidFill>
                <a:latin typeface="Arial" panose="020B0604020202020204" pitchFamily="34" charset="0"/>
              </a:rPr>
              <a:t>participants in the IEEE standards development individual process shall act based on their qualifications and experience”</a:t>
            </a:r>
            <a:endParaRPr lang="en-US" sz="2000" i="0" u="none" strike="noStrike" baseline="0" dirty="0">
              <a:solidFill>
                <a:srgbClr val="000000"/>
              </a:solidFill>
              <a:latin typeface="Arial" panose="020B0604020202020204" pitchFamily="34" charset="0"/>
            </a:endParaRPr>
          </a:p>
          <a:p>
            <a:pPr marR="0" algn="l">
              <a:buFont typeface="Arial" panose="020B0604020202020204" pitchFamily="34" charset="0"/>
              <a:buChar char="•"/>
            </a:pPr>
            <a:r>
              <a:rPr lang="en-US" sz="2000" i="0" u="none" strike="noStrike" baseline="0" dirty="0">
                <a:solidFill>
                  <a:srgbClr val="000000"/>
                </a:solidFill>
                <a:latin typeface="Arial" panose="020B0604020202020204" pitchFamily="34" charset="0"/>
              </a:rPr>
              <a:t>This means participants: </a:t>
            </a:r>
          </a:p>
          <a:p>
            <a:pPr lvl="1">
              <a:buFont typeface="Arial" panose="020B0604020202020204" pitchFamily="34" charset="0"/>
              <a:buChar char="•"/>
            </a:pPr>
            <a:r>
              <a:rPr lang="en-US" sz="1600" b="1" i="0" u="none" strike="noStrike" baseline="0" dirty="0">
                <a:solidFill>
                  <a:srgbClr val="00AF4F"/>
                </a:solidFill>
                <a:latin typeface="Arial" panose="020B0604020202020204" pitchFamily="34" charset="0"/>
              </a:rPr>
              <a:t>Shall act &amp; vote </a:t>
            </a:r>
            <a:r>
              <a:rPr lang="en-US" sz="1600" b="0" i="0" u="none" strike="noStrike" baseline="0" dirty="0">
                <a:solidFill>
                  <a:srgbClr val="000000"/>
                </a:solidFill>
                <a:latin typeface="Arial" panose="020B0604020202020204" pitchFamily="34" charset="0"/>
              </a:rPr>
              <a:t>based on their personal &amp; independent opinions derived from their expertise, knowledge, and qualifications</a:t>
            </a:r>
          </a:p>
          <a:p>
            <a:pPr lvl="1">
              <a:buFont typeface="Arial" panose="020B0604020202020204" pitchFamily="34" charset="0"/>
              <a:buChar char="•"/>
            </a:pPr>
            <a:r>
              <a:rPr lang="en-US" sz="1600" b="1" i="0" u="none" strike="noStrike" baseline="0" dirty="0">
                <a:solidFill>
                  <a:srgbClr val="FF0000"/>
                </a:solidFill>
                <a:latin typeface="Arial" panose="020B0604020202020204" pitchFamily="34" charset="0"/>
              </a:rPr>
              <a:t>Shall not act or vote </a:t>
            </a:r>
            <a:r>
              <a:rPr lang="en-US" sz="1600" b="0" i="0" u="none" strike="noStrike" baseline="0" dirty="0">
                <a:solidFill>
                  <a:srgbClr val="000000"/>
                </a:solidFill>
                <a:latin typeface="Arial" panose="020B0604020202020204" pitchFamily="34" charset="0"/>
              </a:rPr>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600" b="1" i="0" u="none" strike="noStrike" baseline="0" dirty="0">
                <a:solidFill>
                  <a:srgbClr val="FF0000"/>
                </a:solidFill>
                <a:latin typeface="Arial" panose="020B0604020202020204" pitchFamily="34" charset="0"/>
              </a:rPr>
              <a:t>Shall not direct </a:t>
            </a:r>
            <a:r>
              <a:rPr lang="en-US" sz="1600" b="0" i="0" u="none" strike="noStrike" baseline="0" dirty="0">
                <a:solidFill>
                  <a:srgbClr val="000000"/>
                </a:solidFill>
                <a:latin typeface="Arial" panose="020B0604020202020204" pitchFamily="34" charset="0"/>
              </a:rPr>
              <a:t>the actions or votes of other participants or retaliate against other participants for fulfilling their responsibility to act &amp; vote based on their personal &amp; independently developed opinions</a:t>
            </a:r>
          </a:p>
          <a:p>
            <a:pPr marR="0" algn="l">
              <a:buFont typeface="Arial" panose="020B0604020202020204" pitchFamily="34" charset="0"/>
              <a:buChar char="•"/>
            </a:pPr>
            <a:r>
              <a:rPr lang="en-US" sz="2000" i="0" u="none" strike="noStrike" baseline="0" dirty="0">
                <a:solidFill>
                  <a:srgbClr val="000000"/>
                </a:solidFill>
                <a:latin typeface="Arial" panose="020B0604020202020204" pitchFamily="34" charset="0"/>
              </a:rPr>
              <a:t>By participating in standards activities using the “</a:t>
            </a:r>
            <a:r>
              <a:rPr lang="en-US" sz="2000" i="1" u="none" strike="noStrike" baseline="0" dirty="0">
                <a:solidFill>
                  <a:srgbClr val="000000"/>
                </a:solidFill>
                <a:latin typeface="Arial" panose="020B0604020202020204" pitchFamily="34" charset="0"/>
              </a:rPr>
              <a:t>individual process</a:t>
            </a:r>
            <a:r>
              <a:rPr lang="en-US" sz="2000" i="0" u="none" strike="noStrike" baseline="0" dirty="0">
                <a:solidFill>
                  <a:srgbClr val="000000"/>
                </a:solidFill>
                <a:latin typeface="Arial" panose="020B0604020202020204" pitchFamily="34" charset="0"/>
              </a:rPr>
              <a:t>”, you are deemed to accept these requirements; if you are unable to satisfy these requirements then you shall immediately cease any participation </a:t>
            </a:r>
          </a:p>
        </p:txBody>
      </p:sp>
      <p:sp>
        <p:nvSpPr>
          <p:cNvPr id="4" name="Footer Placeholder 3"/>
          <p:cNvSpPr>
            <a:spLocks noGrp="1"/>
          </p:cNvSpPr>
          <p:nvPr>
            <p:ph type="ftr" idx="14"/>
          </p:nvPr>
        </p:nvSpPr>
        <p:spPr/>
        <p:txBody>
          <a:bodyPr/>
          <a:lstStyle/>
          <a:p>
            <a:r>
              <a:rPr lang="en-GB" dirty="0"/>
              <a:t>Joseph Levy (InterDigital)</a:t>
            </a:r>
          </a:p>
        </p:txBody>
      </p:sp>
      <p:sp>
        <p:nvSpPr>
          <p:cNvPr id="5" name="Date Placeholder 4"/>
          <p:cNvSpPr>
            <a:spLocks noGrp="1"/>
          </p:cNvSpPr>
          <p:nvPr>
            <p:ph type="dt" idx="15"/>
          </p:nvPr>
        </p:nvSpPr>
        <p:spPr/>
        <p:txBody>
          <a:bodyPr/>
          <a:lstStyle/>
          <a:p>
            <a:r>
              <a:rPr lang="en-US" dirty="0"/>
              <a:t>September 2021</a:t>
            </a:r>
            <a:endParaRPr lang="en-GB"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194374066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1FDA46-819B-4603-9268-8B595B5526B0}"/>
              </a:ext>
            </a:extLst>
          </p:cNvPr>
          <p:cNvSpPr>
            <a:spLocks noGrp="1"/>
          </p:cNvSpPr>
          <p:nvPr>
            <p:ph type="title"/>
          </p:nvPr>
        </p:nvSpPr>
        <p:spPr>
          <a:xfrm>
            <a:off x="914401" y="685801"/>
            <a:ext cx="10361084" cy="533399"/>
          </a:xfrm>
        </p:spPr>
        <p:txBody>
          <a:bodyPr/>
          <a:lstStyle/>
          <a:p>
            <a:r>
              <a:rPr lang="en-US" altLang="en-US" dirty="0"/>
              <a:t>Approval of Minutes</a:t>
            </a:r>
            <a:endParaRPr lang="en-US" dirty="0"/>
          </a:p>
        </p:txBody>
      </p:sp>
      <p:sp>
        <p:nvSpPr>
          <p:cNvPr id="3" name="Content Placeholder 2">
            <a:extLst>
              <a:ext uri="{FF2B5EF4-FFF2-40B4-BE49-F238E27FC236}">
                <a16:creationId xmlns:a16="http://schemas.microsoft.com/office/drawing/2014/main" id="{FBED7279-1AEF-4601-9E91-E8A0F406CE2C}"/>
              </a:ext>
            </a:extLst>
          </p:cNvPr>
          <p:cNvSpPr>
            <a:spLocks noGrp="1"/>
          </p:cNvSpPr>
          <p:nvPr>
            <p:ph idx="1"/>
          </p:nvPr>
        </p:nvSpPr>
        <p:spPr>
          <a:xfrm>
            <a:off x="697442" y="1260476"/>
            <a:ext cx="10896599" cy="5305425"/>
          </a:xfrm>
        </p:spPr>
        <p:txBody>
          <a:bodyPr/>
          <a:lstStyle/>
          <a:p>
            <a:r>
              <a:rPr lang="en-US" altLang="en-US" dirty="0"/>
              <a:t>Minutes from the May 2021 Interim </a:t>
            </a:r>
            <a:r>
              <a:rPr lang="en-US" dirty="0"/>
              <a:t>Telecons</a:t>
            </a:r>
            <a:r>
              <a:rPr lang="en-US" altLang="en-US" dirty="0"/>
              <a:t>:</a:t>
            </a:r>
            <a:br>
              <a:rPr lang="en-US" altLang="en-US" dirty="0"/>
            </a:br>
            <a:r>
              <a:rPr lang="en-US" altLang="en-US" dirty="0">
                <a:hlinkClick r:id="rId2"/>
              </a:rPr>
              <a:t>11-21/1135r0</a:t>
            </a:r>
            <a:r>
              <a:rPr lang="en-US" altLang="en-US" dirty="0"/>
              <a:t>  </a:t>
            </a:r>
            <a:r>
              <a:rPr lang="en-US" altLang="en-US" b="0" dirty="0"/>
              <a:t>“</a:t>
            </a:r>
            <a:r>
              <a:rPr lang="en-US" b="0" i="0" dirty="0">
                <a:solidFill>
                  <a:srgbClr val="000000"/>
                </a:solidFill>
                <a:effectLst/>
                <a:latin typeface="Verdana" panose="020B0604030504040204" pitchFamily="34" charset="0"/>
              </a:rPr>
              <a:t>AANI SC Teleconference 07 July 2021 Minutes</a:t>
            </a:r>
            <a:r>
              <a:rPr lang="en-US" b="0" dirty="0"/>
              <a:t>”</a:t>
            </a:r>
            <a:r>
              <a:rPr lang="en-US" altLang="en-US" b="0" dirty="0"/>
              <a:t> </a:t>
            </a:r>
            <a:endParaRPr lang="en-US" altLang="en-US" sz="2000" b="0" dirty="0"/>
          </a:p>
          <a:p>
            <a:r>
              <a:rPr lang="en-US" altLang="en-US" dirty="0"/>
              <a:t>	</a:t>
            </a:r>
            <a:r>
              <a:rPr lang="en-US" altLang="en-US" sz="2000" b="0" dirty="0"/>
              <a:t>Comments?</a:t>
            </a:r>
          </a:p>
          <a:p>
            <a:r>
              <a:rPr lang="en-US" altLang="en-US" sz="2000" b="0" dirty="0"/>
              <a:t>Moved: Stuart Kerry </a:t>
            </a:r>
          </a:p>
          <a:p>
            <a:r>
              <a:rPr lang="en-US" altLang="en-US" sz="2000" b="0" dirty="0"/>
              <a:t>Second: Ben Rolfe </a:t>
            </a:r>
            <a:r>
              <a:rPr lang="en-US" altLang="en-US" b="0" dirty="0"/>
              <a:t>	</a:t>
            </a:r>
          </a:p>
          <a:p>
            <a:r>
              <a:rPr lang="en-US" altLang="en-US" sz="2000" b="0" dirty="0"/>
              <a:t>Objections to approving the minutes by unanimous consent?  Approved by unanimous consent</a:t>
            </a:r>
          </a:p>
          <a:p>
            <a:r>
              <a:rPr lang="en-US" altLang="en-US" dirty="0"/>
              <a:t>Minutes from AANI SC Teleconferences:</a:t>
            </a:r>
          </a:p>
          <a:p>
            <a:r>
              <a:rPr lang="en-US" altLang="en-US" sz="2000" b="0" dirty="0"/>
              <a:t>	</a:t>
            </a:r>
            <a:r>
              <a:rPr lang="en-US" altLang="en-US" b="0" dirty="0">
                <a:hlinkClick r:id="rId3"/>
              </a:rPr>
              <a:t>11-21/1429r0</a:t>
            </a:r>
            <a:r>
              <a:rPr lang="en-US" altLang="en-US" sz="2000" b="0" dirty="0"/>
              <a:t> </a:t>
            </a:r>
            <a:r>
              <a:rPr lang="en-US" altLang="en-US" b="0" dirty="0"/>
              <a:t>“</a:t>
            </a:r>
            <a:r>
              <a:rPr lang="en-US" b="0" i="0" dirty="0">
                <a:solidFill>
                  <a:srgbClr val="000000"/>
                </a:solidFill>
                <a:effectLst/>
              </a:rPr>
              <a:t>AANI SC Teleconference </a:t>
            </a:r>
            <a:r>
              <a:rPr lang="en-US" b="0" dirty="0"/>
              <a:t>Minutes </a:t>
            </a:r>
            <a:r>
              <a:rPr lang="en-US" b="0" i="0" dirty="0">
                <a:solidFill>
                  <a:srgbClr val="000000"/>
                </a:solidFill>
                <a:effectLst/>
              </a:rPr>
              <a:t>10 August 2021</a:t>
            </a:r>
            <a:r>
              <a:rPr lang="en-US" b="0" dirty="0"/>
              <a:t>”</a:t>
            </a:r>
          </a:p>
          <a:p>
            <a:r>
              <a:rPr lang="en-US" b="0" dirty="0"/>
              <a:t>	</a:t>
            </a:r>
            <a:r>
              <a:rPr lang="en-US" altLang="en-US" b="0" dirty="0">
                <a:hlinkClick r:id="rId4"/>
              </a:rPr>
              <a:t>11-21/1430r0</a:t>
            </a:r>
            <a:r>
              <a:rPr lang="en-US" altLang="en-US" sz="2000" b="0" dirty="0"/>
              <a:t> </a:t>
            </a:r>
            <a:r>
              <a:rPr lang="en-US" altLang="en-US" b="0" dirty="0"/>
              <a:t>“</a:t>
            </a:r>
            <a:r>
              <a:rPr lang="en-US" b="0" i="0" dirty="0">
                <a:solidFill>
                  <a:srgbClr val="000000"/>
                </a:solidFill>
                <a:effectLst/>
              </a:rPr>
              <a:t>AANI SC Teleconference Minutes 24 August 2021</a:t>
            </a:r>
            <a:r>
              <a:rPr lang="en-US" b="0" dirty="0"/>
              <a:t>”</a:t>
            </a:r>
          </a:p>
          <a:p>
            <a:r>
              <a:rPr lang="en-US" altLang="en-US" sz="2000" b="0" dirty="0"/>
              <a:t>Moved: Ben Rolfe</a:t>
            </a:r>
          </a:p>
          <a:p>
            <a:r>
              <a:rPr lang="en-US" altLang="en-US" sz="2000" b="0" dirty="0"/>
              <a:t>Second: Stuart Kerry</a:t>
            </a:r>
          </a:p>
          <a:p>
            <a:r>
              <a:rPr lang="en-US" altLang="en-US" sz="2000" b="0" dirty="0"/>
              <a:t>Objections to approving the minutes by unanimous consent?  Approved by unanimous consent</a:t>
            </a:r>
          </a:p>
          <a:p>
            <a:endParaRPr lang="en-US" altLang="en-US" sz="2000" b="0" dirty="0"/>
          </a:p>
          <a:p>
            <a:endParaRPr lang="en-US" dirty="0"/>
          </a:p>
        </p:txBody>
      </p:sp>
      <p:sp>
        <p:nvSpPr>
          <p:cNvPr id="4" name="Slide Number Placeholder 3">
            <a:extLst>
              <a:ext uri="{FF2B5EF4-FFF2-40B4-BE49-F238E27FC236}">
                <a16:creationId xmlns:a16="http://schemas.microsoft.com/office/drawing/2014/main" id="{56EF7C72-8AB7-4D29-83F0-23BD1320E2A7}"/>
              </a:ext>
            </a:extLst>
          </p:cNvPr>
          <p:cNvSpPr>
            <a:spLocks noGrp="1"/>
          </p:cNvSpPr>
          <p:nvPr>
            <p:ph type="sldNum" idx="12"/>
          </p:nvPr>
        </p:nvSpPr>
        <p:spPr/>
        <p:txBody>
          <a:bodyPr/>
          <a:lstStyle/>
          <a:p>
            <a:r>
              <a:rPr lang="en-GB" dirty="0"/>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AEB5C0A9-B5CF-43CA-B2F0-49ED522198A3}"/>
              </a:ext>
            </a:extLst>
          </p:cNvPr>
          <p:cNvSpPr>
            <a:spLocks noGrp="1"/>
          </p:cNvSpPr>
          <p:nvPr>
            <p:ph type="ftr" idx="14"/>
          </p:nvPr>
        </p:nvSpPr>
        <p:spPr/>
        <p:txBody>
          <a:bodyPr/>
          <a:lstStyle/>
          <a:p>
            <a:r>
              <a:rPr lang="en-GB" dirty="0"/>
              <a:t>Joseph Levy (InterDigital)</a:t>
            </a:r>
          </a:p>
        </p:txBody>
      </p:sp>
      <p:sp>
        <p:nvSpPr>
          <p:cNvPr id="6" name="Date Placeholder 5">
            <a:extLst>
              <a:ext uri="{FF2B5EF4-FFF2-40B4-BE49-F238E27FC236}">
                <a16:creationId xmlns:a16="http://schemas.microsoft.com/office/drawing/2014/main" id="{4DB73B87-5017-4077-9988-72F1D645D158}"/>
              </a:ext>
            </a:extLst>
          </p:cNvPr>
          <p:cNvSpPr>
            <a:spLocks noGrp="1"/>
          </p:cNvSpPr>
          <p:nvPr>
            <p:ph type="dt" idx="15"/>
          </p:nvPr>
        </p:nvSpPr>
        <p:spPr/>
        <p:txBody>
          <a:bodyPr/>
          <a:lstStyle/>
          <a:p>
            <a:r>
              <a:rPr lang="en-US" dirty="0"/>
              <a:t>July 2021</a:t>
            </a:r>
            <a:endParaRPr lang="en-GB" dirty="0"/>
          </a:p>
        </p:txBody>
      </p:sp>
    </p:spTree>
    <p:extLst>
      <p:ext uri="{BB962C8B-B14F-4D97-AF65-F5344CB8AC3E}">
        <p14:creationId xmlns:p14="http://schemas.microsoft.com/office/powerpoint/2010/main" val="22801375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DD8AFA-96CC-4862-AFC7-2BE3678EED82}"/>
              </a:ext>
            </a:extLst>
          </p:cNvPr>
          <p:cNvSpPr>
            <a:spLocks noGrp="1"/>
          </p:cNvSpPr>
          <p:nvPr>
            <p:ph type="title"/>
          </p:nvPr>
        </p:nvSpPr>
        <p:spPr>
          <a:xfrm>
            <a:off x="914401" y="685801"/>
            <a:ext cx="10361084" cy="380999"/>
          </a:xfrm>
        </p:spPr>
        <p:txBody>
          <a:bodyPr/>
          <a:lstStyle/>
          <a:p>
            <a:r>
              <a:rPr lang="en-US" dirty="0"/>
              <a:t>AANI SC Status/Activity</a:t>
            </a:r>
          </a:p>
        </p:txBody>
      </p:sp>
      <p:sp>
        <p:nvSpPr>
          <p:cNvPr id="3" name="Content Placeholder 2">
            <a:extLst>
              <a:ext uri="{FF2B5EF4-FFF2-40B4-BE49-F238E27FC236}">
                <a16:creationId xmlns:a16="http://schemas.microsoft.com/office/drawing/2014/main" id="{8D0E50DF-6144-4031-AB0C-F5E542DA4BA7}"/>
              </a:ext>
            </a:extLst>
          </p:cNvPr>
          <p:cNvSpPr>
            <a:spLocks noGrp="1"/>
          </p:cNvSpPr>
          <p:nvPr>
            <p:ph idx="1"/>
          </p:nvPr>
        </p:nvSpPr>
        <p:spPr>
          <a:xfrm>
            <a:off x="678127" y="1066799"/>
            <a:ext cx="10935229" cy="5408615"/>
          </a:xfrm>
        </p:spPr>
        <p:txBody>
          <a:bodyPr/>
          <a:lstStyle/>
          <a:p>
            <a:pPr marL="0" marR="0" indent="0">
              <a:spcBef>
                <a:spcPts val="0"/>
              </a:spcBef>
              <a:spcAft>
                <a:spcPts val="0"/>
              </a:spcAft>
            </a:pPr>
            <a:r>
              <a:rPr lang="en-US" dirty="0">
                <a:effectLst/>
                <a:latin typeface="+mj-lt"/>
                <a:ea typeface="Calibri" panose="020F0502020204030204" pitchFamily="34" charset="0"/>
                <a:cs typeface="Times New Roman" panose="02020603050405020304" pitchFamily="18" charset="0"/>
              </a:rPr>
              <a:t>Topics:</a:t>
            </a:r>
          </a:p>
          <a:p>
            <a:pPr marL="0" marR="0">
              <a:spcBef>
                <a:spcPts val="0"/>
              </a:spcBef>
              <a:spcAft>
                <a:spcPts val="0"/>
              </a:spcAft>
              <a:buFont typeface="+mj-lt"/>
              <a:buAutoNum type="arabicPeriod"/>
            </a:pPr>
            <a:r>
              <a:rPr lang="en-US" dirty="0">
                <a:effectLst/>
                <a:latin typeface="+mj-lt"/>
                <a:ea typeface="Calibri" panose="020F0502020204030204" pitchFamily="34" charset="0"/>
                <a:cs typeface="Times New Roman" panose="02020603050405020304" pitchFamily="18" charset="0"/>
              </a:rPr>
              <a:t>The WBA L</a:t>
            </a:r>
            <a:r>
              <a:rPr lang="en-US" dirty="0">
                <a:effectLst/>
                <a:latin typeface="+mj-lt"/>
                <a:ea typeface="Calibri" panose="020F0502020204030204" pitchFamily="34" charset="0"/>
              </a:rPr>
              <a:t>S </a:t>
            </a:r>
            <a:r>
              <a:rPr lang="en-US" dirty="0">
                <a:solidFill>
                  <a:srgbClr val="000000"/>
                </a:solidFill>
                <a:effectLst/>
                <a:latin typeface="+mj-lt"/>
                <a:ea typeface="Calibri" panose="020F0502020204030204" pitchFamily="34" charset="0"/>
              </a:rPr>
              <a:t>(</a:t>
            </a:r>
            <a:r>
              <a:rPr lang="en-US" u="sng" dirty="0">
                <a:solidFill>
                  <a:srgbClr val="000000"/>
                </a:solidFill>
                <a:effectLst/>
                <a:latin typeface="+mj-lt"/>
                <a:ea typeface="Calibri" panose="020F0502020204030204" pitchFamily="34" charset="0"/>
                <a:hlinkClick r:id="rId2"/>
              </a:rPr>
              <a:t>11-21-0170r0</a:t>
            </a:r>
            <a:r>
              <a:rPr lang="en-US" dirty="0">
                <a:solidFill>
                  <a:srgbClr val="000000"/>
                </a:solidFill>
                <a:effectLst/>
                <a:latin typeface="+mj-lt"/>
                <a:ea typeface="Calibri" panose="020F0502020204030204" pitchFamily="34" charset="0"/>
              </a:rPr>
              <a:t>) - specifically, addressing 802.11ax or other 802.11-2020 capabilities that can be used to meet the use cases identified in the LS.  </a:t>
            </a:r>
          </a:p>
          <a:p>
            <a:pPr marL="457200" lvl="1" indent="-342900">
              <a:spcBef>
                <a:spcPts val="0"/>
              </a:spcBef>
              <a:spcAft>
                <a:spcPts val="0"/>
              </a:spcAft>
              <a:buFont typeface="Arial" panose="020B0604020202020204" pitchFamily="34" charset="0"/>
              <a:buChar char="•"/>
            </a:pPr>
            <a:r>
              <a:rPr lang="en-US" dirty="0">
                <a:latin typeface="+mj-lt"/>
                <a:ea typeface="Calibri" panose="020F0502020204030204" pitchFamily="34" charset="0"/>
              </a:rPr>
              <a:t>Contributions:</a:t>
            </a:r>
          </a:p>
          <a:p>
            <a:pPr lvl="1">
              <a:spcBef>
                <a:spcPts val="0"/>
              </a:spcBef>
              <a:spcAft>
                <a:spcPts val="0"/>
              </a:spcAft>
              <a:buFont typeface="+mj-lt"/>
              <a:buAutoNum type="arabicPeriod"/>
              <a:tabLst>
                <a:tab pos="914400" algn="l"/>
              </a:tabLst>
              <a:defRPr/>
            </a:pPr>
            <a:r>
              <a:rPr lang="en-US" altLang="en-US" dirty="0">
                <a:latin typeface="+mj-lt"/>
                <a:hlinkClick r:id="rId3"/>
              </a:rPr>
              <a:t>11-21/0616</a:t>
            </a:r>
            <a:r>
              <a:rPr lang="en-US" altLang="en-US" dirty="0">
                <a:latin typeface="+mj-lt"/>
              </a:rPr>
              <a:t> </a:t>
            </a:r>
            <a:r>
              <a:rPr lang="en-US" altLang="en-US" dirty="0">
                <a:latin typeface="+mj-lt"/>
                <a:cs typeface="Times New Roman" panose="02020603050405020304" pitchFamily="18" charset="0"/>
              </a:rPr>
              <a:t>“</a:t>
            </a:r>
            <a:r>
              <a:rPr lang="en-US" dirty="0">
                <a:latin typeface="+mj-lt"/>
                <a:cs typeface="Times New Roman" panose="02020603050405020304" pitchFamily="18" charset="0"/>
              </a:rPr>
              <a:t>802.11ax Features and Applicability to 5G and Wi-Fi Convergence” Osama Aboul-Magd (Huawei Technologies) - presented 13 April 2021.  (additional input requested)</a:t>
            </a:r>
          </a:p>
          <a:p>
            <a:pPr lvl="1">
              <a:spcBef>
                <a:spcPts val="0"/>
              </a:spcBef>
              <a:spcAft>
                <a:spcPts val="0"/>
              </a:spcAft>
              <a:buFont typeface="+mj-lt"/>
              <a:buAutoNum type="arabicPeriod"/>
              <a:tabLst>
                <a:tab pos="914400" algn="l"/>
              </a:tabLst>
              <a:defRPr/>
            </a:pPr>
            <a:r>
              <a:rPr lang="en-US" altLang="en-US" dirty="0">
                <a:hlinkClick r:id="rId4"/>
              </a:rPr>
              <a:t>11-21/0865</a:t>
            </a:r>
            <a:r>
              <a:rPr lang="en-US" altLang="en-US" dirty="0"/>
              <a:t> </a:t>
            </a:r>
            <a:r>
              <a:rPr lang="en-US" dirty="0">
                <a:cs typeface="Times New Roman" panose="02020603050405020304" pitchFamily="18" charset="0"/>
              </a:rPr>
              <a:t>“</a:t>
            </a:r>
            <a:r>
              <a:rPr lang="en-US" b="0" i="0" dirty="0">
                <a:solidFill>
                  <a:srgbClr val="000000"/>
                </a:solidFill>
                <a:effectLst/>
              </a:rPr>
              <a:t>Draft Reply LS from 802.11 to WBA regarding the WBA 5G &amp; Wi-Fi RAN Convergence Paper</a:t>
            </a:r>
            <a:r>
              <a:rPr lang="en-US" b="0" i="0" dirty="0">
                <a:solidFill>
                  <a:srgbClr val="000000"/>
                </a:solidFill>
                <a:effectLst/>
                <a:cs typeface="Times New Roman" panose="02020603050405020304" pitchFamily="18" charset="0"/>
              </a:rPr>
              <a:t>” Joseph Levy (InterDigital)</a:t>
            </a:r>
            <a:endParaRPr lang="en-US" dirty="0">
              <a:cs typeface="Times New Roman" panose="02020603050405020304" pitchFamily="18" charset="0"/>
            </a:endParaRPr>
          </a:p>
          <a:p>
            <a:pPr lvl="1">
              <a:spcBef>
                <a:spcPts val="0"/>
              </a:spcBef>
              <a:spcAft>
                <a:spcPts val="0"/>
              </a:spcAft>
              <a:buFont typeface="+mj-lt"/>
              <a:buAutoNum type="arabicPeriod"/>
              <a:tabLst>
                <a:tab pos="914400" algn="l"/>
              </a:tabLst>
            </a:pPr>
            <a:r>
              <a:rPr lang="en-US" altLang="en-US" sz="2000" dirty="0">
                <a:hlinkClick r:id="rId5"/>
              </a:rPr>
              <a:t>11-21/0953</a:t>
            </a:r>
            <a:r>
              <a:rPr lang="en-US" altLang="en-US" sz="2000" dirty="0"/>
              <a:t> - “</a:t>
            </a:r>
            <a:r>
              <a:rPr lang="en-US" sz="2000" b="0" i="0" dirty="0">
                <a:solidFill>
                  <a:srgbClr val="000000"/>
                </a:solidFill>
                <a:effectLst/>
              </a:rPr>
              <a:t>Proposed QoS response to WBA”, Thomas Derham (Broadcom)</a:t>
            </a:r>
          </a:p>
          <a:p>
            <a:pPr lvl="1">
              <a:spcBef>
                <a:spcPts val="0"/>
              </a:spcBef>
              <a:spcAft>
                <a:spcPts val="0"/>
              </a:spcAft>
              <a:buFont typeface="+mj-lt"/>
              <a:buAutoNum type="arabicPeriod"/>
              <a:tabLst>
                <a:tab pos="914400" algn="l"/>
              </a:tabLst>
            </a:pPr>
            <a:r>
              <a:rPr lang="en-US" dirty="0">
                <a:effectLst/>
                <a:latin typeface="Times New Roman" panose="02020603050405020304" pitchFamily="18" charset="0"/>
                <a:hlinkClick r:id="rId6"/>
              </a:rPr>
              <a:t>11-21/1198r1</a:t>
            </a:r>
            <a:r>
              <a:rPr lang="en-US" dirty="0">
                <a:effectLst/>
                <a:latin typeface="Times New Roman" panose="02020603050405020304" pitchFamily="18" charset="0"/>
              </a:rPr>
              <a:t> – </a:t>
            </a:r>
            <a:r>
              <a:rPr lang="en-US" dirty="0"/>
              <a:t>“Draft LS Response to WBA QoS material”, Thomas Derham (Broadcom)</a:t>
            </a:r>
            <a:endParaRPr lang="en-US" sz="1200" dirty="0">
              <a:effectLst/>
              <a:latin typeface="+mj-lt"/>
              <a:ea typeface="Calibri" panose="020F0502020204030204" pitchFamily="34" charset="0"/>
            </a:endParaRPr>
          </a:p>
          <a:p>
            <a:pPr marL="0" marR="0">
              <a:spcBef>
                <a:spcPts val="0"/>
              </a:spcBef>
              <a:spcAft>
                <a:spcPts val="0"/>
              </a:spcAft>
              <a:buFont typeface="+mj-lt"/>
              <a:buAutoNum type="arabicPeriod"/>
            </a:pPr>
            <a:r>
              <a:rPr lang="en-US" dirty="0">
                <a:solidFill>
                  <a:srgbClr val="000000"/>
                </a:solidFill>
                <a:effectLst/>
                <a:latin typeface="+mj-lt"/>
                <a:ea typeface="Calibri" panose="020F0502020204030204" pitchFamily="34" charset="0"/>
              </a:rPr>
              <a:t>Contributions related to the "Draft technical report on interworking between 3GPP 5G network and WLAN" (</a:t>
            </a:r>
            <a:r>
              <a:rPr lang="en-US" u="sng" dirty="0">
                <a:solidFill>
                  <a:srgbClr val="0000FF"/>
                </a:solidFill>
                <a:effectLst/>
                <a:latin typeface="+mj-lt"/>
                <a:ea typeface="Calibri" panose="020F0502020204030204" pitchFamily="34" charset="0"/>
                <a:hlinkClick r:id="rId7"/>
              </a:rPr>
              <a:t>11-20/0013</a:t>
            </a:r>
            <a:r>
              <a:rPr lang="en-US" dirty="0">
                <a:effectLst/>
                <a:latin typeface="+mj-lt"/>
                <a:ea typeface="Calibri" panose="020F0502020204030204" pitchFamily="34" charset="0"/>
              </a:rPr>
              <a:t>). </a:t>
            </a:r>
          </a:p>
          <a:p>
            <a:pPr marL="400050" lvl="1">
              <a:spcBef>
                <a:spcPts val="0"/>
              </a:spcBef>
              <a:spcAft>
                <a:spcPts val="0"/>
              </a:spcAft>
              <a:buFont typeface="+mj-lt"/>
              <a:buAutoNum type="arabicPeriod"/>
            </a:pPr>
            <a:r>
              <a:rPr lang="en-US" dirty="0">
                <a:effectLst/>
                <a:latin typeface="+mj-lt"/>
                <a:ea typeface="Calibri" panose="020F0502020204030204" pitchFamily="34" charset="0"/>
              </a:rPr>
              <a:t>Discussion continued during the July Plenary meeting and the AANI teleconferences.</a:t>
            </a:r>
          </a:p>
          <a:p>
            <a:pPr marL="400050" lvl="1">
              <a:spcBef>
                <a:spcPts val="0"/>
              </a:spcBef>
              <a:spcAft>
                <a:spcPts val="0"/>
              </a:spcAft>
              <a:buFont typeface="+mj-lt"/>
              <a:buAutoNum type="arabicPeriod"/>
            </a:pPr>
            <a:r>
              <a:rPr lang="en-US" dirty="0">
                <a:latin typeface="+mj-lt"/>
                <a:ea typeface="Calibri" panose="020F0502020204030204" pitchFamily="34" charset="0"/>
              </a:rPr>
              <a:t>The technical report was updated to </a:t>
            </a:r>
            <a:r>
              <a:rPr lang="en-US" u="sng" dirty="0">
                <a:solidFill>
                  <a:srgbClr val="0000FF"/>
                </a:solidFill>
                <a:effectLst/>
                <a:latin typeface="+mj-lt"/>
                <a:ea typeface="Calibri" panose="020F0502020204030204" pitchFamily="34" charset="0"/>
                <a:hlinkClick r:id="rId8"/>
              </a:rPr>
              <a:t>11-20/0013r14</a:t>
            </a:r>
            <a:r>
              <a:rPr lang="en-US" u="sng" dirty="0">
                <a:solidFill>
                  <a:srgbClr val="0000FF"/>
                </a:solidFill>
                <a:effectLst/>
                <a:latin typeface="+mj-lt"/>
                <a:ea typeface="Calibri" panose="020F0502020204030204" pitchFamily="34" charset="0"/>
              </a:rPr>
              <a:t>, </a:t>
            </a:r>
            <a:r>
              <a:rPr lang="en-GB" dirty="0">
                <a:latin typeface="+mj-lt"/>
              </a:rPr>
              <a:t>All technical issues seem to be resolved</a:t>
            </a:r>
          </a:p>
          <a:p>
            <a:pPr marL="400050" lvl="1">
              <a:spcBef>
                <a:spcPts val="0"/>
              </a:spcBef>
              <a:spcAft>
                <a:spcPts val="0"/>
              </a:spcAft>
              <a:buFont typeface="+mj-lt"/>
              <a:buAutoNum type="arabicPeriod"/>
            </a:pPr>
            <a:r>
              <a:rPr lang="en-GB" dirty="0">
                <a:latin typeface="+mj-lt"/>
              </a:rPr>
              <a:t>Tailoring the Introduction and Conclusion for the target audience is still open. </a:t>
            </a:r>
          </a:p>
          <a:p>
            <a:pPr marL="400050" lvl="1">
              <a:spcBef>
                <a:spcPts val="0"/>
              </a:spcBef>
              <a:spcAft>
                <a:spcPts val="0"/>
              </a:spcAft>
              <a:buFont typeface="+mj-lt"/>
              <a:buAutoNum type="arabicPeriod"/>
            </a:pPr>
            <a:r>
              <a:rPr lang="en-GB" dirty="0">
                <a:latin typeface="+mj-lt"/>
              </a:rPr>
              <a:t>Discussed: </a:t>
            </a:r>
            <a:r>
              <a:rPr lang="en-US" altLang="en-US" sz="2000" dirty="0">
                <a:hlinkClick r:id="rId9"/>
              </a:rPr>
              <a:t>11-21/1410r0</a:t>
            </a:r>
            <a:r>
              <a:rPr lang="en-US" altLang="en-US" sz="2000" dirty="0"/>
              <a:t> “Possible Edits to11-20-0013r14” – 11-20/0013 updated.</a:t>
            </a:r>
          </a:p>
          <a:p>
            <a:pPr marL="400050" lvl="1">
              <a:spcBef>
                <a:spcPts val="0"/>
              </a:spcBef>
              <a:spcAft>
                <a:spcPts val="0"/>
              </a:spcAft>
              <a:buFont typeface="+mj-lt"/>
              <a:buAutoNum type="arabicPeriod"/>
            </a:pPr>
            <a:endParaRPr lang="en-US" dirty="0">
              <a:latin typeface="+mj-lt"/>
            </a:endParaRPr>
          </a:p>
        </p:txBody>
      </p:sp>
      <p:sp>
        <p:nvSpPr>
          <p:cNvPr id="4" name="Slide Number Placeholder 3">
            <a:extLst>
              <a:ext uri="{FF2B5EF4-FFF2-40B4-BE49-F238E27FC236}">
                <a16:creationId xmlns:a16="http://schemas.microsoft.com/office/drawing/2014/main" id="{E13DE79F-99F0-4EFF-BFE7-EC7D9520AAC3}"/>
              </a:ext>
            </a:extLst>
          </p:cNvPr>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93F75A3C-91C3-465C-9C3F-1380744B98E9}"/>
              </a:ext>
            </a:extLst>
          </p:cNvPr>
          <p:cNvSpPr>
            <a:spLocks noGrp="1"/>
          </p:cNvSpPr>
          <p:nvPr>
            <p:ph type="ftr" idx="14"/>
          </p:nvPr>
        </p:nvSpPr>
        <p:spPr/>
        <p:txBody>
          <a:bodyPr/>
          <a:lstStyle/>
          <a:p>
            <a:r>
              <a:rPr lang="en-GB" dirty="0"/>
              <a:t>Joseph Levy (InterDigital)</a:t>
            </a:r>
          </a:p>
        </p:txBody>
      </p:sp>
      <p:sp>
        <p:nvSpPr>
          <p:cNvPr id="6" name="Date Placeholder 5">
            <a:extLst>
              <a:ext uri="{FF2B5EF4-FFF2-40B4-BE49-F238E27FC236}">
                <a16:creationId xmlns:a16="http://schemas.microsoft.com/office/drawing/2014/main" id="{5C4B6BC7-A56A-4E9B-BB7C-3594ABF51981}"/>
              </a:ext>
            </a:extLst>
          </p:cNvPr>
          <p:cNvSpPr>
            <a:spLocks noGrp="1"/>
          </p:cNvSpPr>
          <p:nvPr>
            <p:ph type="dt" idx="15"/>
          </p:nvPr>
        </p:nvSpPr>
        <p:spPr/>
        <p:txBody>
          <a:bodyPr/>
          <a:lstStyle/>
          <a:p>
            <a:r>
              <a:rPr lang="en-US" dirty="0"/>
              <a:t>September 2021</a:t>
            </a:r>
            <a:endParaRPr lang="en-GB" dirty="0"/>
          </a:p>
        </p:txBody>
      </p:sp>
    </p:spTree>
    <p:extLst>
      <p:ext uri="{BB962C8B-B14F-4D97-AF65-F5344CB8AC3E}">
        <p14:creationId xmlns:p14="http://schemas.microsoft.com/office/powerpoint/2010/main" val="257967449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28D990-2F58-4A2B-8C09-CA1F6B32A2C4}"/>
              </a:ext>
            </a:extLst>
          </p:cNvPr>
          <p:cNvSpPr>
            <a:spLocks noGrp="1"/>
          </p:cNvSpPr>
          <p:nvPr>
            <p:ph type="title"/>
          </p:nvPr>
        </p:nvSpPr>
        <p:spPr>
          <a:xfrm>
            <a:off x="807507" y="685801"/>
            <a:ext cx="10896599" cy="688969"/>
          </a:xfrm>
        </p:spPr>
        <p:txBody>
          <a:bodyPr/>
          <a:lstStyle/>
          <a:p>
            <a:r>
              <a:rPr lang="en-US" dirty="0"/>
              <a:t>Way Forward </a:t>
            </a:r>
            <a:r>
              <a:rPr lang="en-US" sz="3200" dirty="0"/>
              <a:t>the Technical report (</a:t>
            </a:r>
            <a:r>
              <a:rPr lang="en-US" sz="3200" dirty="0">
                <a:hlinkClick r:id="rId2"/>
              </a:rPr>
              <a:t>11-20/0013r15</a:t>
            </a:r>
            <a:r>
              <a:rPr lang="en-US" sz="3200" dirty="0"/>
              <a:t>):</a:t>
            </a:r>
            <a:endParaRPr lang="en-US" dirty="0"/>
          </a:p>
        </p:txBody>
      </p:sp>
      <p:sp>
        <p:nvSpPr>
          <p:cNvPr id="3" name="Content Placeholder 2">
            <a:extLst>
              <a:ext uri="{FF2B5EF4-FFF2-40B4-BE49-F238E27FC236}">
                <a16:creationId xmlns:a16="http://schemas.microsoft.com/office/drawing/2014/main" id="{BCC78FC2-2E7F-4D69-9797-26C121890A60}"/>
              </a:ext>
            </a:extLst>
          </p:cNvPr>
          <p:cNvSpPr>
            <a:spLocks noGrp="1"/>
          </p:cNvSpPr>
          <p:nvPr>
            <p:ph idx="1"/>
          </p:nvPr>
        </p:nvSpPr>
        <p:spPr>
          <a:xfrm>
            <a:off x="929216" y="1454146"/>
            <a:ext cx="10653183" cy="5021268"/>
          </a:xfrm>
        </p:spPr>
        <p:txBody>
          <a:bodyPr/>
          <a:lstStyle/>
          <a:p>
            <a:pPr>
              <a:buFont typeface="Arial" panose="020B0604020202020204" pitchFamily="34" charset="0"/>
              <a:buChar char="•"/>
            </a:pPr>
            <a:r>
              <a:rPr lang="en-US" dirty="0"/>
              <a:t>Review possible updates/modification to the Introduction and Conclusion to address the audience</a:t>
            </a:r>
          </a:p>
          <a:p>
            <a:pPr lvl="1">
              <a:buFont typeface="Arial" panose="020B0604020202020204" pitchFamily="34" charset="0"/>
              <a:buChar char="•"/>
            </a:pPr>
            <a:r>
              <a:rPr lang="en-US" sz="2400" dirty="0"/>
              <a:t>Review reflector discussion</a:t>
            </a:r>
          </a:p>
          <a:p>
            <a:pPr lvl="1">
              <a:buFont typeface="Arial" panose="020B0604020202020204" pitchFamily="34" charset="0"/>
              <a:buChar char="•"/>
            </a:pPr>
            <a:r>
              <a:rPr lang="en-US" sz="2400" dirty="0"/>
              <a:t>Proposed target audience is: 3GPP with CC to WFA and WBA</a:t>
            </a:r>
          </a:p>
          <a:p>
            <a:pPr lvl="1">
              <a:buFont typeface="Arial" panose="020B0604020202020204" pitchFamily="34" charset="0"/>
              <a:buChar char="•"/>
            </a:pPr>
            <a:r>
              <a:rPr lang="en-US" sz="2400" dirty="0"/>
              <a:t>Further discussion on target audience</a:t>
            </a:r>
          </a:p>
          <a:p>
            <a:pPr lvl="1">
              <a:buFont typeface="Arial" panose="020B0604020202020204" pitchFamily="34" charset="0"/>
              <a:buChar char="•"/>
            </a:pPr>
            <a:r>
              <a:rPr lang="en-US" sz="2400" dirty="0"/>
              <a:t>Discuss/modify the technical report: </a:t>
            </a:r>
            <a:r>
              <a:rPr lang="en-US" sz="2000" dirty="0">
                <a:hlinkClick r:id="rId2"/>
              </a:rPr>
              <a:t>11-20/0013r15 </a:t>
            </a:r>
            <a:r>
              <a:rPr lang="en-US" sz="2000" dirty="0"/>
              <a:t> based on </a:t>
            </a:r>
            <a:r>
              <a:rPr lang="en-US" altLang="en-US" sz="2000" dirty="0">
                <a:hlinkClick r:id="rId3"/>
              </a:rPr>
              <a:t>11-21/1410r0</a:t>
            </a:r>
            <a:r>
              <a:rPr lang="en-US" altLang="en-US" sz="2000" dirty="0"/>
              <a:t> “Possible Edits to11-20-0013r14”</a:t>
            </a:r>
          </a:p>
          <a:p>
            <a:pPr lvl="1">
              <a:buFont typeface="Arial" panose="020B0604020202020204" pitchFamily="34" charset="0"/>
              <a:buChar char="•"/>
            </a:pPr>
            <a:r>
              <a:rPr lang="en-US" altLang="en-US" sz="2400" dirty="0"/>
              <a:t>Straw Polls</a:t>
            </a:r>
          </a:p>
          <a:p>
            <a:pPr lvl="1">
              <a:buFont typeface="Arial" panose="020B0604020202020204" pitchFamily="34" charset="0"/>
              <a:buChar char="•"/>
            </a:pPr>
            <a:r>
              <a:rPr lang="en-US" altLang="en-US" sz="2400" dirty="0"/>
              <a:t>Motion – dependent on Straw Polls</a:t>
            </a:r>
          </a:p>
        </p:txBody>
      </p:sp>
      <p:sp>
        <p:nvSpPr>
          <p:cNvPr id="4" name="Slide Number Placeholder 3">
            <a:extLst>
              <a:ext uri="{FF2B5EF4-FFF2-40B4-BE49-F238E27FC236}">
                <a16:creationId xmlns:a16="http://schemas.microsoft.com/office/drawing/2014/main" id="{2B39656A-58E9-44F4-BAD4-98A7C370FF4A}"/>
              </a:ext>
            </a:extLst>
          </p:cNvPr>
          <p:cNvSpPr>
            <a:spLocks noGrp="1"/>
          </p:cNvSpPr>
          <p:nvPr>
            <p:ph type="sldNum" idx="12"/>
          </p:nvPr>
        </p:nvSpPr>
        <p:spPr/>
        <p:txBody>
          <a:bodyPr/>
          <a:lstStyle/>
          <a:p>
            <a:r>
              <a:rPr lang="en-GB" dirty="0"/>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AAE68505-39E9-4F5E-B0FD-432BC226D977}"/>
              </a:ext>
            </a:extLst>
          </p:cNvPr>
          <p:cNvSpPr>
            <a:spLocks noGrp="1"/>
          </p:cNvSpPr>
          <p:nvPr>
            <p:ph type="ftr" idx="14"/>
          </p:nvPr>
        </p:nvSpPr>
        <p:spPr/>
        <p:txBody>
          <a:bodyPr/>
          <a:lstStyle/>
          <a:p>
            <a:r>
              <a:rPr lang="en-GB" dirty="0"/>
              <a:t>Joseph Levy (InterDigital)</a:t>
            </a:r>
          </a:p>
        </p:txBody>
      </p:sp>
      <p:sp>
        <p:nvSpPr>
          <p:cNvPr id="6" name="Date Placeholder 5">
            <a:extLst>
              <a:ext uri="{FF2B5EF4-FFF2-40B4-BE49-F238E27FC236}">
                <a16:creationId xmlns:a16="http://schemas.microsoft.com/office/drawing/2014/main" id="{79791737-8BFB-4E38-85AF-07D6FE2A0D79}"/>
              </a:ext>
            </a:extLst>
          </p:cNvPr>
          <p:cNvSpPr>
            <a:spLocks noGrp="1"/>
          </p:cNvSpPr>
          <p:nvPr>
            <p:ph type="dt" idx="15"/>
          </p:nvPr>
        </p:nvSpPr>
        <p:spPr/>
        <p:txBody>
          <a:bodyPr/>
          <a:lstStyle/>
          <a:p>
            <a:r>
              <a:rPr lang="en-US" dirty="0"/>
              <a:t>September 2021</a:t>
            </a:r>
            <a:endParaRPr lang="en-GB" dirty="0"/>
          </a:p>
        </p:txBody>
      </p:sp>
    </p:spTree>
    <p:extLst>
      <p:ext uri="{BB962C8B-B14F-4D97-AF65-F5344CB8AC3E}">
        <p14:creationId xmlns:p14="http://schemas.microsoft.com/office/powerpoint/2010/main" val="418851659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82AF99-6FEF-4042-82E9-FA7C23E7B698}"/>
              </a:ext>
            </a:extLst>
          </p:cNvPr>
          <p:cNvSpPr>
            <a:spLocks noGrp="1"/>
          </p:cNvSpPr>
          <p:nvPr>
            <p:ph type="title"/>
          </p:nvPr>
        </p:nvSpPr>
        <p:spPr/>
        <p:txBody>
          <a:bodyPr/>
          <a:lstStyle/>
          <a:p>
            <a:r>
              <a:rPr lang="en-US" dirty="0"/>
              <a:t>Straw Poll from 10 Aug:  Target Audience for 11-20/0013</a:t>
            </a:r>
          </a:p>
        </p:txBody>
      </p:sp>
      <p:sp>
        <p:nvSpPr>
          <p:cNvPr id="3" name="Content Placeholder 2">
            <a:extLst>
              <a:ext uri="{FF2B5EF4-FFF2-40B4-BE49-F238E27FC236}">
                <a16:creationId xmlns:a16="http://schemas.microsoft.com/office/drawing/2014/main" id="{7BF33A22-2E94-4080-B5EA-BFB013D74EB2}"/>
              </a:ext>
            </a:extLst>
          </p:cNvPr>
          <p:cNvSpPr>
            <a:spLocks noGrp="1"/>
          </p:cNvSpPr>
          <p:nvPr>
            <p:ph idx="1"/>
          </p:nvPr>
        </p:nvSpPr>
        <p:spPr>
          <a:xfrm>
            <a:off x="914401" y="1447801"/>
            <a:ext cx="10361084" cy="2702722"/>
          </a:xfrm>
        </p:spPr>
        <p:txBody>
          <a:bodyPr/>
          <a:lstStyle/>
          <a:p>
            <a:r>
              <a:rPr lang="en-US" dirty="0"/>
              <a:t>Question:  11-20/0013 – should be:</a:t>
            </a:r>
          </a:p>
          <a:p>
            <a:pPr marL="457200" indent="-457200">
              <a:buFont typeface="+mj-lt"/>
              <a:buAutoNum type="alphaUcPeriod"/>
            </a:pPr>
            <a:r>
              <a:rPr lang="en-US" dirty="0"/>
              <a:t>Shared with 3GPP</a:t>
            </a:r>
          </a:p>
          <a:p>
            <a:pPr marL="457200" indent="-457200">
              <a:buFont typeface="+mj-lt"/>
              <a:buAutoNum type="alphaUcPeriod"/>
            </a:pPr>
            <a:r>
              <a:rPr lang="en-US" dirty="0"/>
              <a:t>Shared with WBA</a:t>
            </a:r>
          </a:p>
          <a:p>
            <a:pPr marL="457200" indent="-457200">
              <a:buFont typeface="+mj-lt"/>
              <a:buAutoNum type="alphaUcPeriod"/>
            </a:pPr>
            <a:r>
              <a:rPr lang="en-US" dirty="0"/>
              <a:t>Shared with WFA</a:t>
            </a:r>
          </a:p>
          <a:p>
            <a:pPr marL="457200" indent="-457200">
              <a:buFont typeface="+mj-lt"/>
              <a:buAutoNum type="alphaUcPeriod"/>
            </a:pPr>
            <a:r>
              <a:rPr lang="en-US" dirty="0"/>
              <a:t>Used as an internal 802.11 report – only</a:t>
            </a:r>
          </a:p>
          <a:p>
            <a:pPr marL="0" indent="0"/>
            <a:r>
              <a:rPr lang="en-US" dirty="0"/>
              <a:t>Results:</a:t>
            </a:r>
          </a:p>
        </p:txBody>
      </p:sp>
      <p:sp>
        <p:nvSpPr>
          <p:cNvPr id="4" name="Slide Number Placeholder 3">
            <a:extLst>
              <a:ext uri="{FF2B5EF4-FFF2-40B4-BE49-F238E27FC236}">
                <a16:creationId xmlns:a16="http://schemas.microsoft.com/office/drawing/2014/main" id="{252DE83D-CF1F-4F17-B972-300818E8752F}"/>
              </a:ext>
            </a:extLst>
          </p:cNvPr>
          <p:cNvSpPr>
            <a:spLocks noGrp="1"/>
          </p:cNvSpPr>
          <p:nvPr>
            <p:ph type="sldNum" idx="12"/>
          </p:nvPr>
        </p:nvSpPr>
        <p:spPr/>
        <p:txBody>
          <a:bodyPr/>
          <a:lstStyle/>
          <a:p>
            <a:r>
              <a:rPr lang="en-GB" dirty="0"/>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8889EDEE-7B9A-4A7D-A01D-326CE55D63F0}"/>
              </a:ext>
            </a:extLst>
          </p:cNvPr>
          <p:cNvSpPr>
            <a:spLocks noGrp="1"/>
          </p:cNvSpPr>
          <p:nvPr>
            <p:ph type="ftr" idx="14"/>
          </p:nvPr>
        </p:nvSpPr>
        <p:spPr/>
        <p:txBody>
          <a:bodyPr/>
          <a:lstStyle/>
          <a:p>
            <a:r>
              <a:rPr lang="en-GB" dirty="0"/>
              <a:t>Joseph Levy (InterDigital)</a:t>
            </a:r>
          </a:p>
        </p:txBody>
      </p:sp>
      <p:sp>
        <p:nvSpPr>
          <p:cNvPr id="6" name="Date Placeholder 5">
            <a:extLst>
              <a:ext uri="{FF2B5EF4-FFF2-40B4-BE49-F238E27FC236}">
                <a16:creationId xmlns:a16="http://schemas.microsoft.com/office/drawing/2014/main" id="{CCB67CDF-49BC-4A83-B01B-B40AAECD228C}"/>
              </a:ext>
            </a:extLst>
          </p:cNvPr>
          <p:cNvSpPr>
            <a:spLocks noGrp="1"/>
          </p:cNvSpPr>
          <p:nvPr>
            <p:ph type="dt" idx="15"/>
          </p:nvPr>
        </p:nvSpPr>
        <p:spPr/>
        <p:txBody>
          <a:bodyPr/>
          <a:lstStyle/>
          <a:p>
            <a:r>
              <a:rPr lang="en-US" dirty="0"/>
              <a:t>September 2021</a:t>
            </a:r>
            <a:endParaRPr lang="en-GB" dirty="0"/>
          </a:p>
        </p:txBody>
      </p:sp>
      <p:pic>
        <p:nvPicPr>
          <p:cNvPr id="8" name="Picture 7" descr="A screenshot of a cell phone&#10;&#10;Description automatically generated with medium confidence">
            <a:extLst>
              <a:ext uri="{FF2B5EF4-FFF2-40B4-BE49-F238E27FC236}">
                <a16:creationId xmlns:a16="http://schemas.microsoft.com/office/drawing/2014/main" id="{07F6386B-BF3B-40AC-90BB-06CEB23F82B2}"/>
              </a:ext>
            </a:extLst>
          </p:cNvPr>
          <p:cNvPicPr>
            <a:picLocks noChangeAspect="1"/>
          </p:cNvPicPr>
          <p:nvPr/>
        </p:nvPicPr>
        <p:blipFill rotWithShape="1">
          <a:blip r:embed="rId2"/>
          <a:srcRect l="1" t="25532" r="-924" b="53982"/>
          <a:stretch/>
        </p:blipFill>
        <p:spPr>
          <a:xfrm>
            <a:off x="929217" y="4150524"/>
            <a:ext cx="10460568" cy="2324889"/>
          </a:xfrm>
          <a:prstGeom prst="rect">
            <a:avLst/>
          </a:prstGeom>
        </p:spPr>
      </p:pic>
    </p:spTree>
    <p:extLst>
      <p:ext uri="{BB962C8B-B14F-4D97-AF65-F5344CB8AC3E}">
        <p14:creationId xmlns:p14="http://schemas.microsoft.com/office/powerpoint/2010/main" val="225758519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EA8510-3F0B-49A8-8D6C-2A4B149EB99F}"/>
              </a:ext>
            </a:extLst>
          </p:cNvPr>
          <p:cNvSpPr>
            <a:spLocks noGrp="1"/>
          </p:cNvSpPr>
          <p:nvPr>
            <p:ph type="title"/>
          </p:nvPr>
        </p:nvSpPr>
        <p:spPr>
          <a:xfrm>
            <a:off x="914401" y="685801"/>
            <a:ext cx="10361084" cy="457199"/>
          </a:xfrm>
        </p:spPr>
        <p:txBody>
          <a:bodyPr/>
          <a:lstStyle/>
          <a:p>
            <a:r>
              <a:rPr lang="en-US" dirty="0"/>
              <a:t>Straw Poll</a:t>
            </a:r>
          </a:p>
        </p:txBody>
      </p:sp>
      <p:sp>
        <p:nvSpPr>
          <p:cNvPr id="3" name="Content Placeholder 2">
            <a:extLst>
              <a:ext uri="{FF2B5EF4-FFF2-40B4-BE49-F238E27FC236}">
                <a16:creationId xmlns:a16="http://schemas.microsoft.com/office/drawing/2014/main" id="{6B2A812D-2E42-4088-B9DF-CCC7458FE8E5}"/>
              </a:ext>
            </a:extLst>
          </p:cNvPr>
          <p:cNvSpPr>
            <a:spLocks noGrp="1"/>
          </p:cNvSpPr>
          <p:nvPr>
            <p:ph idx="1"/>
          </p:nvPr>
        </p:nvSpPr>
        <p:spPr>
          <a:xfrm>
            <a:off x="914401" y="1143000"/>
            <a:ext cx="10361084" cy="4951415"/>
          </a:xfrm>
        </p:spPr>
        <p:txBody>
          <a:bodyPr/>
          <a:lstStyle/>
          <a:p>
            <a:r>
              <a:rPr lang="en-US" b="0" dirty="0"/>
              <a:t>Rerunning the target audience SP with the current participates:</a:t>
            </a:r>
          </a:p>
          <a:p>
            <a:r>
              <a:rPr lang="en-US" dirty="0"/>
              <a:t>Question:  11-20/0013 – should be:</a:t>
            </a:r>
          </a:p>
          <a:p>
            <a:pPr marL="857250" lvl="1" indent="-457200">
              <a:buFont typeface="+mj-lt"/>
              <a:buAutoNum type="alphaUcPeriod"/>
            </a:pPr>
            <a:r>
              <a:rPr lang="en-US" sz="2400" dirty="0"/>
              <a:t>Shared with WBA</a:t>
            </a:r>
          </a:p>
          <a:p>
            <a:pPr marL="857250" lvl="1" indent="-457200">
              <a:buFont typeface="+mj-lt"/>
              <a:buAutoNum type="alphaUcPeriod"/>
            </a:pPr>
            <a:r>
              <a:rPr lang="en-US" sz="2400" dirty="0"/>
              <a:t>Shared with 3GPP</a:t>
            </a:r>
          </a:p>
          <a:p>
            <a:pPr marL="857250" lvl="1" indent="-457200">
              <a:buFont typeface="+mj-lt"/>
              <a:buAutoNum type="alphaUcPeriod"/>
            </a:pPr>
            <a:r>
              <a:rPr lang="en-US" sz="2400" dirty="0"/>
              <a:t>Shared with WFA</a:t>
            </a:r>
          </a:p>
          <a:p>
            <a:pPr marL="857250" lvl="1" indent="-457200">
              <a:buFont typeface="+mj-lt"/>
              <a:buAutoNum type="alphaUcPeriod"/>
            </a:pPr>
            <a:r>
              <a:rPr lang="en-US" sz="2400" dirty="0"/>
              <a:t>Used as an internal 802.11 report – only</a:t>
            </a:r>
          </a:p>
          <a:p>
            <a:r>
              <a:rPr lang="en-US" dirty="0"/>
              <a:t>Results: </a:t>
            </a:r>
          </a:p>
          <a:p>
            <a:endParaRPr lang="en-US" dirty="0"/>
          </a:p>
        </p:txBody>
      </p:sp>
      <p:sp>
        <p:nvSpPr>
          <p:cNvPr id="4" name="Slide Number Placeholder 3">
            <a:extLst>
              <a:ext uri="{FF2B5EF4-FFF2-40B4-BE49-F238E27FC236}">
                <a16:creationId xmlns:a16="http://schemas.microsoft.com/office/drawing/2014/main" id="{58C1EE52-FDF9-4999-AFC5-A806CC759B63}"/>
              </a:ext>
            </a:extLst>
          </p:cNvPr>
          <p:cNvSpPr>
            <a:spLocks noGrp="1"/>
          </p:cNvSpPr>
          <p:nvPr>
            <p:ph type="sldNum" idx="12"/>
          </p:nvPr>
        </p:nvSpPr>
        <p:spPr/>
        <p:txBody>
          <a:bodyPr/>
          <a:lstStyle/>
          <a:p>
            <a:r>
              <a:rPr lang="en-GB" dirty="0"/>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8397234C-8CEF-4810-9FC1-F46A4492623E}"/>
              </a:ext>
            </a:extLst>
          </p:cNvPr>
          <p:cNvSpPr>
            <a:spLocks noGrp="1"/>
          </p:cNvSpPr>
          <p:nvPr>
            <p:ph type="ftr" idx="14"/>
          </p:nvPr>
        </p:nvSpPr>
        <p:spPr/>
        <p:txBody>
          <a:bodyPr/>
          <a:lstStyle/>
          <a:p>
            <a:r>
              <a:rPr lang="en-GB" dirty="0"/>
              <a:t>Joseph Levy (InterDigital)</a:t>
            </a:r>
          </a:p>
        </p:txBody>
      </p:sp>
      <p:sp>
        <p:nvSpPr>
          <p:cNvPr id="6" name="Date Placeholder 5">
            <a:extLst>
              <a:ext uri="{FF2B5EF4-FFF2-40B4-BE49-F238E27FC236}">
                <a16:creationId xmlns:a16="http://schemas.microsoft.com/office/drawing/2014/main" id="{638C792A-62C0-4CEA-973B-CBFFBE8DA01A}"/>
              </a:ext>
            </a:extLst>
          </p:cNvPr>
          <p:cNvSpPr>
            <a:spLocks noGrp="1"/>
          </p:cNvSpPr>
          <p:nvPr>
            <p:ph type="dt" idx="15"/>
          </p:nvPr>
        </p:nvSpPr>
        <p:spPr/>
        <p:txBody>
          <a:bodyPr/>
          <a:lstStyle/>
          <a:p>
            <a:r>
              <a:rPr lang="en-US" dirty="0"/>
              <a:t>September 2021</a:t>
            </a:r>
            <a:endParaRPr lang="en-GB" dirty="0"/>
          </a:p>
        </p:txBody>
      </p:sp>
      <p:pic>
        <p:nvPicPr>
          <p:cNvPr id="8" name="Picture 7">
            <a:extLst>
              <a:ext uri="{FF2B5EF4-FFF2-40B4-BE49-F238E27FC236}">
                <a16:creationId xmlns:a16="http://schemas.microsoft.com/office/drawing/2014/main" id="{9B498994-FB3F-4006-82B4-F0B063A73E8B}"/>
              </a:ext>
            </a:extLst>
          </p:cNvPr>
          <p:cNvPicPr>
            <a:picLocks noChangeAspect="1"/>
          </p:cNvPicPr>
          <p:nvPr/>
        </p:nvPicPr>
        <p:blipFill>
          <a:blip r:embed="rId2"/>
          <a:stretch>
            <a:fillRect/>
          </a:stretch>
        </p:blipFill>
        <p:spPr>
          <a:xfrm>
            <a:off x="2095858" y="4151129"/>
            <a:ext cx="7505342" cy="2133785"/>
          </a:xfrm>
          <a:prstGeom prst="rect">
            <a:avLst/>
          </a:prstGeom>
        </p:spPr>
      </p:pic>
    </p:spTree>
    <p:extLst>
      <p:ext uri="{BB962C8B-B14F-4D97-AF65-F5344CB8AC3E}">
        <p14:creationId xmlns:p14="http://schemas.microsoft.com/office/powerpoint/2010/main" val="388842337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724398-5385-4FE5-8D2B-C879C3D8EA84}"/>
              </a:ext>
            </a:extLst>
          </p:cNvPr>
          <p:cNvSpPr>
            <a:spLocks noGrp="1"/>
          </p:cNvSpPr>
          <p:nvPr>
            <p:ph type="title"/>
          </p:nvPr>
        </p:nvSpPr>
        <p:spPr/>
        <p:txBody>
          <a:bodyPr/>
          <a:lstStyle/>
          <a:p>
            <a:r>
              <a:rPr lang="en-US" dirty="0"/>
              <a:t>Technical Report Discussion/Contributions</a:t>
            </a:r>
          </a:p>
        </p:txBody>
      </p:sp>
      <p:sp>
        <p:nvSpPr>
          <p:cNvPr id="3" name="Content Placeholder 2">
            <a:extLst>
              <a:ext uri="{FF2B5EF4-FFF2-40B4-BE49-F238E27FC236}">
                <a16:creationId xmlns:a16="http://schemas.microsoft.com/office/drawing/2014/main" id="{32BBE0AB-1630-447A-94A0-8B3B6EFD4288}"/>
              </a:ext>
            </a:extLst>
          </p:cNvPr>
          <p:cNvSpPr>
            <a:spLocks noGrp="1"/>
          </p:cNvSpPr>
          <p:nvPr>
            <p:ph idx="1"/>
          </p:nvPr>
        </p:nvSpPr>
        <p:spPr/>
        <p:txBody>
          <a:bodyPr/>
          <a:lstStyle/>
          <a:p>
            <a:pPr>
              <a:buFont typeface="Arial" panose="020B0604020202020204" pitchFamily="34" charset="0"/>
              <a:buChar char="•"/>
            </a:pPr>
            <a:r>
              <a:rPr lang="en-US" u="sng" dirty="0">
                <a:solidFill>
                  <a:srgbClr val="0000FF"/>
                </a:solidFill>
                <a:effectLst/>
                <a:latin typeface="+mj-lt"/>
                <a:ea typeface="Calibri" panose="020F0502020204030204" pitchFamily="34" charset="0"/>
                <a:hlinkClick r:id="rId2"/>
              </a:rPr>
              <a:t>11-20/0013r15</a:t>
            </a:r>
            <a:endParaRPr lang="en-US" altLang="en-US" sz="2400" dirty="0"/>
          </a:p>
          <a:p>
            <a:pPr>
              <a:buFont typeface="Arial" panose="020B0604020202020204" pitchFamily="34" charset="0"/>
              <a:buChar char="•"/>
            </a:pPr>
            <a:r>
              <a:rPr lang="en-US" altLang="en-US" dirty="0"/>
              <a:t>??</a:t>
            </a:r>
            <a:endParaRPr lang="en-US" altLang="en-US" sz="2400" dirty="0"/>
          </a:p>
          <a:p>
            <a:pPr>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C1FFB323-800B-40C4-9A59-E60A2B195367}"/>
              </a:ext>
            </a:extLst>
          </p:cNvPr>
          <p:cNvSpPr>
            <a:spLocks noGrp="1"/>
          </p:cNvSpPr>
          <p:nvPr>
            <p:ph type="sldNum" idx="12"/>
          </p:nvPr>
        </p:nvSpPr>
        <p:spPr/>
        <p:txBody>
          <a:bodyPr/>
          <a:lstStyle/>
          <a:p>
            <a:r>
              <a:rPr lang="en-GB" dirty="0"/>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9EBCDFFD-27F7-4AB8-8990-5A7FD060F0CD}"/>
              </a:ext>
            </a:extLst>
          </p:cNvPr>
          <p:cNvSpPr>
            <a:spLocks noGrp="1"/>
          </p:cNvSpPr>
          <p:nvPr>
            <p:ph type="ftr" idx="14"/>
          </p:nvPr>
        </p:nvSpPr>
        <p:spPr/>
        <p:txBody>
          <a:bodyPr/>
          <a:lstStyle/>
          <a:p>
            <a:r>
              <a:rPr lang="en-GB" dirty="0"/>
              <a:t>Joseph Levy (InterDigital)</a:t>
            </a:r>
          </a:p>
        </p:txBody>
      </p:sp>
      <p:sp>
        <p:nvSpPr>
          <p:cNvPr id="6" name="Date Placeholder 5">
            <a:extLst>
              <a:ext uri="{FF2B5EF4-FFF2-40B4-BE49-F238E27FC236}">
                <a16:creationId xmlns:a16="http://schemas.microsoft.com/office/drawing/2014/main" id="{4EEEE04D-A5CB-49AF-9A98-AAD31BE44697}"/>
              </a:ext>
            </a:extLst>
          </p:cNvPr>
          <p:cNvSpPr>
            <a:spLocks noGrp="1"/>
          </p:cNvSpPr>
          <p:nvPr>
            <p:ph type="dt" idx="15"/>
          </p:nvPr>
        </p:nvSpPr>
        <p:spPr/>
        <p:txBody>
          <a:bodyPr/>
          <a:lstStyle/>
          <a:p>
            <a:r>
              <a:rPr lang="en-US" dirty="0"/>
              <a:t>September 2021</a:t>
            </a:r>
            <a:endParaRPr lang="en-GB" dirty="0"/>
          </a:p>
        </p:txBody>
      </p:sp>
    </p:spTree>
    <p:extLst>
      <p:ext uri="{BB962C8B-B14F-4D97-AF65-F5344CB8AC3E}">
        <p14:creationId xmlns:p14="http://schemas.microsoft.com/office/powerpoint/2010/main" val="267352241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EA8510-3F0B-49A8-8D6C-2A4B149EB99F}"/>
              </a:ext>
            </a:extLst>
          </p:cNvPr>
          <p:cNvSpPr>
            <a:spLocks noGrp="1"/>
          </p:cNvSpPr>
          <p:nvPr>
            <p:ph type="title"/>
          </p:nvPr>
        </p:nvSpPr>
        <p:spPr>
          <a:xfrm>
            <a:off x="914401" y="685802"/>
            <a:ext cx="10361084" cy="451756"/>
          </a:xfrm>
        </p:spPr>
        <p:txBody>
          <a:bodyPr/>
          <a:lstStyle/>
          <a:p>
            <a:r>
              <a:rPr lang="en-US" dirty="0"/>
              <a:t>Straw Polls</a:t>
            </a:r>
          </a:p>
        </p:txBody>
      </p:sp>
      <p:sp>
        <p:nvSpPr>
          <p:cNvPr id="3" name="Content Placeholder 2">
            <a:extLst>
              <a:ext uri="{FF2B5EF4-FFF2-40B4-BE49-F238E27FC236}">
                <a16:creationId xmlns:a16="http://schemas.microsoft.com/office/drawing/2014/main" id="{6B2A812D-2E42-4088-B9DF-CCC7458FE8E5}"/>
              </a:ext>
            </a:extLst>
          </p:cNvPr>
          <p:cNvSpPr>
            <a:spLocks noGrp="1"/>
          </p:cNvSpPr>
          <p:nvPr>
            <p:ph idx="1"/>
          </p:nvPr>
        </p:nvSpPr>
        <p:spPr>
          <a:xfrm>
            <a:off x="914401" y="1066800"/>
            <a:ext cx="10361084" cy="5257800"/>
          </a:xfrm>
        </p:spPr>
        <p:txBody>
          <a:bodyPr/>
          <a:lstStyle/>
          <a:p>
            <a:r>
              <a:rPr lang="en-US" dirty="0"/>
              <a:t>Is </a:t>
            </a:r>
            <a:r>
              <a:rPr lang="en-US" sz="2400" dirty="0">
                <a:hlinkClick r:id="rId2"/>
              </a:rPr>
              <a:t>11-20/0013r16</a:t>
            </a:r>
            <a:r>
              <a:rPr lang="en-US" sz="2400" dirty="0"/>
              <a:t> complete and ready to be submitted to the 802.11 WG?</a:t>
            </a:r>
          </a:p>
          <a:p>
            <a:pPr marL="800100" lvl="1" indent="-342900">
              <a:buFont typeface="Arial" panose="020B0604020202020204" pitchFamily="34" charset="0"/>
              <a:buChar char="•"/>
            </a:pPr>
            <a:r>
              <a:rPr lang="en-US" dirty="0"/>
              <a:t>Yes</a:t>
            </a:r>
          </a:p>
          <a:p>
            <a:pPr marL="800100" lvl="1" indent="-342900">
              <a:buFont typeface="Arial" panose="020B0604020202020204" pitchFamily="34" charset="0"/>
              <a:buChar char="•"/>
            </a:pPr>
            <a:r>
              <a:rPr lang="en-US" dirty="0"/>
              <a:t>No</a:t>
            </a:r>
          </a:p>
          <a:p>
            <a:pPr marL="800100" lvl="1" indent="-342900">
              <a:buFont typeface="Arial" panose="020B0604020202020204" pitchFamily="34" charset="0"/>
              <a:buChar char="•"/>
            </a:pPr>
            <a:r>
              <a:rPr lang="en-US" dirty="0"/>
              <a:t>Abs</a:t>
            </a:r>
          </a:p>
          <a:p>
            <a:pPr marL="57150" indent="0"/>
            <a:r>
              <a:rPr lang="en-US" dirty="0"/>
              <a:t>Should the AANI SC  request that the 802.11 WG approve and send to 3GPP with CC to WBA and WFA: </a:t>
            </a:r>
            <a:r>
              <a:rPr lang="en-US" sz="2400" dirty="0">
                <a:hlinkClick r:id="rId2"/>
              </a:rPr>
              <a:t>11-20/0013r16</a:t>
            </a:r>
            <a:r>
              <a:rPr lang="en-US" sz="2400" dirty="0"/>
              <a:t>?</a:t>
            </a:r>
          </a:p>
          <a:p>
            <a:pPr marL="800100" lvl="1">
              <a:buFont typeface="Arial" panose="020B0604020202020204" pitchFamily="34" charset="0"/>
              <a:buChar char="•"/>
            </a:pPr>
            <a:r>
              <a:rPr lang="en-US" dirty="0"/>
              <a:t>Yes</a:t>
            </a:r>
          </a:p>
          <a:p>
            <a:pPr marL="800100" lvl="1">
              <a:buFont typeface="Arial" panose="020B0604020202020204" pitchFamily="34" charset="0"/>
              <a:buChar char="•"/>
            </a:pPr>
            <a:r>
              <a:rPr lang="en-US" dirty="0"/>
              <a:t>No </a:t>
            </a:r>
          </a:p>
          <a:p>
            <a:pPr marL="800100" lvl="1">
              <a:buFont typeface="Arial" panose="020B0604020202020204" pitchFamily="34" charset="0"/>
              <a:buChar char="•"/>
            </a:pPr>
            <a:r>
              <a:rPr lang="en-US" dirty="0"/>
              <a:t>Abs </a:t>
            </a:r>
          </a:p>
          <a:p>
            <a:pPr marL="57150" indent="0"/>
            <a:r>
              <a:rPr lang="en-US" dirty="0"/>
              <a:t>Should the AANI SC  request that the 802.11 WG note </a:t>
            </a:r>
            <a:r>
              <a:rPr lang="en-US" dirty="0">
                <a:hlinkClick r:id="rId2"/>
              </a:rPr>
              <a:t>11-20/0013r16</a:t>
            </a:r>
            <a:r>
              <a:rPr lang="en-US" dirty="0"/>
              <a:t> and use it for internal 802.11 purposes?</a:t>
            </a:r>
          </a:p>
          <a:p>
            <a:pPr marL="800100" lvl="1">
              <a:buFont typeface="Arial" panose="020B0604020202020204" pitchFamily="34" charset="0"/>
              <a:buChar char="•"/>
            </a:pPr>
            <a:r>
              <a:rPr lang="en-US" dirty="0"/>
              <a:t>Yes</a:t>
            </a:r>
          </a:p>
          <a:p>
            <a:pPr marL="800100" lvl="1">
              <a:buFont typeface="Arial" panose="020B0604020202020204" pitchFamily="34" charset="0"/>
              <a:buChar char="•"/>
            </a:pPr>
            <a:r>
              <a:rPr lang="en-US" dirty="0"/>
              <a:t>No </a:t>
            </a:r>
          </a:p>
          <a:p>
            <a:pPr marL="800100" lvl="1">
              <a:buFont typeface="Arial" panose="020B0604020202020204" pitchFamily="34" charset="0"/>
              <a:buChar char="•"/>
            </a:pPr>
            <a:r>
              <a:rPr lang="en-US" dirty="0"/>
              <a:t>Abs </a:t>
            </a:r>
          </a:p>
          <a:p>
            <a:pPr marL="57150" indent="0"/>
            <a:endParaRPr lang="en-US" sz="2400" dirty="0"/>
          </a:p>
        </p:txBody>
      </p:sp>
      <p:sp>
        <p:nvSpPr>
          <p:cNvPr id="4" name="Slide Number Placeholder 3">
            <a:extLst>
              <a:ext uri="{FF2B5EF4-FFF2-40B4-BE49-F238E27FC236}">
                <a16:creationId xmlns:a16="http://schemas.microsoft.com/office/drawing/2014/main" id="{58C1EE52-FDF9-4999-AFC5-A806CC759B63}"/>
              </a:ext>
            </a:extLst>
          </p:cNvPr>
          <p:cNvSpPr>
            <a:spLocks noGrp="1"/>
          </p:cNvSpPr>
          <p:nvPr>
            <p:ph type="sldNum" idx="12"/>
          </p:nvPr>
        </p:nvSpPr>
        <p:spPr/>
        <p:txBody>
          <a:bodyPr/>
          <a:lstStyle/>
          <a:p>
            <a:r>
              <a:rPr lang="en-GB" dirty="0"/>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8397234C-8CEF-4810-9FC1-F46A4492623E}"/>
              </a:ext>
            </a:extLst>
          </p:cNvPr>
          <p:cNvSpPr>
            <a:spLocks noGrp="1"/>
          </p:cNvSpPr>
          <p:nvPr>
            <p:ph type="ftr" idx="14"/>
          </p:nvPr>
        </p:nvSpPr>
        <p:spPr/>
        <p:txBody>
          <a:bodyPr/>
          <a:lstStyle/>
          <a:p>
            <a:r>
              <a:rPr lang="en-GB" dirty="0"/>
              <a:t>Joseph Levy (InterDigital)</a:t>
            </a:r>
          </a:p>
        </p:txBody>
      </p:sp>
      <p:sp>
        <p:nvSpPr>
          <p:cNvPr id="6" name="Date Placeholder 5">
            <a:extLst>
              <a:ext uri="{FF2B5EF4-FFF2-40B4-BE49-F238E27FC236}">
                <a16:creationId xmlns:a16="http://schemas.microsoft.com/office/drawing/2014/main" id="{638C792A-62C0-4CEA-973B-CBFFBE8DA01A}"/>
              </a:ext>
            </a:extLst>
          </p:cNvPr>
          <p:cNvSpPr>
            <a:spLocks noGrp="1"/>
          </p:cNvSpPr>
          <p:nvPr>
            <p:ph type="dt" idx="15"/>
          </p:nvPr>
        </p:nvSpPr>
        <p:spPr/>
        <p:txBody>
          <a:bodyPr/>
          <a:lstStyle/>
          <a:p>
            <a:r>
              <a:rPr lang="en-US" dirty="0"/>
              <a:t>September 2021</a:t>
            </a:r>
            <a:endParaRPr lang="en-GB" dirty="0"/>
          </a:p>
        </p:txBody>
      </p:sp>
      <p:pic>
        <p:nvPicPr>
          <p:cNvPr id="8" name="Picture 7">
            <a:extLst>
              <a:ext uri="{FF2B5EF4-FFF2-40B4-BE49-F238E27FC236}">
                <a16:creationId xmlns:a16="http://schemas.microsoft.com/office/drawing/2014/main" id="{688FD51D-ADB5-4B23-9A75-71FB1761E40B}"/>
              </a:ext>
            </a:extLst>
          </p:cNvPr>
          <p:cNvPicPr>
            <a:picLocks noChangeAspect="1"/>
          </p:cNvPicPr>
          <p:nvPr/>
        </p:nvPicPr>
        <p:blipFill>
          <a:blip r:embed="rId3"/>
          <a:stretch>
            <a:fillRect/>
          </a:stretch>
        </p:blipFill>
        <p:spPr>
          <a:xfrm>
            <a:off x="2476500" y="1515946"/>
            <a:ext cx="2705100" cy="1144272"/>
          </a:xfrm>
          <a:prstGeom prst="rect">
            <a:avLst/>
          </a:prstGeom>
        </p:spPr>
      </p:pic>
      <p:pic>
        <p:nvPicPr>
          <p:cNvPr id="10" name="Picture 9">
            <a:extLst>
              <a:ext uri="{FF2B5EF4-FFF2-40B4-BE49-F238E27FC236}">
                <a16:creationId xmlns:a16="http://schemas.microsoft.com/office/drawing/2014/main" id="{80126689-60F6-4EF3-B2AA-0F4052910544}"/>
              </a:ext>
            </a:extLst>
          </p:cNvPr>
          <p:cNvPicPr>
            <a:picLocks noChangeAspect="1"/>
          </p:cNvPicPr>
          <p:nvPr/>
        </p:nvPicPr>
        <p:blipFill>
          <a:blip r:embed="rId4"/>
          <a:stretch>
            <a:fillRect/>
          </a:stretch>
        </p:blipFill>
        <p:spPr>
          <a:xfrm>
            <a:off x="2476500" y="3352800"/>
            <a:ext cx="2590800" cy="1249223"/>
          </a:xfrm>
          <a:prstGeom prst="rect">
            <a:avLst/>
          </a:prstGeom>
        </p:spPr>
      </p:pic>
      <p:pic>
        <p:nvPicPr>
          <p:cNvPr id="13" name="Picture 12">
            <a:extLst>
              <a:ext uri="{FF2B5EF4-FFF2-40B4-BE49-F238E27FC236}">
                <a16:creationId xmlns:a16="http://schemas.microsoft.com/office/drawing/2014/main" id="{24E59757-6B51-49F9-8A14-101D12FEAC04}"/>
              </a:ext>
            </a:extLst>
          </p:cNvPr>
          <p:cNvPicPr>
            <a:picLocks noChangeAspect="1"/>
          </p:cNvPicPr>
          <p:nvPr/>
        </p:nvPicPr>
        <p:blipFill>
          <a:blip r:embed="rId5"/>
          <a:stretch>
            <a:fillRect/>
          </a:stretch>
        </p:blipFill>
        <p:spPr>
          <a:xfrm>
            <a:off x="2327563" y="5278297"/>
            <a:ext cx="2766241" cy="1246328"/>
          </a:xfrm>
          <a:prstGeom prst="rect">
            <a:avLst/>
          </a:prstGeom>
        </p:spPr>
      </p:pic>
    </p:spTree>
    <p:extLst>
      <p:ext uri="{BB962C8B-B14F-4D97-AF65-F5344CB8AC3E}">
        <p14:creationId xmlns:p14="http://schemas.microsoft.com/office/powerpoint/2010/main" val="265868092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EA8510-3F0B-49A8-8D6C-2A4B149EB99F}"/>
              </a:ext>
            </a:extLst>
          </p:cNvPr>
          <p:cNvSpPr>
            <a:spLocks noGrp="1"/>
          </p:cNvSpPr>
          <p:nvPr>
            <p:ph type="title"/>
          </p:nvPr>
        </p:nvSpPr>
        <p:spPr>
          <a:xfrm>
            <a:off x="914401" y="685801"/>
            <a:ext cx="10361084" cy="761999"/>
          </a:xfrm>
        </p:spPr>
        <p:txBody>
          <a:bodyPr/>
          <a:lstStyle/>
          <a:p>
            <a:r>
              <a:rPr lang="en-US" dirty="0"/>
              <a:t>Motion</a:t>
            </a:r>
          </a:p>
        </p:txBody>
      </p:sp>
      <p:sp>
        <p:nvSpPr>
          <p:cNvPr id="3" name="Content Placeholder 2">
            <a:extLst>
              <a:ext uri="{FF2B5EF4-FFF2-40B4-BE49-F238E27FC236}">
                <a16:creationId xmlns:a16="http://schemas.microsoft.com/office/drawing/2014/main" id="{6B2A812D-2E42-4088-B9DF-CCC7458FE8E5}"/>
              </a:ext>
            </a:extLst>
          </p:cNvPr>
          <p:cNvSpPr>
            <a:spLocks noGrp="1"/>
          </p:cNvSpPr>
          <p:nvPr>
            <p:ph idx="1"/>
          </p:nvPr>
        </p:nvSpPr>
        <p:spPr>
          <a:xfrm>
            <a:off x="914400" y="1524000"/>
            <a:ext cx="10591799" cy="4951413"/>
          </a:xfrm>
        </p:spPr>
        <p:txBody>
          <a:bodyPr/>
          <a:lstStyle/>
          <a:p>
            <a:pPr indent="0"/>
            <a:r>
              <a:rPr lang="en-US" sz="3200" dirty="0">
                <a:solidFill>
                  <a:schemeClr val="tx1"/>
                </a:solidFill>
              </a:rPr>
              <a:t>Move to request 802.11 WG approve </a:t>
            </a:r>
            <a:r>
              <a:rPr lang="en-US" sz="3200" dirty="0">
                <a:solidFill>
                  <a:schemeClr val="tx1"/>
                </a:solidFill>
                <a:hlinkClick r:id="rId2"/>
              </a:rPr>
              <a:t>11-20/0013r16</a:t>
            </a:r>
            <a:r>
              <a:rPr lang="en-US" sz="3200" dirty="0">
                <a:solidFill>
                  <a:schemeClr val="tx1"/>
                </a:solidFill>
              </a:rPr>
              <a:t> the “Draft technical report on interworking between 3GPP 5G network &amp; WLAN” </a:t>
            </a:r>
            <a:r>
              <a:rPr lang="en-US" sz="3200" dirty="0"/>
              <a:t>and send to 3GPP with CC to WBA and WFA</a:t>
            </a:r>
            <a:r>
              <a:rPr lang="en-US" sz="3200" dirty="0">
                <a:solidFill>
                  <a:schemeClr val="tx1"/>
                </a:solidFill>
              </a:rPr>
              <a:t>, with editorial privileges given to the WG Chair.  </a:t>
            </a:r>
          </a:p>
          <a:p>
            <a:endParaRPr lang="en-US" sz="3200" b="0" dirty="0">
              <a:solidFill>
                <a:schemeClr val="tx1"/>
              </a:solidFill>
            </a:endParaRPr>
          </a:p>
          <a:p>
            <a:r>
              <a:rPr lang="en-US" sz="2000" dirty="0">
                <a:solidFill>
                  <a:schemeClr val="tx1"/>
                </a:solidFill>
              </a:rPr>
              <a:t>Moved: Ben Rolfe</a:t>
            </a:r>
          </a:p>
          <a:p>
            <a:r>
              <a:rPr lang="en-US" sz="2000" dirty="0">
                <a:solidFill>
                  <a:schemeClr val="tx1"/>
                </a:solidFill>
              </a:rPr>
              <a:t>Second: Marco Hernandez </a:t>
            </a:r>
          </a:p>
          <a:p>
            <a:r>
              <a:rPr lang="en-US" sz="2000" dirty="0">
                <a:solidFill>
                  <a:schemeClr val="tx1"/>
                </a:solidFill>
              </a:rPr>
              <a:t>Result: Y:  N:   A:   DNV: </a:t>
            </a:r>
          </a:p>
          <a:p>
            <a:r>
              <a:rPr lang="en-US" sz="2000" dirty="0">
                <a:solidFill>
                  <a:schemeClr val="tx1"/>
                </a:solidFill>
              </a:rPr>
              <a:t>	69.2% yes</a:t>
            </a:r>
            <a:endParaRPr lang="en-US" dirty="0"/>
          </a:p>
        </p:txBody>
      </p:sp>
      <p:sp>
        <p:nvSpPr>
          <p:cNvPr id="4" name="Slide Number Placeholder 3">
            <a:extLst>
              <a:ext uri="{FF2B5EF4-FFF2-40B4-BE49-F238E27FC236}">
                <a16:creationId xmlns:a16="http://schemas.microsoft.com/office/drawing/2014/main" id="{58C1EE52-FDF9-4999-AFC5-A806CC759B63}"/>
              </a:ext>
            </a:extLst>
          </p:cNvPr>
          <p:cNvSpPr>
            <a:spLocks noGrp="1"/>
          </p:cNvSpPr>
          <p:nvPr>
            <p:ph type="sldNum" idx="12"/>
          </p:nvPr>
        </p:nvSpPr>
        <p:spPr/>
        <p:txBody>
          <a:bodyPr/>
          <a:lstStyle/>
          <a:p>
            <a:r>
              <a:rPr lang="en-GB" dirty="0"/>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8397234C-8CEF-4810-9FC1-F46A4492623E}"/>
              </a:ext>
            </a:extLst>
          </p:cNvPr>
          <p:cNvSpPr>
            <a:spLocks noGrp="1"/>
          </p:cNvSpPr>
          <p:nvPr>
            <p:ph type="ftr" idx="14"/>
          </p:nvPr>
        </p:nvSpPr>
        <p:spPr/>
        <p:txBody>
          <a:bodyPr/>
          <a:lstStyle/>
          <a:p>
            <a:r>
              <a:rPr lang="en-GB" dirty="0"/>
              <a:t>Joseph Levy (InterDigital)</a:t>
            </a:r>
          </a:p>
        </p:txBody>
      </p:sp>
      <p:sp>
        <p:nvSpPr>
          <p:cNvPr id="6" name="Date Placeholder 5">
            <a:extLst>
              <a:ext uri="{FF2B5EF4-FFF2-40B4-BE49-F238E27FC236}">
                <a16:creationId xmlns:a16="http://schemas.microsoft.com/office/drawing/2014/main" id="{638C792A-62C0-4CEA-973B-CBFFBE8DA01A}"/>
              </a:ext>
            </a:extLst>
          </p:cNvPr>
          <p:cNvSpPr>
            <a:spLocks noGrp="1"/>
          </p:cNvSpPr>
          <p:nvPr>
            <p:ph type="dt" idx="15"/>
          </p:nvPr>
        </p:nvSpPr>
        <p:spPr/>
        <p:txBody>
          <a:bodyPr/>
          <a:lstStyle/>
          <a:p>
            <a:r>
              <a:rPr lang="en-US" dirty="0"/>
              <a:t>September 2021</a:t>
            </a:r>
            <a:endParaRPr lang="en-GB" dirty="0"/>
          </a:p>
        </p:txBody>
      </p:sp>
      <p:pic>
        <p:nvPicPr>
          <p:cNvPr id="8" name="Picture 7">
            <a:extLst>
              <a:ext uri="{FF2B5EF4-FFF2-40B4-BE49-F238E27FC236}">
                <a16:creationId xmlns:a16="http://schemas.microsoft.com/office/drawing/2014/main" id="{D307A2B2-E062-4E89-9772-C8BD2010431A}"/>
              </a:ext>
            </a:extLst>
          </p:cNvPr>
          <p:cNvPicPr>
            <a:picLocks noChangeAspect="1"/>
          </p:cNvPicPr>
          <p:nvPr/>
        </p:nvPicPr>
        <p:blipFill>
          <a:blip r:embed="rId3"/>
          <a:stretch>
            <a:fillRect/>
          </a:stretch>
        </p:blipFill>
        <p:spPr>
          <a:xfrm>
            <a:off x="4267200" y="4059699"/>
            <a:ext cx="4876800" cy="2363168"/>
          </a:xfrm>
          <a:prstGeom prst="rect">
            <a:avLst/>
          </a:prstGeom>
        </p:spPr>
      </p:pic>
    </p:spTree>
    <p:extLst>
      <p:ext uri="{BB962C8B-B14F-4D97-AF65-F5344CB8AC3E}">
        <p14:creationId xmlns:p14="http://schemas.microsoft.com/office/powerpoint/2010/main" val="371772012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EA8510-3F0B-49A8-8D6C-2A4B149EB99F}"/>
              </a:ext>
            </a:extLst>
          </p:cNvPr>
          <p:cNvSpPr>
            <a:spLocks noGrp="1"/>
          </p:cNvSpPr>
          <p:nvPr>
            <p:ph type="title"/>
          </p:nvPr>
        </p:nvSpPr>
        <p:spPr>
          <a:xfrm>
            <a:off x="914401" y="685801"/>
            <a:ext cx="10361084" cy="761999"/>
          </a:xfrm>
        </p:spPr>
        <p:txBody>
          <a:bodyPr/>
          <a:lstStyle/>
          <a:p>
            <a:r>
              <a:rPr lang="en-US" dirty="0"/>
              <a:t>Motion</a:t>
            </a:r>
          </a:p>
        </p:txBody>
      </p:sp>
      <p:sp>
        <p:nvSpPr>
          <p:cNvPr id="3" name="Content Placeholder 2">
            <a:extLst>
              <a:ext uri="{FF2B5EF4-FFF2-40B4-BE49-F238E27FC236}">
                <a16:creationId xmlns:a16="http://schemas.microsoft.com/office/drawing/2014/main" id="{6B2A812D-2E42-4088-B9DF-CCC7458FE8E5}"/>
              </a:ext>
            </a:extLst>
          </p:cNvPr>
          <p:cNvSpPr>
            <a:spLocks noGrp="1"/>
          </p:cNvSpPr>
          <p:nvPr>
            <p:ph idx="1"/>
          </p:nvPr>
        </p:nvSpPr>
        <p:spPr>
          <a:xfrm>
            <a:off x="914401" y="1524001"/>
            <a:ext cx="10361084" cy="4570414"/>
          </a:xfrm>
        </p:spPr>
        <p:txBody>
          <a:bodyPr/>
          <a:lstStyle/>
          <a:p>
            <a:pPr indent="0"/>
            <a:r>
              <a:rPr lang="en-US" sz="3200" dirty="0">
                <a:solidFill>
                  <a:schemeClr val="tx1"/>
                </a:solidFill>
              </a:rPr>
              <a:t>The AANI SC requests 802.11 WG to review and consider the completed report in </a:t>
            </a:r>
            <a:r>
              <a:rPr lang="en-US" sz="3200" dirty="0">
                <a:solidFill>
                  <a:schemeClr val="tx1"/>
                </a:solidFill>
                <a:hlinkClick r:id="rId2"/>
              </a:rPr>
              <a:t>11-20/0013r16</a:t>
            </a:r>
            <a:r>
              <a:rPr lang="en-US" sz="3200" dirty="0">
                <a:solidFill>
                  <a:schemeClr val="tx1"/>
                </a:solidFill>
              </a:rPr>
              <a:t> the “Draft technical report on interworking between 3GPP 5G network &amp; WLAN”.  </a:t>
            </a:r>
          </a:p>
          <a:p>
            <a:endParaRPr lang="en-US" sz="3200" b="0" dirty="0">
              <a:solidFill>
                <a:schemeClr val="tx1"/>
              </a:solidFill>
            </a:endParaRPr>
          </a:p>
          <a:p>
            <a:r>
              <a:rPr lang="en-US" sz="2000" dirty="0">
                <a:solidFill>
                  <a:schemeClr val="tx1"/>
                </a:solidFill>
              </a:rPr>
              <a:t>Moved: Stuart Kerry</a:t>
            </a:r>
          </a:p>
          <a:p>
            <a:r>
              <a:rPr lang="en-US" sz="2000" dirty="0">
                <a:solidFill>
                  <a:schemeClr val="tx1"/>
                </a:solidFill>
              </a:rPr>
              <a:t>Second: Marco Hernandez </a:t>
            </a:r>
          </a:p>
          <a:p>
            <a:r>
              <a:rPr lang="en-US" sz="2000" dirty="0">
                <a:solidFill>
                  <a:schemeClr val="tx1"/>
                </a:solidFill>
              </a:rPr>
              <a:t>Result: Y:  N:   A:   DNV: </a:t>
            </a:r>
            <a:endParaRPr lang="en-US" dirty="0"/>
          </a:p>
        </p:txBody>
      </p:sp>
      <p:sp>
        <p:nvSpPr>
          <p:cNvPr id="4" name="Slide Number Placeholder 3">
            <a:extLst>
              <a:ext uri="{FF2B5EF4-FFF2-40B4-BE49-F238E27FC236}">
                <a16:creationId xmlns:a16="http://schemas.microsoft.com/office/drawing/2014/main" id="{58C1EE52-FDF9-4999-AFC5-A806CC759B63}"/>
              </a:ext>
            </a:extLst>
          </p:cNvPr>
          <p:cNvSpPr>
            <a:spLocks noGrp="1"/>
          </p:cNvSpPr>
          <p:nvPr>
            <p:ph type="sldNum" idx="12"/>
          </p:nvPr>
        </p:nvSpPr>
        <p:spPr/>
        <p:txBody>
          <a:bodyPr/>
          <a:lstStyle/>
          <a:p>
            <a:r>
              <a:rPr lang="en-GB" dirty="0"/>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8397234C-8CEF-4810-9FC1-F46A4492623E}"/>
              </a:ext>
            </a:extLst>
          </p:cNvPr>
          <p:cNvSpPr>
            <a:spLocks noGrp="1"/>
          </p:cNvSpPr>
          <p:nvPr>
            <p:ph type="ftr" idx="14"/>
          </p:nvPr>
        </p:nvSpPr>
        <p:spPr/>
        <p:txBody>
          <a:bodyPr/>
          <a:lstStyle/>
          <a:p>
            <a:r>
              <a:rPr lang="en-GB" dirty="0"/>
              <a:t>Joseph Levy (InterDigital)</a:t>
            </a:r>
          </a:p>
        </p:txBody>
      </p:sp>
      <p:sp>
        <p:nvSpPr>
          <p:cNvPr id="6" name="Date Placeholder 5">
            <a:extLst>
              <a:ext uri="{FF2B5EF4-FFF2-40B4-BE49-F238E27FC236}">
                <a16:creationId xmlns:a16="http://schemas.microsoft.com/office/drawing/2014/main" id="{638C792A-62C0-4CEA-973B-CBFFBE8DA01A}"/>
              </a:ext>
            </a:extLst>
          </p:cNvPr>
          <p:cNvSpPr>
            <a:spLocks noGrp="1"/>
          </p:cNvSpPr>
          <p:nvPr>
            <p:ph type="dt" idx="15"/>
          </p:nvPr>
        </p:nvSpPr>
        <p:spPr/>
        <p:txBody>
          <a:bodyPr/>
          <a:lstStyle/>
          <a:p>
            <a:r>
              <a:rPr lang="en-US" dirty="0"/>
              <a:t>September 2021</a:t>
            </a:r>
            <a:endParaRPr lang="en-GB" dirty="0"/>
          </a:p>
        </p:txBody>
      </p:sp>
      <p:pic>
        <p:nvPicPr>
          <p:cNvPr id="8" name="Picture 7">
            <a:extLst>
              <a:ext uri="{FF2B5EF4-FFF2-40B4-BE49-F238E27FC236}">
                <a16:creationId xmlns:a16="http://schemas.microsoft.com/office/drawing/2014/main" id="{575DD2EF-1772-4EB4-B34F-BBF2DC270150}"/>
              </a:ext>
            </a:extLst>
          </p:cNvPr>
          <p:cNvPicPr>
            <a:picLocks noChangeAspect="1"/>
          </p:cNvPicPr>
          <p:nvPr/>
        </p:nvPicPr>
        <p:blipFill>
          <a:blip r:embed="rId3"/>
          <a:stretch>
            <a:fillRect/>
          </a:stretch>
        </p:blipFill>
        <p:spPr>
          <a:xfrm>
            <a:off x="4114800" y="3657600"/>
            <a:ext cx="5489736" cy="2667000"/>
          </a:xfrm>
          <a:prstGeom prst="rect">
            <a:avLst/>
          </a:prstGeom>
        </p:spPr>
      </p:pic>
    </p:spTree>
    <p:extLst>
      <p:ext uri="{BB962C8B-B14F-4D97-AF65-F5344CB8AC3E}">
        <p14:creationId xmlns:p14="http://schemas.microsoft.com/office/powerpoint/2010/main" val="8015464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2"/>
            <a:ext cx="10361084" cy="4746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idx="1"/>
          </p:nvPr>
        </p:nvSpPr>
        <p:spPr>
          <a:xfrm>
            <a:off x="812799" y="1160464"/>
            <a:ext cx="10665885" cy="3474004"/>
          </a:xfrm>
          <a:ln/>
        </p:spPr>
        <p:txBody>
          <a:bodyPr/>
          <a:lstStyle/>
          <a:p>
            <a:pPr algn="ctr"/>
            <a:r>
              <a:rPr lang="en-US" altLang="en-US" sz="2800" dirty="0"/>
              <a:t>Agenda for:</a:t>
            </a:r>
          </a:p>
          <a:p>
            <a:pPr algn="ctr"/>
            <a:r>
              <a:rPr lang="en-US" altLang="en-US" sz="2800" dirty="0"/>
              <a:t> 802.11 AANI SC </a:t>
            </a:r>
            <a:br>
              <a:rPr lang="en-US" altLang="en-US" sz="2800" dirty="0"/>
            </a:br>
            <a:r>
              <a:rPr lang="en-US" altLang="en-US" dirty="0"/>
              <a:t>(Advanced Access Network Interface Standing Committee)</a:t>
            </a:r>
          </a:p>
          <a:p>
            <a:pPr algn="ctr"/>
            <a:r>
              <a:rPr lang="en-US" altLang="en-US" dirty="0"/>
              <a:t>September Interim 2021</a:t>
            </a:r>
            <a:endParaRPr lang="en-GB" dirty="0"/>
          </a:p>
          <a:p>
            <a:pPr algn="ctr"/>
            <a:r>
              <a:rPr lang="en-US" altLang="en-US" dirty="0"/>
              <a:t>Chair: Joseph Levy (InterDigital)</a:t>
            </a:r>
          </a:p>
          <a:p>
            <a:pPr algn="ctr"/>
            <a:r>
              <a:rPr lang="en-US" altLang="en-US" sz="2000" dirty="0"/>
              <a:t>Vice Chair: Open</a:t>
            </a:r>
          </a:p>
          <a:p>
            <a:pPr algn="ctr"/>
            <a:r>
              <a:rPr lang="en-US" altLang="en-US" sz="2000" dirty="0"/>
              <a:t>Secretary: Open</a:t>
            </a:r>
            <a:endParaRPr lang="en-US" altLang="en-US" dirty="0"/>
          </a:p>
        </p:txBody>
      </p:sp>
      <p:sp>
        <p:nvSpPr>
          <p:cNvPr id="5" name="Footer Placeholder 4"/>
          <p:cNvSpPr>
            <a:spLocks noGrp="1"/>
          </p:cNvSpPr>
          <p:nvPr>
            <p:ph type="ftr" idx="14"/>
          </p:nvPr>
        </p:nvSpPr>
        <p:spPr/>
        <p:txBody>
          <a:bodyPr/>
          <a:lstStyle/>
          <a:p>
            <a:r>
              <a:rPr lang="en-GB" dirty="0"/>
              <a:t>Joseph Levy (InterDigital)</a:t>
            </a:r>
          </a:p>
        </p:txBody>
      </p:sp>
      <p:sp>
        <p:nvSpPr>
          <p:cNvPr id="4" name="Date Placeholder 3"/>
          <p:cNvSpPr>
            <a:spLocks noGrp="1"/>
          </p:cNvSpPr>
          <p:nvPr>
            <p:ph type="dt" idx="15"/>
          </p:nvPr>
        </p:nvSpPr>
        <p:spPr/>
        <p:txBody>
          <a:bodyPr/>
          <a:lstStyle/>
          <a:p>
            <a:r>
              <a:rPr lang="en-US" dirty="0"/>
              <a:t>September 2021</a:t>
            </a:r>
            <a:endParaRPr lang="en-GB"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3" name="TextBox 2">
            <a:extLst>
              <a:ext uri="{FF2B5EF4-FFF2-40B4-BE49-F238E27FC236}">
                <a16:creationId xmlns:a16="http://schemas.microsoft.com/office/drawing/2014/main" id="{443B98C9-C847-4EA9-A208-0AE53C2FE4EA}"/>
              </a:ext>
            </a:extLst>
          </p:cNvPr>
          <p:cNvSpPr txBox="1"/>
          <p:nvPr/>
        </p:nvSpPr>
        <p:spPr>
          <a:xfrm>
            <a:off x="865717" y="4785964"/>
            <a:ext cx="10792883" cy="646331"/>
          </a:xfrm>
          <a:prstGeom prst="rect">
            <a:avLst/>
          </a:prstGeom>
          <a:noFill/>
        </p:spPr>
        <p:txBody>
          <a:bodyPr wrap="square" rtlCol="0">
            <a:spAutoFit/>
          </a:bodyPr>
          <a:lstStyle/>
          <a:p>
            <a:r>
              <a:rPr lang="en-US" sz="1800" dirty="0">
                <a:solidFill>
                  <a:schemeClr val="tx1"/>
                </a:solidFill>
              </a:rPr>
              <a:t>r0: First draft of the Agenda</a:t>
            </a:r>
          </a:p>
          <a:p>
            <a:r>
              <a:rPr lang="en-US" sz="1800" dirty="0">
                <a:solidFill>
                  <a:schemeClr val="tx1"/>
                </a:solidFill>
              </a:rPr>
              <a:t>r1: As modified during the Monday 13 September 2021 19:00 – 21:00 h ET </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28D990-2F58-4A2B-8C09-CA1F6B32A2C4}"/>
              </a:ext>
            </a:extLst>
          </p:cNvPr>
          <p:cNvSpPr>
            <a:spLocks noGrp="1"/>
          </p:cNvSpPr>
          <p:nvPr>
            <p:ph type="title"/>
          </p:nvPr>
        </p:nvSpPr>
        <p:spPr>
          <a:xfrm>
            <a:off x="807507" y="685801"/>
            <a:ext cx="10896599" cy="688969"/>
          </a:xfrm>
        </p:spPr>
        <p:txBody>
          <a:bodyPr/>
          <a:lstStyle/>
          <a:p>
            <a:r>
              <a:rPr lang="en-US" dirty="0"/>
              <a:t>Way Forward – To Complete the WBA reply LS</a:t>
            </a:r>
          </a:p>
        </p:txBody>
      </p:sp>
      <p:sp>
        <p:nvSpPr>
          <p:cNvPr id="3" name="Content Placeholder 2">
            <a:extLst>
              <a:ext uri="{FF2B5EF4-FFF2-40B4-BE49-F238E27FC236}">
                <a16:creationId xmlns:a16="http://schemas.microsoft.com/office/drawing/2014/main" id="{BCC78FC2-2E7F-4D69-9797-26C121890A60}"/>
              </a:ext>
            </a:extLst>
          </p:cNvPr>
          <p:cNvSpPr>
            <a:spLocks noGrp="1"/>
          </p:cNvSpPr>
          <p:nvPr>
            <p:ph idx="1"/>
          </p:nvPr>
        </p:nvSpPr>
        <p:spPr>
          <a:xfrm>
            <a:off x="929216" y="1454146"/>
            <a:ext cx="10653183" cy="5021268"/>
          </a:xfrm>
        </p:spPr>
        <p:txBody>
          <a:bodyPr/>
          <a:lstStyle/>
          <a:p>
            <a:pPr marL="0" indent="0"/>
            <a:r>
              <a:rPr lang="en-US" sz="2800" dirty="0"/>
              <a:t>For the WBA reply LS </a:t>
            </a:r>
            <a:br>
              <a:rPr lang="en-US" sz="2800" dirty="0"/>
            </a:br>
            <a:r>
              <a:rPr lang="en-US" sz="2800" dirty="0"/>
              <a:t>(</a:t>
            </a:r>
            <a:r>
              <a:rPr lang="en-US" sz="2800" dirty="0">
                <a:hlinkClick r:id="rId2"/>
              </a:rPr>
              <a:t>11-21/1198r1</a:t>
            </a:r>
            <a:r>
              <a:rPr lang="en-US" sz="2800" dirty="0"/>
              <a:t>, </a:t>
            </a:r>
            <a:r>
              <a:rPr lang="en-US" sz="2800" dirty="0">
                <a:hlinkClick r:id="rId3"/>
              </a:rPr>
              <a:t>11-21/0865r6</a:t>
            </a:r>
            <a:r>
              <a:rPr lang="en-US" sz="2800" dirty="0"/>
              <a:t>, </a:t>
            </a:r>
            <a:r>
              <a:rPr lang="en-US" sz="2800" dirty="0">
                <a:hlinkClick r:id="rId4"/>
              </a:rPr>
              <a:t>11-21/0953r0</a:t>
            </a:r>
            <a:r>
              <a:rPr lang="en-US" sz="2000" dirty="0"/>
              <a:t> </a:t>
            </a:r>
            <a:r>
              <a:rPr lang="en-US" sz="2800" dirty="0">
                <a:hlinkClick r:id="rId5"/>
              </a:rPr>
              <a:t>11-21/0616r0</a:t>
            </a:r>
            <a:r>
              <a:rPr lang="en-US" sz="2800" dirty="0"/>
              <a:t>)  </a:t>
            </a:r>
            <a:endParaRPr lang="en-US" dirty="0"/>
          </a:p>
          <a:p>
            <a:pPr>
              <a:buFont typeface="Arial" panose="020B0604020202020204" pitchFamily="34" charset="0"/>
              <a:buChar char="•"/>
            </a:pPr>
            <a:r>
              <a:rPr lang="en-US" dirty="0"/>
              <a:t>There was no AANI reflector discussion on the reply LS, the following are open for discussion:</a:t>
            </a:r>
          </a:p>
          <a:p>
            <a:pPr lvl="1">
              <a:buFont typeface="Arial" panose="020B0604020202020204" pitchFamily="34" charset="0"/>
              <a:buChar char="•"/>
            </a:pPr>
            <a:r>
              <a:rPr lang="en-US" sz="2400" dirty="0"/>
              <a:t>Adding text to reference the Technical report (</a:t>
            </a:r>
            <a:r>
              <a:rPr lang="en-US" sz="2400" dirty="0">
                <a:hlinkClick r:id="rId6"/>
              </a:rPr>
              <a:t>11-20/0013</a:t>
            </a:r>
            <a:r>
              <a:rPr lang="en-US" sz="2400" dirty="0"/>
              <a:t>)</a:t>
            </a:r>
          </a:p>
          <a:p>
            <a:pPr lvl="1">
              <a:buFont typeface="Arial" panose="020B0604020202020204" pitchFamily="34" charset="0"/>
              <a:buChar char="•"/>
            </a:pPr>
            <a:r>
              <a:rPr lang="en-US" sz="2400" dirty="0"/>
              <a:t>Providing edits to existing text</a:t>
            </a:r>
          </a:p>
          <a:p>
            <a:pPr lvl="1">
              <a:buFont typeface="Arial" panose="020B0604020202020204" pitchFamily="34" charset="0"/>
              <a:buChar char="•"/>
            </a:pPr>
            <a:r>
              <a:rPr lang="en-US" sz="2400" dirty="0"/>
              <a:t>Adding additional content / Removing existing content </a:t>
            </a:r>
          </a:p>
        </p:txBody>
      </p:sp>
      <p:sp>
        <p:nvSpPr>
          <p:cNvPr id="4" name="Slide Number Placeholder 3">
            <a:extLst>
              <a:ext uri="{FF2B5EF4-FFF2-40B4-BE49-F238E27FC236}">
                <a16:creationId xmlns:a16="http://schemas.microsoft.com/office/drawing/2014/main" id="{2B39656A-58E9-44F4-BAD4-98A7C370FF4A}"/>
              </a:ext>
            </a:extLst>
          </p:cNvPr>
          <p:cNvSpPr>
            <a:spLocks noGrp="1"/>
          </p:cNvSpPr>
          <p:nvPr>
            <p:ph type="sldNum" idx="12"/>
          </p:nvPr>
        </p:nvSpPr>
        <p:spPr/>
        <p:txBody>
          <a:bodyPr/>
          <a:lstStyle/>
          <a:p>
            <a:r>
              <a:rPr lang="en-GB" dirty="0"/>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AAE68505-39E9-4F5E-B0FD-432BC226D977}"/>
              </a:ext>
            </a:extLst>
          </p:cNvPr>
          <p:cNvSpPr>
            <a:spLocks noGrp="1"/>
          </p:cNvSpPr>
          <p:nvPr>
            <p:ph type="ftr" idx="14"/>
          </p:nvPr>
        </p:nvSpPr>
        <p:spPr/>
        <p:txBody>
          <a:bodyPr/>
          <a:lstStyle/>
          <a:p>
            <a:r>
              <a:rPr lang="en-GB" dirty="0"/>
              <a:t>Joseph Levy (InterDigital)</a:t>
            </a:r>
          </a:p>
        </p:txBody>
      </p:sp>
      <p:sp>
        <p:nvSpPr>
          <p:cNvPr id="6" name="Date Placeholder 5">
            <a:extLst>
              <a:ext uri="{FF2B5EF4-FFF2-40B4-BE49-F238E27FC236}">
                <a16:creationId xmlns:a16="http://schemas.microsoft.com/office/drawing/2014/main" id="{79791737-8BFB-4E38-85AF-07D6FE2A0D79}"/>
              </a:ext>
            </a:extLst>
          </p:cNvPr>
          <p:cNvSpPr>
            <a:spLocks noGrp="1"/>
          </p:cNvSpPr>
          <p:nvPr>
            <p:ph type="dt" idx="15"/>
          </p:nvPr>
        </p:nvSpPr>
        <p:spPr/>
        <p:txBody>
          <a:bodyPr/>
          <a:lstStyle/>
          <a:p>
            <a:r>
              <a:rPr lang="en-US" dirty="0"/>
              <a:t>September 2021</a:t>
            </a:r>
            <a:endParaRPr lang="en-GB" dirty="0"/>
          </a:p>
        </p:txBody>
      </p:sp>
    </p:spTree>
    <p:extLst>
      <p:ext uri="{BB962C8B-B14F-4D97-AF65-F5344CB8AC3E}">
        <p14:creationId xmlns:p14="http://schemas.microsoft.com/office/powerpoint/2010/main" val="375350853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p:cNvSpPr>
            <a:spLocks noGrp="1"/>
          </p:cNvSpPr>
          <p:nvPr>
            <p:ph type="title"/>
          </p:nvPr>
        </p:nvSpPr>
        <p:spPr>
          <a:xfrm>
            <a:off x="914401" y="638274"/>
            <a:ext cx="10361084" cy="400050"/>
          </a:xfrm>
        </p:spPr>
        <p:txBody>
          <a:bodyPr/>
          <a:lstStyle/>
          <a:p>
            <a:r>
              <a:rPr lang="en-US" altLang="en-US" dirty="0"/>
              <a:t>Future Sessions Planning</a:t>
            </a:r>
          </a:p>
        </p:txBody>
      </p:sp>
      <p:sp>
        <p:nvSpPr>
          <p:cNvPr id="37891" name="Content Placeholder 2"/>
          <p:cNvSpPr>
            <a:spLocks noGrp="1"/>
          </p:cNvSpPr>
          <p:nvPr>
            <p:ph idx="1"/>
          </p:nvPr>
        </p:nvSpPr>
        <p:spPr>
          <a:xfrm>
            <a:off x="639763" y="1098443"/>
            <a:ext cx="11011957" cy="5389562"/>
          </a:xfrm>
        </p:spPr>
        <p:txBody>
          <a:bodyPr/>
          <a:lstStyle/>
          <a:p>
            <a:r>
              <a:rPr lang="it-IT" altLang="en-US" dirty="0"/>
              <a:t>802.11 WG November Plenary Meeting:</a:t>
            </a:r>
            <a:br>
              <a:rPr lang="it-IT" altLang="en-US" dirty="0"/>
            </a:br>
            <a:r>
              <a:rPr lang="it-IT" altLang="en-US" b="0" i="1" dirty="0"/>
              <a:t>AANI SC -  to be confirmed </a:t>
            </a:r>
            <a:endParaRPr lang="en-US" b="0" i="1" dirty="0"/>
          </a:p>
          <a:p>
            <a:pPr lvl="1" indent="-342900">
              <a:spcBef>
                <a:spcPts val="0"/>
              </a:spcBef>
              <a:spcAft>
                <a:spcPts val="0"/>
              </a:spcAft>
              <a:buSzPts val="1000"/>
              <a:buFont typeface="Symbol" panose="05050102010706020507" pitchFamily="18" charset="2"/>
              <a:buChar char=""/>
              <a:tabLst>
                <a:tab pos="457200" algn="l"/>
              </a:tabLst>
            </a:pPr>
            <a:r>
              <a:rPr lang="en-US" dirty="0">
                <a:latin typeface="Times New Roman" panose="02020603050405020304" pitchFamily="18" charset="0"/>
                <a:ea typeface="Calibri" panose="020F0502020204030204" pitchFamily="34" charset="0"/>
              </a:rPr>
              <a:t>Propose 2 teleconferences:</a:t>
            </a:r>
          </a:p>
          <a:p>
            <a:pPr lvl="2" indent="-342900">
              <a:spcBef>
                <a:spcPts val="0"/>
              </a:spcBef>
              <a:spcAft>
                <a:spcPts val="0"/>
              </a:spcAft>
              <a:buSzPts val="1000"/>
              <a:buFont typeface="Symbol" panose="05050102010706020507" pitchFamily="18" charset="2"/>
              <a:buChar char=""/>
              <a:tabLst>
                <a:tab pos="457200" algn="l"/>
              </a:tabLst>
            </a:pPr>
            <a:r>
              <a:rPr lang="en-US" sz="2400" dirty="0">
                <a:latin typeface="Times New Roman" panose="02020603050405020304" pitchFamily="18" charset="0"/>
                <a:ea typeface="Calibri" panose="020F0502020204030204" pitchFamily="34" charset="0"/>
              </a:rPr>
              <a:t>Tuesday 9 Nov 11:15-13:15 ET</a:t>
            </a:r>
          </a:p>
          <a:p>
            <a:pPr lvl="2" indent="-342900">
              <a:spcBef>
                <a:spcPts val="0"/>
              </a:spcBef>
              <a:spcAft>
                <a:spcPts val="0"/>
              </a:spcAft>
              <a:buSzPts val="1000"/>
              <a:buFont typeface="Symbol" panose="05050102010706020507" pitchFamily="18" charset="2"/>
              <a:buChar char=""/>
              <a:tabLst>
                <a:tab pos="457200" algn="l"/>
              </a:tabLst>
            </a:pPr>
            <a:r>
              <a:rPr lang="en-US" sz="2400" dirty="0">
                <a:latin typeface="Times New Roman" panose="02020603050405020304" pitchFamily="18" charset="0"/>
                <a:ea typeface="Calibri" panose="020F0502020204030204" pitchFamily="34" charset="0"/>
              </a:rPr>
              <a:t>Wednesday 10 Nov 19:00-21:00 ET</a:t>
            </a:r>
          </a:p>
          <a:p>
            <a:pPr marL="0" indent="0">
              <a:spcBef>
                <a:spcPts val="0"/>
              </a:spcBef>
              <a:spcAft>
                <a:spcPts val="0"/>
              </a:spcAft>
              <a:buSzPts val="1000"/>
              <a:tabLst>
                <a:tab pos="457200" algn="l"/>
              </a:tabLst>
            </a:pPr>
            <a:r>
              <a:rPr lang="en-US" dirty="0"/>
              <a:t>Teleconferences TBD:</a:t>
            </a:r>
          </a:p>
          <a:p>
            <a:pPr lvl="1" indent="-342900">
              <a:spcBef>
                <a:spcPts val="0"/>
              </a:spcBef>
              <a:spcAft>
                <a:spcPts val="0"/>
              </a:spcAft>
              <a:buSzPts val="1000"/>
              <a:buFont typeface="Symbol" panose="05050102010706020507" pitchFamily="18" charset="2"/>
              <a:buChar char=""/>
              <a:tabLst>
                <a:tab pos="457200" algn="l"/>
              </a:tabLst>
            </a:pPr>
            <a:r>
              <a:rPr lang="en-US" sz="2400" dirty="0">
                <a:latin typeface="Times New Roman" panose="02020603050405020304" pitchFamily="18" charset="0"/>
              </a:rPr>
              <a:t>No additional teleconferences prior to the November Plenary?</a:t>
            </a:r>
          </a:p>
          <a:p>
            <a:pPr lvl="1" indent="-342900">
              <a:spcBef>
                <a:spcPts val="0"/>
              </a:spcBef>
              <a:spcAft>
                <a:spcPts val="0"/>
              </a:spcAft>
              <a:buSzPts val="1000"/>
              <a:buFont typeface="Symbol" panose="05050102010706020507" pitchFamily="18" charset="2"/>
              <a:buChar char=""/>
              <a:tabLst>
                <a:tab pos="457200" algn="l"/>
              </a:tabLst>
            </a:pPr>
            <a:endParaRPr lang="en-US" sz="2400" dirty="0">
              <a:latin typeface="Times New Roman" panose="02020603050405020304" pitchFamily="18" charset="0"/>
            </a:endParaRPr>
          </a:p>
          <a:p>
            <a:pPr lvl="1" indent="-342900">
              <a:spcBef>
                <a:spcPts val="0"/>
              </a:spcBef>
              <a:spcAft>
                <a:spcPts val="0"/>
              </a:spcAft>
              <a:buSzPts val="1000"/>
              <a:buFont typeface="Symbol" panose="05050102010706020507" pitchFamily="18" charset="2"/>
              <a:buChar char=""/>
              <a:tabLst>
                <a:tab pos="457200" algn="l"/>
              </a:tabLst>
            </a:pPr>
            <a:endParaRPr lang="en-US" sz="2000" dirty="0"/>
          </a:p>
          <a:p>
            <a:pPr marL="0" indent="0">
              <a:spcBef>
                <a:spcPts val="0"/>
              </a:spcBef>
              <a:spcAft>
                <a:spcPts val="0"/>
              </a:spcAft>
              <a:buSzPts val="1000"/>
              <a:tabLst>
                <a:tab pos="457200" algn="l"/>
              </a:tabLst>
            </a:pPr>
            <a:r>
              <a:rPr lang="en-US" sz="2000" dirty="0"/>
              <a:t>WBA Report/LS </a:t>
            </a:r>
            <a:r>
              <a:rPr lang="en-US" sz="2000" dirty="0">
                <a:hlinkClick r:id="rId3">
                  <a:extLst>
                    <a:ext uri="{A12FA001-AC4F-418D-AE19-62706E023703}">
                      <ahyp:hlinkClr xmlns:ahyp="http://schemas.microsoft.com/office/drawing/2018/hyperlinkcolor" val="tx"/>
                    </a:ext>
                  </a:extLst>
                </a:hlinkClick>
              </a:rPr>
              <a:t>11-21-0170r0</a:t>
            </a:r>
            <a:r>
              <a:rPr lang="en-US" sz="2000" dirty="0"/>
              <a:t> request – 802.11ax or 802.11-2020 related contributions  </a:t>
            </a:r>
          </a:p>
          <a:p>
            <a:pPr marL="971550" lvl="1" indent="-457200">
              <a:buFont typeface="+mj-lt"/>
              <a:buAutoNum type="arabicPeriod"/>
            </a:pPr>
            <a:r>
              <a:rPr lang="en-US" sz="1800" dirty="0"/>
              <a:t>Contributions on 802.11ax capabilities addressing specific challenges identified in the WBA Report/LS</a:t>
            </a:r>
          </a:p>
          <a:p>
            <a:pPr marL="971550" lvl="1" indent="-457200">
              <a:buFont typeface="+mj-lt"/>
              <a:buAutoNum type="arabicPeriod"/>
            </a:pPr>
            <a:r>
              <a:rPr lang="en-US" sz="1800" dirty="0"/>
              <a:t>Contribution on 802.11-2020 capabilities addressing specific challengers identified in the WBA Report/LS  </a:t>
            </a:r>
          </a:p>
          <a:p>
            <a:pPr marL="971550" lvl="1" indent="-457200">
              <a:buFont typeface="+mj-lt"/>
              <a:buAutoNum type="arabicPeriod"/>
            </a:pPr>
            <a:r>
              <a:rPr lang="en-US" sz="1800" dirty="0"/>
              <a:t>Discussion/contributions reply LS text proposals</a:t>
            </a:r>
          </a:p>
          <a:p>
            <a:pPr marL="0" indent="0">
              <a:spcBef>
                <a:spcPts val="0"/>
              </a:spcBef>
              <a:spcAft>
                <a:spcPts val="0"/>
              </a:spcAft>
              <a:buSzPts val="1000"/>
              <a:tabLst>
                <a:tab pos="457200" algn="l"/>
              </a:tabLst>
            </a:pPr>
            <a:r>
              <a:rPr lang="en-US" sz="2000" dirty="0"/>
              <a:t>Technical Report related contributions</a:t>
            </a:r>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September 2021</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21</a:t>
            </a:fld>
            <a:endParaRPr lang="en-GB" dirty="0"/>
          </a:p>
        </p:txBody>
      </p:sp>
    </p:spTree>
    <p:extLst>
      <p:ext uri="{BB962C8B-B14F-4D97-AF65-F5344CB8AC3E}">
        <p14:creationId xmlns:p14="http://schemas.microsoft.com/office/powerpoint/2010/main" val="8844941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Registration for the September 802.11 electronic interim session</a:t>
            </a:r>
          </a:p>
        </p:txBody>
      </p:sp>
      <p:sp>
        <p:nvSpPr>
          <p:cNvPr id="3" name="Content Placeholder 2"/>
          <p:cNvSpPr>
            <a:spLocks noGrp="1"/>
          </p:cNvSpPr>
          <p:nvPr>
            <p:ph idx="1"/>
          </p:nvPr>
        </p:nvSpPr>
        <p:spPr>
          <a:xfrm>
            <a:off x="914401" y="1981201"/>
            <a:ext cx="10361084" cy="4494213"/>
          </a:xfrm>
        </p:spPr>
        <p:txBody>
          <a:bodyPr/>
          <a:lstStyle/>
          <a:p>
            <a:pPr>
              <a:buFont typeface="Arial" panose="020B0604020202020204" pitchFamily="34" charset="0"/>
              <a:buChar char="•"/>
            </a:pPr>
            <a:r>
              <a:rPr lang="en-US" dirty="0"/>
              <a:t>This meeting is part of the September 802.11 interim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in order to attend</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a:t>
            </a:r>
            <a:r>
              <a:rPr lang="en-US" dirty="0">
                <a:hlinkClick r:id="rId2"/>
              </a:rPr>
              <a:t>here</a:t>
            </a:r>
            <a:r>
              <a:rPr lang="en-US" dirty="0"/>
              <a:t> or follow the registration link for this session here </a:t>
            </a:r>
            <a:r>
              <a:rPr lang="en-US" dirty="0">
                <a:hlinkClick r:id="rId3"/>
              </a:rPr>
              <a:t>https://www.ieee802.org/11/Meetings/Meeting_Plan.html</a:t>
            </a: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dirty="0"/>
              <a:t>Some name (affiliation)</a:t>
            </a:r>
          </a:p>
        </p:txBody>
      </p:sp>
      <p:sp>
        <p:nvSpPr>
          <p:cNvPr id="6" name="Date Placeholder 5"/>
          <p:cNvSpPr>
            <a:spLocks noGrp="1"/>
          </p:cNvSpPr>
          <p:nvPr>
            <p:ph type="dt" idx="15"/>
          </p:nvPr>
        </p:nvSpPr>
        <p:spPr/>
        <p:txBody>
          <a:bodyPr/>
          <a:lstStyle/>
          <a:p>
            <a:r>
              <a:rPr lang="en-US" dirty="0"/>
              <a:t>September 2021</a:t>
            </a:r>
            <a:endParaRPr lang="en-GB" dirty="0"/>
          </a:p>
        </p:txBody>
      </p:sp>
    </p:spTree>
    <p:extLst>
      <p:ext uri="{BB962C8B-B14F-4D97-AF65-F5344CB8AC3E}">
        <p14:creationId xmlns:p14="http://schemas.microsoft.com/office/powerpoint/2010/main" val="19687203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914401" y="685801"/>
            <a:ext cx="10361084" cy="380999"/>
          </a:xfrm>
        </p:spPr>
        <p:txBody>
          <a:bodyPr/>
          <a:lstStyle/>
          <a:p>
            <a:pPr eaLnBrk="1" hangingPunct="1"/>
            <a:r>
              <a:rPr lang="en-US" altLang="en-US" dirty="0"/>
              <a:t>Reminders and Rules</a:t>
            </a:r>
          </a:p>
        </p:txBody>
      </p:sp>
      <p:sp>
        <p:nvSpPr>
          <p:cNvPr id="10243" name="Rectangle 3"/>
          <p:cNvSpPr>
            <a:spLocks noGrp="1" noChangeArrowheads="1"/>
          </p:cNvSpPr>
          <p:nvPr>
            <p:ph idx="1"/>
          </p:nvPr>
        </p:nvSpPr>
        <p:spPr>
          <a:xfrm>
            <a:off x="811742" y="1295400"/>
            <a:ext cx="11151658" cy="5180014"/>
          </a:xfrm>
        </p:spPr>
        <p:txBody>
          <a:bodyPr/>
          <a:lstStyle/>
          <a:p>
            <a:r>
              <a:rPr lang="en-US" altLang="en-US" sz="2800" dirty="0"/>
              <a:t>Call for Secretary</a:t>
            </a:r>
          </a:p>
          <a:p>
            <a:pPr eaLnBrk="1" hangingPunct="1"/>
            <a:r>
              <a:rPr lang="en-US" altLang="en-US" sz="2800" dirty="0"/>
              <a:t>Reminders to attendees:</a:t>
            </a:r>
          </a:p>
          <a:p>
            <a:pPr lvl="1"/>
            <a:r>
              <a:rPr lang="en-US" altLang="en-US" sz="2400" dirty="0"/>
              <a:t>Please record your attendance: </a:t>
            </a:r>
            <a:r>
              <a:rPr lang="en-US" sz="2400" dirty="0">
                <a:hlinkClick r:id="rId3"/>
              </a:rPr>
              <a:t>https://imat.ieee.org/sp7200043/attendance-log?p=3632200005&amp;t=47200043</a:t>
            </a:r>
            <a:r>
              <a:rPr lang="en-US" sz="2400" dirty="0"/>
              <a:t>   </a:t>
            </a:r>
          </a:p>
          <a:p>
            <a:pPr lvl="1"/>
            <a:r>
              <a:rPr lang="en-US" altLang="en-US" sz="2400" dirty="0"/>
              <a:t>Please mute yourself, unless you wish to speak</a:t>
            </a:r>
          </a:p>
          <a:p>
            <a:pPr lvl="1" eaLnBrk="1" hangingPunct="1"/>
            <a:r>
              <a:rPr lang="en-US" altLang="en-US" sz="2400" dirty="0"/>
              <a:t>No recordings</a:t>
            </a:r>
          </a:p>
          <a:p>
            <a:pPr eaLnBrk="1" hangingPunct="1"/>
            <a:r>
              <a:rPr lang="en-US" altLang="en-US" sz="2800" dirty="0"/>
              <a:t>AANI SC Operating Rules:</a:t>
            </a:r>
          </a:p>
          <a:p>
            <a:pPr lvl="1" eaLnBrk="1" hangingPunct="1"/>
            <a:r>
              <a:rPr lang="en-US" altLang="en-US" dirty="0"/>
              <a:t>Anyone present can:</a:t>
            </a:r>
          </a:p>
          <a:p>
            <a:pPr marL="800100" lvl="1" indent="-342900" eaLnBrk="1" hangingPunct="1">
              <a:buFont typeface="Arial" panose="020B0604020202020204" pitchFamily="34" charset="0"/>
              <a:buChar char="•"/>
            </a:pPr>
            <a:r>
              <a:rPr lang="en-US" altLang="en-US" dirty="0"/>
              <a:t>Participate in discussions</a:t>
            </a:r>
          </a:p>
          <a:p>
            <a:pPr marL="800100" lvl="1" indent="-342900" eaLnBrk="1" hangingPunct="1">
              <a:buFont typeface="Arial" panose="020B0604020202020204" pitchFamily="34" charset="0"/>
              <a:buChar char="•"/>
            </a:pPr>
            <a:r>
              <a:rPr lang="en-US" altLang="en-US" dirty="0"/>
              <a:t>Provide and present contributions (please notify the Chair)</a:t>
            </a:r>
          </a:p>
          <a:p>
            <a:pPr marL="800100" lvl="1" indent="-342900" eaLnBrk="1" hangingPunct="1">
              <a:buFont typeface="Arial" panose="020B0604020202020204" pitchFamily="34" charset="0"/>
              <a:buChar char="•"/>
            </a:pPr>
            <a:r>
              <a:rPr lang="en-US" altLang="en-US" dirty="0"/>
              <a:t>Vote on straw polls and motions</a:t>
            </a:r>
          </a:p>
          <a:p>
            <a:pPr marL="457200" lvl="1" indent="0" eaLnBrk="1" hangingPunct="1"/>
            <a:r>
              <a:rPr lang="en-US" altLang="en-US" dirty="0"/>
              <a:t>Motions are in order for this teleconference, as it is during an 802.11 Interim meeting.</a:t>
            </a:r>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September 2021</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35123261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914401" y="685802"/>
            <a:ext cx="10361084" cy="457197"/>
          </a:xfrm>
        </p:spPr>
        <p:txBody>
          <a:bodyPr/>
          <a:lstStyle/>
          <a:p>
            <a:pPr eaLnBrk="1" hangingPunct="1"/>
            <a:r>
              <a:rPr lang="en-US" altLang="en-US" dirty="0"/>
              <a:t>Agenda</a:t>
            </a:r>
          </a:p>
        </p:txBody>
      </p:sp>
      <p:sp>
        <p:nvSpPr>
          <p:cNvPr id="20483" name="Rectangle 3"/>
          <p:cNvSpPr>
            <a:spLocks noGrp="1" noChangeArrowheads="1"/>
          </p:cNvSpPr>
          <p:nvPr>
            <p:ph idx="1"/>
          </p:nvPr>
        </p:nvSpPr>
        <p:spPr>
          <a:xfrm>
            <a:off x="304800" y="1222375"/>
            <a:ext cx="11582400" cy="5175989"/>
          </a:xfrm>
        </p:spPr>
        <p:txBody>
          <a:bodyPr/>
          <a:lstStyle/>
          <a:p>
            <a:pPr marL="0" lvl="1" indent="0">
              <a:spcBef>
                <a:spcPts val="200"/>
              </a:spcBef>
              <a:tabLst>
                <a:tab pos="457200" algn="l"/>
              </a:tabLst>
              <a:defRPr/>
            </a:pPr>
            <a:r>
              <a:rPr lang="en-US" sz="2800" b="1" dirty="0">
                <a:cs typeface="+mn-cs"/>
              </a:rPr>
              <a:t>Monday 13 September 2021 19:00-21:00 h ET</a:t>
            </a:r>
          </a:p>
          <a:p>
            <a:pPr marL="857250" lvl="1" indent="-457200">
              <a:spcBef>
                <a:spcPts val="200"/>
              </a:spcBef>
              <a:buFont typeface="+mj-lt"/>
              <a:buAutoNum type="arabicPeriod"/>
              <a:defRPr/>
            </a:pPr>
            <a:r>
              <a:rPr lang="en-US" altLang="en-US" dirty="0"/>
              <a:t>Call for Secretary</a:t>
            </a:r>
          </a:p>
          <a:p>
            <a:pPr marL="857250" lvl="1" indent="-457200">
              <a:spcBef>
                <a:spcPts val="200"/>
              </a:spcBef>
              <a:buFont typeface="Times New Roman" panose="02020603050405020304" pitchFamily="18" charset="0"/>
              <a:buAutoNum type="arabicPeriod"/>
              <a:defRPr/>
            </a:pPr>
            <a:r>
              <a:rPr lang="en-US" altLang="en-US" dirty="0"/>
              <a:t>Administrative: </a:t>
            </a:r>
            <a:r>
              <a:rPr lang="en-US" altLang="en-US" sz="1800" dirty="0"/>
              <a:t>Reminders, Rules, Guidelines, Resources, Participation</a:t>
            </a:r>
            <a:r>
              <a:rPr lang="en-US" altLang="en-US" dirty="0"/>
              <a:t> [5 min]</a:t>
            </a:r>
          </a:p>
          <a:p>
            <a:pPr marL="857250" lvl="1" indent="-457200">
              <a:spcBef>
                <a:spcPts val="200"/>
              </a:spcBef>
              <a:buFont typeface="Times New Roman" panose="02020603050405020304" pitchFamily="18" charset="0"/>
              <a:buAutoNum type="arabicPeriod"/>
              <a:defRPr/>
            </a:pPr>
            <a:r>
              <a:rPr lang="en-US" altLang="en-US" dirty="0"/>
              <a:t>Approval of Minutes</a:t>
            </a:r>
          </a:p>
          <a:p>
            <a:pPr marL="857250" lvl="1" indent="-457200">
              <a:spcBef>
                <a:spcPts val="200"/>
              </a:spcBef>
              <a:buFont typeface="Times New Roman" panose="02020603050405020304" pitchFamily="18" charset="0"/>
              <a:buAutoNum type="arabicPeriod"/>
              <a:defRPr/>
            </a:pPr>
            <a:r>
              <a:rPr lang="en-US" altLang="en-US" dirty="0"/>
              <a:t>Status  [5 min.]</a:t>
            </a:r>
          </a:p>
          <a:p>
            <a:pPr marL="857250" lvl="1" indent="-457200">
              <a:spcBef>
                <a:spcPts val="200"/>
              </a:spcBef>
              <a:buFont typeface="Times New Roman" panose="02020603050405020304" pitchFamily="18" charset="0"/>
              <a:buAutoNum type="arabicPeriod"/>
              <a:defRPr/>
            </a:pPr>
            <a:r>
              <a:rPr lang="en-US" altLang="en-US" dirty="0"/>
              <a:t>Contributions/Discussion:</a:t>
            </a:r>
          </a:p>
          <a:p>
            <a:pPr marL="1257300" lvl="2" indent="-457200">
              <a:spcBef>
                <a:spcPts val="200"/>
              </a:spcBef>
              <a:buFont typeface="+mj-lt"/>
              <a:buAutoNum type="alphaLcParenR"/>
              <a:defRPr/>
            </a:pPr>
            <a:r>
              <a:rPr lang="en-US" altLang="en-US" sz="2000" dirty="0"/>
              <a:t>Discussion on </a:t>
            </a:r>
            <a:r>
              <a:rPr lang="en-US" altLang="en-US" sz="2000" dirty="0">
                <a:hlinkClick r:id="rId3"/>
              </a:rPr>
              <a:t>11-20-0013r15</a:t>
            </a:r>
            <a:r>
              <a:rPr lang="en-US" altLang="en-US" sz="2000" dirty="0"/>
              <a:t> </a:t>
            </a:r>
            <a:endParaRPr lang="en-US" altLang="en-US" sz="2400" dirty="0"/>
          </a:p>
          <a:p>
            <a:pPr marL="1714500" lvl="3" indent="-457200">
              <a:spcBef>
                <a:spcPts val="200"/>
              </a:spcBef>
              <a:buFont typeface="+mj-lt"/>
              <a:buAutoNum type="alphaLcParenR"/>
              <a:defRPr/>
            </a:pPr>
            <a:r>
              <a:rPr lang="en-US" altLang="en-US" sz="1800" dirty="0"/>
              <a:t>Straw Poll on audience</a:t>
            </a:r>
          </a:p>
          <a:p>
            <a:pPr marL="1714500" lvl="3" indent="-457200">
              <a:spcBef>
                <a:spcPts val="200"/>
              </a:spcBef>
              <a:buFont typeface="+mj-lt"/>
              <a:buAutoNum type="alphaLcParenR"/>
              <a:defRPr/>
            </a:pPr>
            <a:r>
              <a:rPr lang="en-US" altLang="en-US" sz="1800" dirty="0"/>
              <a:t>Document review</a:t>
            </a:r>
          </a:p>
          <a:p>
            <a:pPr marL="1714500" lvl="3" indent="-457200">
              <a:spcBef>
                <a:spcPts val="200"/>
              </a:spcBef>
              <a:buFont typeface="+mj-lt"/>
              <a:buAutoNum type="alphaLcParenR"/>
              <a:defRPr/>
            </a:pPr>
            <a:r>
              <a:rPr lang="en-US" altLang="en-US" sz="1800" dirty="0"/>
              <a:t>Straw Polls/Motions</a:t>
            </a:r>
          </a:p>
          <a:p>
            <a:pPr marL="1257300" lvl="2" indent="-457200">
              <a:spcBef>
                <a:spcPts val="200"/>
              </a:spcBef>
              <a:buFont typeface="+mj-lt"/>
              <a:buAutoNum type="alphaLcParenR"/>
              <a:defRPr/>
            </a:pPr>
            <a:r>
              <a:rPr lang="en-US" sz="2000" b="0" i="0" dirty="0">
                <a:solidFill>
                  <a:srgbClr val="000000"/>
                </a:solidFill>
                <a:effectLst/>
                <a:latin typeface="+mj-lt"/>
              </a:rPr>
              <a:t>Discussion on the 802.11 reply LS to WBA</a:t>
            </a:r>
          </a:p>
          <a:p>
            <a:pPr marL="0" indent="0">
              <a:spcBef>
                <a:spcPts val="200"/>
              </a:spcBef>
              <a:defRPr/>
            </a:pPr>
            <a:r>
              <a:rPr lang="en-US" altLang="en-US" sz="2800" dirty="0"/>
              <a:t>Tuesday 15 September 2021 11:15-13:15 h ET</a:t>
            </a:r>
          </a:p>
          <a:p>
            <a:pPr marL="0" indent="0">
              <a:spcBef>
                <a:spcPts val="200"/>
              </a:spcBef>
              <a:defRPr/>
            </a:pPr>
            <a:r>
              <a:rPr lang="en-US" altLang="en-US" sz="2800" dirty="0"/>
              <a:t>Friday 17 September 2021 9:00-11:00 h ET</a:t>
            </a:r>
          </a:p>
          <a:p>
            <a:pPr marL="857250" lvl="1" indent="-457200">
              <a:spcBef>
                <a:spcPts val="200"/>
              </a:spcBef>
              <a:buFont typeface="+mj-lt"/>
              <a:buAutoNum type="arabicPeriod"/>
              <a:defRPr/>
            </a:pPr>
            <a:r>
              <a:rPr lang="en-US" altLang="en-US" dirty="0"/>
              <a:t>Future Sessions Planning [5 min.]</a:t>
            </a:r>
            <a:endParaRPr lang="en-US" altLang="en-US" sz="2400" dirty="0"/>
          </a:p>
          <a:p>
            <a:pPr marL="857250" lvl="1" indent="-457200">
              <a:spcBef>
                <a:spcPts val="200"/>
              </a:spcBef>
              <a:buFont typeface="+mj-lt"/>
              <a:buAutoNum type="arabicPeriod"/>
              <a:defRPr/>
            </a:pPr>
            <a:endParaRPr lang="en-US" altLang="en-US" sz="2800" dirty="0"/>
          </a:p>
          <a:p>
            <a:pPr marL="400050" lvl="1" indent="0">
              <a:spcBef>
                <a:spcPts val="200"/>
              </a:spcBef>
              <a:defRPr/>
            </a:pPr>
            <a:endParaRPr lang="en-US" dirty="0"/>
          </a:p>
          <a:p>
            <a:pPr marL="0" indent="0">
              <a:spcBef>
                <a:spcPts val="200"/>
              </a:spcBef>
              <a:defRPr/>
            </a:pPr>
            <a:endParaRPr lang="en-US" altLang="en-US" dirty="0"/>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September 2021</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6" name="Rectangle 1">
            <a:extLst>
              <a:ext uri="{FF2B5EF4-FFF2-40B4-BE49-F238E27FC236}">
                <a16:creationId xmlns:a16="http://schemas.microsoft.com/office/drawing/2014/main" id="{4F1287D1-43A3-4D86-8EB3-25E53A2035E0}"/>
              </a:ext>
            </a:extLst>
          </p:cNvPr>
          <p:cNvSpPr>
            <a:spLocks noChangeArrowheads="1"/>
          </p:cNvSpPr>
          <p:nvPr/>
        </p:nvSpPr>
        <p:spPr bwMode="auto">
          <a:xfrm>
            <a:off x="914400" y="385445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dirty="0">
                <a:ln>
                  <a:noFill/>
                </a:ln>
                <a:solidFill>
                  <a:schemeClr val="tx1"/>
                </a:solidFill>
                <a:effectLst/>
                <a:latin typeface="Arial" panose="020B0604020202020204" pitchFamily="34" charset="0"/>
              </a:rPr>
            </a:b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9421273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099A92-BF3E-43D7-B080-F0104D6B90E2}"/>
              </a:ext>
            </a:extLst>
          </p:cNvPr>
          <p:cNvSpPr>
            <a:spLocks noGrp="1"/>
          </p:cNvSpPr>
          <p:nvPr>
            <p:ph type="title"/>
          </p:nvPr>
        </p:nvSpPr>
        <p:spPr>
          <a:xfrm>
            <a:off x="914401" y="685801"/>
            <a:ext cx="10361084" cy="457199"/>
          </a:xfrm>
        </p:spPr>
        <p:txBody>
          <a:bodyPr/>
          <a:lstStyle/>
          <a:p>
            <a:r>
              <a:rPr lang="en-US" altLang="en-US" dirty="0"/>
              <a:t>Guidelines for IEEE-SA Meetings</a:t>
            </a:r>
            <a:endParaRPr lang="en-US" dirty="0"/>
          </a:p>
        </p:txBody>
      </p:sp>
      <p:sp>
        <p:nvSpPr>
          <p:cNvPr id="3" name="Date Placeholder 2">
            <a:extLst>
              <a:ext uri="{FF2B5EF4-FFF2-40B4-BE49-F238E27FC236}">
                <a16:creationId xmlns:a16="http://schemas.microsoft.com/office/drawing/2014/main" id="{4DEDC840-3D08-462E-8EE4-982DE5C72FFD}"/>
              </a:ext>
            </a:extLst>
          </p:cNvPr>
          <p:cNvSpPr>
            <a:spLocks noGrp="1"/>
          </p:cNvSpPr>
          <p:nvPr>
            <p:ph type="dt" idx="10"/>
          </p:nvPr>
        </p:nvSpPr>
        <p:spPr/>
        <p:txBody>
          <a:bodyPr/>
          <a:lstStyle/>
          <a:p>
            <a:r>
              <a:rPr lang="en-US" dirty="0"/>
              <a:t>September 2021</a:t>
            </a:r>
            <a:endParaRPr lang="en-GB" dirty="0"/>
          </a:p>
        </p:txBody>
      </p:sp>
      <p:sp>
        <p:nvSpPr>
          <p:cNvPr id="4" name="Footer Placeholder 3">
            <a:extLst>
              <a:ext uri="{FF2B5EF4-FFF2-40B4-BE49-F238E27FC236}">
                <a16:creationId xmlns:a16="http://schemas.microsoft.com/office/drawing/2014/main" id="{45307F00-F37C-4244-A16F-C28D05A01702}"/>
              </a:ext>
            </a:extLst>
          </p:cNvPr>
          <p:cNvSpPr>
            <a:spLocks noGrp="1"/>
          </p:cNvSpPr>
          <p:nvPr>
            <p:ph type="ftr" idx="11"/>
          </p:nvPr>
        </p:nvSpPr>
        <p:spPr/>
        <p:txBody>
          <a:bodyPr/>
          <a:lstStyle/>
          <a:p>
            <a:r>
              <a:rPr lang="en-GB" dirty="0"/>
              <a:t>Joseph Levy (InterDigital)</a:t>
            </a:r>
          </a:p>
        </p:txBody>
      </p:sp>
      <p:sp>
        <p:nvSpPr>
          <p:cNvPr id="5" name="Slide Number Placeholder 4">
            <a:extLst>
              <a:ext uri="{FF2B5EF4-FFF2-40B4-BE49-F238E27FC236}">
                <a16:creationId xmlns:a16="http://schemas.microsoft.com/office/drawing/2014/main" id="{CED6072B-7049-4D6F-8190-4CBA8CDB297A}"/>
              </a:ext>
            </a:extLst>
          </p:cNvPr>
          <p:cNvSpPr>
            <a:spLocks noGrp="1"/>
          </p:cNvSpPr>
          <p:nvPr>
            <p:ph type="sldNum" idx="12"/>
          </p:nvPr>
        </p:nvSpPr>
        <p:spPr/>
        <p:txBody>
          <a:bodyPr/>
          <a:lstStyle/>
          <a:p>
            <a:r>
              <a:rPr lang="en-GB" dirty="0"/>
              <a:t>Slide </a:t>
            </a:r>
            <a:fld id="{06B781AF-4CCF-49B0-A572-DE54FBE5D942}" type="slidenum">
              <a:rPr lang="en-GB" smtClean="0"/>
              <a:pPr/>
              <a:t>6</a:t>
            </a:fld>
            <a:endParaRPr lang="en-GB" dirty="0"/>
          </a:p>
        </p:txBody>
      </p:sp>
      <p:sp>
        <p:nvSpPr>
          <p:cNvPr id="7" name="Rectangle 1027">
            <a:extLst>
              <a:ext uri="{FF2B5EF4-FFF2-40B4-BE49-F238E27FC236}">
                <a16:creationId xmlns:a16="http://schemas.microsoft.com/office/drawing/2014/main" id="{E6F0309A-741C-491F-A148-47873DABF67D}"/>
              </a:ext>
            </a:extLst>
          </p:cNvPr>
          <p:cNvSpPr txBox="1">
            <a:spLocks noChangeArrowheads="1"/>
          </p:cNvSpPr>
          <p:nvPr/>
        </p:nvSpPr>
        <p:spPr>
          <a:xfrm>
            <a:off x="914401" y="1447800"/>
            <a:ext cx="10361084" cy="4646615"/>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nSpc>
                <a:spcPct val="80000"/>
              </a:lnSpc>
              <a:spcAft>
                <a:spcPct val="40000"/>
              </a:spcAft>
              <a:buSzPct val="150000"/>
              <a:buFont typeface="Arial" panose="020B0604020202020204" pitchFamily="34" charset="0"/>
              <a:buChar char="•"/>
              <a:defRPr/>
            </a:pPr>
            <a:r>
              <a:rPr lang="en-US" altLang="en-US" sz="2000" kern="0" dirty="0">
                <a:solidFill>
                  <a:schemeClr val="tx1"/>
                </a:solidFill>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kern="0"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kern="0"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kern="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kern="0"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kern="0"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kern="0"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kern="0"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kern="0" dirty="0">
                <a:solidFill>
                  <a:schemeClr val="tx1"/>
                </a:solidFill>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kern="0" dirty="0">
                <a:solidFill>
                  <a:schemeClr val="tx1"/>
                </a:solidFill>
                <a:latin typeface="Calibri" panose="020F0502020204030204" pitchFamily="34" charset="0"/>
                <a:cs typeface="Calibri" panose="020F0502020204030204" pitchFamily="34" charset="0"/>
              </a:rPr>
              <a:t>---------------------------------------------------------------   </a:t>
            </a:r>
            <a:endParaRPr lang="en-US" altLang="en-US" sz="1400" kern="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kern="0" dirty="0">
                <a:solidFill>
                  <a:schemeClr val="tx1"/>
                </a:solidFill>
                <a:latin typeface="Calibri" panose="020F0502020204030204" pitchFamily="34" charset="0"/>
                <a:cs typeface="Calibri" panose="020F0502020204030204" pitchFamily="34" charset="0"/>
              </a:rPr>
              <a:t>For more details, see </a:t>
            </a:r>
            <a:r>
              <a:rPr lang="en-US" altLang="en-US" sz="1400" i="1" kern="0"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kern="0" dirty="0">
                <a:solidFill>
                  <a:schemeClr val="tx1"/>
                </a:solidFill>
                <a:latin typeface="Calibri" panose="020F0502020204030204" pitchFamily="34" charset="0"/>
                <a:cs typeface="Calibri" panose="020F0502020204030204" pitchFamily="34" charset="0"/>
              </a:rPr>
              <a:t>, clause 5.3.10 and </a:t>
            </a:r>
            <a:br>
              <a:rPr lang="en-US" altLang="en-US" sz="1400" kern="0" dirty="0">
                <a:solidFill>
                  <a:schemeClr val="tx1"/>
                </a:solidFill>
                <a:latin typeface="Calibri" panose="020F0502020204030204" pitchFamily="34" charset="0"/>
                <a:cs typeface="Calibri" panose="020F0502020204030204" pitchFamily="34" charset="0"/>
              </a:rPr>
            </a:br>
            <a:r>
              <a:rPr lang="en-US" altLang="en-US" sz="1400" i="1" kern="0"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kern="0" dirty="0">
                <a:solidFill>
                  <a:schemeClr val="tx1"/>
                </a:solidFill>
                <a:latin typeface="Calibri" panose="020F0502020204030204" pitchFamily="34" charset="0"/>
                <a:cs typeface="Calibri" panose="020F0502020204030204" pitchFamily="34" charset="0"/>
              </a:rPr>
              <a:t>at http://standards.ieee.org/develop/policies/antitrust.pdf</a:t>
            </a:r>
          </a:p>
        </p:txBody>
      </p:sp>
    </p:spTree>
    <p:extLst>
      <p:ext uri="{BB962C8B-B14F-4D97-AF65-F5344CB8AC3E}">
        <p14:creationId xmlns:p14="http://schemas.microsoft.com/office/powerpoint/2010/main" val="188031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r>
              <a:rPr lang="en-US" altLang="en-US" sz="3600" dirty="0">
                <a:solidFill>
                  <a:schemeClr val="tx1"/>
                </a:solidFill>
              </a:rPr>
              <a:t>Resources – URLs</a:t>
            </a:r>
          </a:p>
        </p:txBody>
      </p:sp>
      <p:sp>
        <p:nvSpPr>
          <p:cNvPr id="15363" name="Rectangle 3"/>
          <p:cNvSpPr>
            <a:spLocks noGrp="1" noChangeArrowheads="1"/>
          </p:cNvSpPr>
          <p:nvPr>
            <p:ph idx="1"/>
          </p:nvPr>
        </p:nvSpPr>
        <p:spPr>
          <a:xfrm>
            <a:off x="1087967" y="1672750"/>
            <a:ext cx="10820400" cy="4494214"/>
          </a:xfrm>
        </p:spPr>
        <p:txBody>
          <a:bodyPr/>
          <a:lstStyle/>
          <a:p>
            <a:pPr>
              <a:lnSpc>
                <a:spcPct val="90000"/>
              </a:lnSpc>
            </a:pPr>
            <a:r>
              <a:rPr lang="en-US" altLang="en-US" sz="2800" dirty="0"/>
              <a:t>Link to IEEE Disclosure of Affiliation </a:t>
            </a:r>
          </a:p>
          <a:p>
            <a:pPr lvl="1">
              <a:lnSpc>
                <a:spcPct val="90000"/>
              </a:lnSpc>
            </a:pPr>
            <a:r>
              <a:rPr lang="en-US" altLang="en-US" sz="1800" dirty="0">
                <a:solidFill>
                  <a:srgbClr val="0070C0"/>
                </a:solidFill>
                <a:hlinkClick r:id="rId3">
                  <a:extLst>
                    <a:ext uri="{A12FA001-AC4F-418D-AE19-62706E023703}">
                      <ahyp:hlinkClr xmlns:ahyp="http://schemas.microsoft.com/office/drawing/2018/hyperlinkcolor" val="tx"/>
                    </a:ext>
                  </a:extLst>
                </a:hlinkClick>
              </a:rPr>
              <a:t>https://standards.ieee.org/faqs/affiliation.html</a:t>
            </a:r>
            <a:endParaRPr lang="en-US" altLang="en-US" sz="1800" dirty="0">
              <a:solidFill>
                <a:srgbClr val="0070C0"/>
              </a:solidFill>
            </a:endParaRPr>
          </a:p>
          <a:p>
            <a:pPr>
              <a:lnSpc>
                <a:spcPct val="90000"/>
              </a:lnSpc>
            </a:pPr>
            <a:r>
              <a:rPr lang="en-US" altLang="en-US" sz="2800" dirty="0"/>
              <a:t>Links to IEEE Antitrust Guidelines</a:t>
            </a:r>
          </a:p>
          <a:p>
            <a:pPr lvl="1">
              <a:lnSpc>
                <a:spcPct val="90000"/>
              </a:lnSpc>
            </a:pPr>
            <a:r>
              <a:rPr lang="en-US" altLang="en-US" sz="1800" dirty="0">
                <a:solidFill>
                  <a:srgbClr val="0070C0"/>
                </a:solidFill>
                <a:hlinkClick r:id="rId4">
                  <a:extLst>
                    <a:ext uri="{A12FA001-AC4F-418D-AE19-62706E023703}">
                      <ahyp:hlinkClr xmlns:ahyp="http://schemas.microsoft.com/office/drawing/2018/hyperlinkcolor" val="tx"/>
                    </a:ext>
                  </a:extLst>
                </a:hlinkClick>
              </a:rPr>
              <a:t>https://standards.ieee.org/content/dam/ieee-standards/standards/web/documents/other/antitrust.pdf</a:t>
            </a:r>
            <a:r>
              <a:rPr lang="en-US" altLang="en-US" sz="1800" dirty="0">
                <a:solidFill>
                  <a:srgbClr val="0070C0"/>
                </a:solidFill>
              </a:rPr>
              <a:t>  </a:t>
            </a:r>
          </a:p>
          <a:p>
            <a:pPr>
              <a:lnSpc>
                <a:spcPct val="90000"/>
              </a:lnSpc>
            </a:pPr>
            <a:r>
              <a:rPr lang="en-US" altLang="en-US" sz="2800" dirty="0"/>
              <a:t>Link to IEEE Code of Ethics</a:t>
            </a:r>
          </a:p>
          <a:p>
            <a:pPr lvl="1">
              <a:lnSpc>
                <a:spcPct val="90000"/>
              </a:lnSpc>
            </a:pPr>
            <a:r>
              <a:rPr lang="en-US" altLang="en-US" sz="1800" dirty="0">
                <a:solidFill>
                  <a:srgbClr val="0070C0"/>
                </a:solidFill>
                <a:hlinkClick r:id="rId5">
                  <a:extLst>
                    <a:ext uri="{A12FA001-AC4F-418D-AE19-62706E023703}">
                      <ahyp:hlinkClr xmlns:ahyp="http://schemas.microsoft.com/office/drawing/2018/hyperlinkcolor" val="tx"/>
                    </a:ext>
                  </a:extLst>
                </a:hlinkClick>
              </a:rPr>
              <a:t>https://www.ieee.org/about/corporate/governance/p7-8.html</a:t>
            </a:r>
            <a:r>
              <a:rPr lang="en-US" altLang="en-US" sz="1800" dirty="0">
                <a:solidFill>
                  <a:srgbClr val="0070C0"/>
                </a:solidFill>
              </a:rPr>
              <a:t> </a:t>
            </a:r>
          </a:p>
          <a:p>
            <a:pPr>
              <a:lnSpc>
                <a:spcPct val="90000"/>
              </a:lnSpc>
            </a:pPr>
            <a:r>
              <a:rPr lang="en-US" altLang="en-US" sz="2800" dirty="0"/>
              <a:t>Link to IEEE Code of Conduct</a:t>
            </a:r>
          </a:p>
          <a:p>
            <a:pPr lvl="1">
              <a:lnSpc>
                <a:spcPct val="90000"/>
              </a:lnSpc>
            </a:pPr>
            <a:r>
              <a:rPr lang="en-US" altLang="en-US" sz="1800" dirty="0">
                <a:solidFill>
                  <a:srgbClr val="0070C0"/>
                </a:solidFill>
                <a:hlinkClick r:id="rId6">
                  <a:extLst>
                    <a:ext uri="{A12FA001-AC4F-418D-AE19-62706E023703}">
                      <ahyp:hlinkClr xmlns:ahyp="http://schemas.microsoft.com/office/drawing/2018/hyperlinkcolor" val="tx"/>
                    </a:ext>
                  </a:extLst>
                </a:hlinkClick>
              </a:rPr>
              <a:t>https://www.ieee.org/content/dam/ieee-org/ieee/web/org/about/ieee_code_of_conduct.pdf</a:t>
            </a:r>
            <a:endParaRPr lang="en-US" altLang="en-US" sz="1800" dirty="0">
              <a:solidFill>
                <a:srgbClr val="0070C0"/>
              </a:solidFill>
            </a:endParaRPr>
          </a:p>
          <a:p>
            <a:pPr>
              <a:lnSpc>
                <a:spcPct val="90000"/>
              </a:lnSpc>
            </a:pPr>
            <a:r>
              <a:rPr lang="en-US" altLang="en-US" sz="2800" dirty="0"/>
              <a:t>Link to IEEE Patent Policy</a:t>
            </a:r>
            <a:endParaRPr lang="en-US" altLang="en-US" sz="2400" dirty="0"/>
          </a:p>
          <a:p>
            <a:pPr lvl="1">
              <a:lnSpc>
                <a:spcPct val="90000"/>
              </a:lnSpc>
            </a:pPr>
            <a:r>
              <a:rPr lang="en-US" altLang="en-US" sz="1800" dirty="0">
                <a:solidFill>
                  <a:srgbClr val="0070C0"/>
                </a:solidFill>
                <a:hlinkClick r:id="rId7">
                  <a:extLst>
                    <a:ext uri="{A12FA001-AC4F-418D-AE19-62706E023703}">
                      <ahyp:hlinkClr xmlns:ahyp="http://schemas.microsoft.com/office/drawing/2018/hyperlinkcolor" val="tx"/>
                    </a:ext>
                  </a:extLst>
                </a:hlinkClick>
              </a:rPr>
              <a:t>http://standards.ieee.org/develop/policies/bylaws/sect6-7.html#6</a:t>
            </a:r>
            <a:endParaRPr lang="en-US" altLang="en-US" sz="1800" dirty="0">
              <a:solidFill>
                <a:srgbClr val="0070C0"/>
              </a:solidFill>
            </a:endParaRPr>
          </a:p>
          <a:p>
            <a:pPr lvl="1">
              <a:lnSpc>
                <a:spcPct val="90000"/>
              </a:lnSpc>
            </a:pPr>
            <a:endParaRPr lang="en-US" altLang="en-US" sz="2400" dirty="0"/>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September 2021</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Tree>
    <p:extLst>
      <p:ext uri="{BB962C8B-B14F-4D97-AF65-F5344CB8AC3E}">
        <p14:creationId xmlns:p14="http://schemas.microsoft.com/office/powerpoint/2010/main" val="12689774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828800"/>
            <a:ext cx="10361084" cy="4113213"/>
          </a:xfrm>
        </p:spPr>
        <p:txBody>
          <a:bodyPr>
            <a:normAutofit lnSpcReduction="10000"/>
          </a:bodyPr>
          <a:lstStyle/>
          <a:p>
            <a:pPr>
              <a:buFont typeface="Arial" panose="020B0604020202020204" pitchFamily="34" charset="0"/>
              <a:buChar char="•"/>
            </a:pPr>
            <a:r>
              <a:rPr lang="en-US" altLang="en-US" dirty="0"/>
              <a:t>By participating in this activity, you agree to comply with the IEEE Code of Ethics, all applicable laws, and all IEEE policies and procedures including, but not limited to, the IEEE SA Copyright Policy. </a:t>
            </a:r>
          </a:p>
          <a:p>
            <a:pPr>
              <a:spcBef>
                <a:spcPts val="0"/>
              </a:spcBef>
              <a:spcAft>
                <a:spcPts val="0"/>
              </a:spcAft>
              <a:buClr>
                <a:srgbClr val="CC3300"/>
              </a:buClr>
              <a:buSzPct val="50000"/>
              <a:buFont typeface="Arial" panose="020B0604020202020204" pitchFamily="34" charset="0"/>
              <a:buChar char="•"/>
            </a:pPr>
            <a:endParaRPr lang="en-US" altLang="en-US" sz="3200" dirty="0">
              <a:latin typeface="Calibri" pitchFamily="34" charset="0"/>
              <a:cs typeface="Calibri" pitchFamily="34" charset="0"/>
            </a:endParaRPr>
          </a:p>
          <a:p>
            <a:pPr marL="642938" lvl="1" indent="-257175">
              <a:buSzPct val="150000"/>
              <a:buFont typeface="Arial" panose="020B0604020202020204" pitchFamily="34" charset="0"/>
              <a:buChar char="•"/>
            </a:pPr>
            <a:r>
              <a:rPr lang="en-US" altLang="en-US" dirty="0"/>
              <a:t>Previously Published material (copyright assertion indicated) shall not be presented/submitted to the Working Group nor incorporated into a Working Group draft unless permission is granted. </a:t>
            </a:r>
          </a:p>
          <a:p>
            <a:pPr marL="642938" lvl="1" indent="-257175">
              <a:buSzPct val="150000"/>
              <a:buFont typeface="Arial" panose="020B0604020202020204" pitchFamily="34" charset="0"/>
              <a:buChar char="•"/>
            </a:pPr>
            <a:r>
              <a:rPr lang="en-US" altLang="en-US" dirty="0"/>
              <a:t>Prior to presentation or submission, you shall notify the Working Group Chair of previously Published material and should assist the Chair in obtaining copyright permission acceptable to IEEE SA.</a:t>
            </a:r>
          </a:p>
          <a:p>
            <a:pPr marL="642938" lvl="1" indent="-257175">
              <a:buSzPct val="150000"/>
              <a:buFont typeface="Arial" panose="020B0604020202020204" pitchFamily="34" charset="0"/>
              <a:buChar char="•"/>
            </a:pPr>
            <a:r>
              <a:rPr lang="en-US" altLang="en-US" dirty="0"/>
              <a:t>For material that is not previously Published, IEEE is automatically granted a license to use any material that is presented or submitted.</a:t>
            </a:r>
          </a:p>
          <a:p>
            <a:pPr marL="942975" lvl="2" indent="-257175">
              <a:buSzPct val="150000"/>
              <a:buFont typeface="Arial" panose="020B0604020202020204" pitchFamily="34" charset="0"/>
              <a:buChar char="•"/>
            </a:pPr>
            <a:endParaRPr lang="en-US" altLang="en-US" sz="1400" dirty="0"/>
          </a:p>
        </p:txBody>
      </p:sp>
      <p:sp>
        <p:nvSpPr>
          <p:cNvPr id="4" name="Date Placeholder 3">
            <a:extLst>
              <a:ext uri="{FF2B5EF4-FFF2-40B4-BE49-F238E27FC236}">
                <a16:creationId xmlns:a16="http://schemas.microsoft.com/office/drawing/2014/main" id="{2F69097F-9064-40C0-8B81-F01991023C50}"/>
              </a:ext>
            </a:extLst>
          </p:cNvPr>
          <p:cNvSpPr>
            <a:spLocks noGrp="1"/>
          </p:cNvSpPr>
          <p:nvPr>
            <p:ph type="dt" idx="15"/>
          </p:nvPr>
        </p:nvSpPr>
        <p:spPr/>
        <p:txBody>
          <a:bodyPr/>
          <a:lstStyle/>
          <a:p>
            <a:r>
              <a:rPr lang="en-US" dirty="0"/>
              <a:t>September 2021</a:t>
            </a:r>
            <a:endParaRPr lang="en-GB" dirty="0"/>
          </a:p>
        </p:txBody>
      </p:sp>
      <p:sp>
        <p:nvSpPr>
          <p:cNvPr id="5" name="Footer Placeholder 4">
            <a:extLst>
              <a:ext uri="{FF2B5EF4-FFF2-40B4-BE49-F238E27FC236}">
                <a16:creationId xmlns:a16="http://schemas.microsoft.com/office/drawing/2014/main" id="{14A708BA-F43E-4827-905C-C32D9DB2BA05}"/>
              </a:ext>
            </a:extLst>
          </p:cNvPr>
          <p:cNvSpPr>
            <a:spLocks noGrp="1"/>
          </p:cNvSpPr>
          <p:nvPr>
            <p:ph type="ftr" idx="14"/>
          </p:nvPr>
        </p:nvSpPr>
        <p:spPr/>
        <p:txBody>
          <a:bodyPr/>
          <a:lstStyle/>
          <a:p>
            <a:r>
              <a:rPr lang="en-GB" dirty="0"/>
              <a:t>Joseph Levy (InterDigital)</a:t>
            </a:r>
          </a:p>
        </p:txBody>
      </p:sp>
      <p:sp>
        <p:nvSpPr>
          <p:cNvPr id="6" name="Slide Number Placeholder 5">
            <a:extLst>
              <a:ext uri="{FF2B5EF4-FFF2-40B4-BE49-F238E27FC236}">
                <a16:creationId xmlns:a16="http://schemas.microsoft.com/office/drawing/2014/main" id="{88B4D9D1-698D-41FC-BD93-4E2702B81DDD}"/>
              </a:ext>
            </a:extLst>
          </p:cNvPr>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Tree>
    <p:extLst>
      <p:ext uri="{BB962C8B-B14F-4D97-AF65-F5344CB8AC3E}">
        <p14:creationId xmlns:p14="http://schemas.microsoft.com/office/powerpoint/2010/main" val="34646500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914401" y="685801"/>
            <a:ext cx="10361084" cy="533399"/>
          </a:xfrm>
        </p:spPr>
        <p:txBody>
          <a:bodyPr>
            <a:normAutofit fontScale="90000"/>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647171" y="1295400"/>
            <a:ext cx="10897657" cy="5181600"/>
          </a:xfrm>
        </p:spPr>
        <p:txBody>
          <a:bodyPr>
            <a:noAutofit/>
          </a:bodyPr>
          <a:lstStyle/>
          <a:p>
            <a:pPr marL="900113" lvl="2" indent="-214313">
              <a:buSzPct val="150000"/>
              <a:buFont typeface="Arial" panose="020B0604020202020204" pitchFamily="34" charset="0"/>
              <a:buChar char="•"/>
            </a:pPr>
            <a:r>
              <a:rPr lang="en-US" sz="2000" dirty="0"/>
              <a:t>The IEEE SA Copyright Policy is described in the IEEE SA Standards Board Bylaws and IEEE SA Standards Board Operations Manual</a:t>
            </a:r>
          </a:p>
          <a:p>
            <a:pPr marL="1243013" lvl="3" indent="-214313">
              <a:buSzPct val="150000"/>
              <a:buFont typeface="Arial" panose="020B0604020202020204" pitchFamily="34" charset="0"/>
              <a:buChar char="•"/>
            </a:pPr>
            <a:r>
              <a:rPr lang="en-US" dirty="0"/>
              <a:t>IEEE SA Copyright Policy, see </a:t>
            </a:r>
            <a:br>
              <a:rPr lang="en-US" dirty="0"/>
            </a:br>
            <a:r>
              <a:rPr lang="en-US" dirty="0"/>
              <a:t>	Clause 7 of the IEEE SA Standards Board Bylaws</a:t>
            </a:r>
            <a:br>
              <a:rPr lang="en-US" dirty="0"/>
            </a:br>
            <a:r>
              <a:rPr lang="en-US" dirty="0"/>
              <a:t> 	</a:t>
            </a:r>
            <a:r>
              <a:rPr lang="en-US" sz="1800" dirty="0">
                <a:hlinkClick r:id="rId2"/>
              </a:rPr>
              <a:t>https://standards.ieee.org/about/policies/bylaws/sect6-7.html#7</a:t>
            </a:r>
            <a:br>
              <a:rPr lang="en-US" sz="1800" dirty="0"/>
            </a:br>
            <a:r>
              <a:rPr lang="en-US" dirty="0"/>
              <a:t>	Clause 6.1 of the IEEE SA Standards Board Operations Manual</a:t>
            </a:r>
            <a:br>
              <a:rPr lang="en-US" dirty="0"/>
            </a:br>
            <a:r>
              <a:rPr lang="en-US" dirty="0"/>
              <a:t>	</a:t>
            </a:r>
            <a:r>
              <a:rPr lang="en-US" sz="1800" dirty="0">
                <a:hlinkClick r:id="rId3"/>
              </a:rPr>
              <a:t>https://standards.ieee.org/about/policies/opman/sect6.html</a:t>
            </a:r>
            <a:endParaRPr lang="en-US" sz="1800" dirty="0"/>
          </a:p>
          <a:p>
            <a:pPr marL="900113" lvl="2" indent="-214313">
              <a:buSzPct val="150000"/>
              <a:buFont typeface="Arial" panose="020B0604020202020204" pitchFamily="34" charset="0"/>
              <a:buChar char="•"/>
            </a:pPr>
            <a:r>
              <a:rPr lang="en-US" sz="2000" dirty="0"/>
              <a:t>IEEE SA Copyright Permission</a:t>
            </a:r>
          </a:p>
          <a:p>
            <a:pPr marL="1243013" lvl="3" indent="-214313">
              <a:buSzPct val="150000"/>
              <a:buFont typeface="Arial" panose="020B0604020202020204" pitchFamily="34" charset="0"/>
              <a:buChar char="•"/>
            </a:pPr>
            <a:r>
              <a:rPr lang="en-US" sz="1800" dirty="0">
                <a:hlinkClick r:id="rId4"/>
              </a:rPr>
              <a:t>https://standards.ieee.org/content/dam/ieee-standards/standards/web/documents/other/permissionltrs.zip</a:t>
            </a:r>
            <a:endParaRPr lang="en-US" sz="1800" dirty="0"/>
          </a:p>
          <a:p>
            <a:pPr marL="900113" lvl="2" indent="-214313">
              <a:buSzPct val="150000"/>
              <a:buFont typeface="Arial" panose="020B0604020202020204" pitchFamily="34" charset="0"/>
              <a:buChar char="•"/>
            </a:pPr>
            <a:r>
              <a:rPr lang="en-US" sz="2000" dirty="0"/>
              <a:t>IEEE SA Copyright FAQs</a:t>
            </a:r>
          </a:p>
          <a:p>
            <a:pPr marL="1243013" lvl="3" indent="-214313">
              <a:buSzPct val="150000"/>
              <a:buFont typeface="Arial" panose="020B0604020202020204" pitchFamily="34" charset="0"/>
              <a:buChar char="•"/>
            </a:pPr>
            <a:r>
              <a:rPr lang="en-US" sz="1800" dirty="0">
                <a:hlinkClick r:id="rId5"/>
              </a:rPr>
              <a:t>http://standards.ieee.org/faqs/copyrights.html/</a:t>
            </a:r>
            <a:endParaRPr lang="en-US" sz="1800" dirty="0"/>
          </a:p>
          <a:p>
            <a:pPr marL="900113" lvl="2" indent="-214313">
              <a:buSzPct val="150000"/>
              <a:buFont typeface="Arial" panose="020B0604020202020204" pitchFamily="34" charset="0"/>
              <a:buChar char="•"/>
            </a:pPr>
            <a:r>
              <a:rPr lang="en-US" sz="2000" dirty="0"/>
              <a:t>IEEE SA Best Practices for IEEE Standards Development </a:t>
            </a:r>
          </a:p>
          <a:p>
            <a:pPr marL="1243013" lvl="3" indent="-214313">
              <a:buSzPct val="150000"/>
              <a:buFont typeface="Arial" panose="020B0604020202020204" pitchFamily="34" charset="0"/>
              <a:buChar char="•"/>
            </a:pPr>
            <a:r>
              <a:rPr lang="en-US" sz="1800" dirty="0">
                <a:hlinkClick r:id="rId6"/>
              </a:rPr>
              <a:t>http://standards.ieee.org/develop/policies/best_practices_for_ieee_standards_development_051215.pdf</a:t>
            </a:r>
            <a:endParaRPr lang="en-US" sz="1800" dirty="0"/>
          </a:p>
          <a:p>
            <a:pPr marL="900113" lvl="2" indent="-214313">
              <a:buSzPct val="150000"/>
              <a:buFont typeface="Arial" panose="020B0604020202020204" pitchFamily="34" charset="0"/>
              <a:buChar char="•"/>
            </a:pPr>
            <a:r>
              <a:rPr lang="en-US" sz="2000" dirty="0"/>
              <a:t>Distribution of Draft Standards (see 6.1.3 of the SASB Operations Manual)</a:t>
            </a:r>
          </a:p>
          <a:p>
            <a:pPr marL="1243013" lvl="3" indent="-214313">
              <a:buSzPct val="150000"/>
              <a:buFont typeface="Arial" panose="020B0604020202020204" pitchFamily="34" charset="0"/>
              <a:buChar char="•"/>
            </a:pPr>
            <a:r>
              <a:rPr lang="en-US" sz="1800" dirty="0">
                <a:hlinkClick r:id="rId3"/>
              </a:rPr>
              <a:t>https://standards.ieee.org/about/policies/opman/sect6.html</a:t>
            </a:r>
            <a:endParaRPr lang="en-US" sz="1800" dirty="0"/>
          </a:p>
          <a:p>
            <a:pPr marL="900113" lvl="2" indent="-214313">
              <a:buSzPct val="150000"/>
              <a:buFont typeface="Arial" panose="020B0604020202020204" pitchFamily="34" charset="0"/>
              <a:buChar char="•"/>
            </a:pPr>
            <a:endParaRPr lang="en-US" altLang="en-US" sz="1100" dirty="0"/>
          </a:p>
        </p:txBody>
      </p:sp>
      <p:sp>
        <p:nvSpPr>
          <p:cNvPr id="4" name="Date Placeholder 3">
            <a:extLst>
              <a:ext uri="{FF2B5EF4-FFF2-40B4-BE49-F238E27FC236}">
                <a16:creationId xmlns:a16="http://schemas.microsoft.com/office/drawing/2014/main" id="{4EFEFA23-E4B2-409F-8D51-8C1D2B217056}"/>
              </a:ext>
            </a:extLst>
          </p:cNvPr>
          <p:cNvSpPr>
            <a:spLocks noGrp="1"/>
          </p:cNvSpPr>
          <p:nvPr>
            <p:ph type="dt" idx="15"/>
          </p:nvPr>
        </p:nvSpPr>
        <p:spPr/>
        <p:txBody>
          <a:bodyPr/>
          <a:lstStyle/>
          <a:p>
            <a:r>
              <a:rPr lang="en-US" dirty="0"/>
              <a:t>September 2021</a:t>
            </a:r>
            <a:endParaRPr lang="en-GB" dirty="0"/>
          </a:p>
        </p:txBody>
      </p:sp>
      <p:sp>
        <p:nvSpPr>
          <p:cNvPr id="5" name="Footer Placeholder 4">
            <a:extLst>
              <a:ext uri="{FF2B5EF4-FFF2-40B4-BE49-F238E27FC236}">
                <a16:creationId xmlns:a16="http://schemas.microsoft.com/office/drawing/2014/main" id="{A94E8563-66BB-4C3D-89D9-05D200F4C945}"/>
              </a:ext>
            </a:extLst>
          </p:cNvPr>
          <p:cNvSpPr>
            <a:spLocks noGrp="1"/>
          </p:cNvSpPr>
          <p:nvPr>
            <p:ph type="ftr" idx="14"/>
          </p:nvPr>
        </p:nvSpPr>
        <p:spPr/>
        <p:txBody>
          <a:bodyPr/>
          <a:lstStyle/>
          <a:p>
            <a:r>
              <a:rPr lang="en-GB" dirty="0"/>
              <a:t>Joseph Levy (InterDigital)</a:t>
            </a:r>
          </a:p>
        </p:txBody>
      </p:sp>
      <p:sp>
        <p:nvSpPr>
          <p:cNvPr id="6" name="Slide Number Placeholder 5">
            <a:extLst>
              <a:ext uri="{FF2B5EF4-FFF2-40B4-BE49-F238E27FC236}">
                <a16:creationId xmlns:a16="http://schemas.microsoft.com/office/drawing/2014/main" id="{A01EA25B-6871-4DA6-8B1F-D2A37B634C17}"/>
              </a:ext>
            </a:extLst>
          </p:cNvPr>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Tree>
    <p:extLst>
      <p:ext uri="{BB962C8B-B14F-4D97-AF65-F5344CB8AC3E}">
        <p14:creationId xmlns:p14="http://schemas.microsoft.com/office/powerpoint/2010/main" val="13117183"/>
      </p:ext>
    </p:extLst>
  </p:cSld>
  <p:clrMapOvr>
    <a:masterClrMapping/>
  </p:clrMapOvr>
</p:sld>
</file>

<file path=ppt/theme/theme1.xml><?xml version="1.0" encoding="utf-8"?>
<a:theme xmlns:a="http://schemas.openxmlformats.org/drawingml/2006/main" name="Office Theme">
  <a:themeElements>
    <a:clrScheme name="Custom 3">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5959FE"/>
      </a:hlink>
      <a:folHlink>
        <a:srgbClr val="858585"/>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5C7DFCADC33959499CA2174C6C12CE0D" ma:contentTypeVersion="13" ma:contentTypeDescription="Create a new document." ma:contentTypeScope="" ma:versionID="a3fc4679fdd7500c1d3a32e1d1f4f41d">
  <xsd:schema xmlns:xsd="http://www.w3.org/2001/XMLSchema" xmlns:xs="http://www.w3.org/2001/XMLSchema" xmlns:p="http://schemas.microsoft.com/office/2006/metadata/properties" xmlns:ns3="60873816-0101-4504-946e-6fdefec58fb5" xmlns:ns4="4e36d776-f4f9-4739-bb28-fcc060563e14" targetNamespace="http://schemas.microsoft.com/office/2006/metadata/properties" ma:root="true" ma:fieldsID="5e5750bb2fd743998b6e6034b6081643" ns3:_="" ns4:_="">
    <xsd:import namespace="60873816-0101-4504-946e-6fdefec58fb5"/>
    <xsd:import namespace="4e36d776-f4f9-4739-bb28-fcc060563e14"/>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4:SharedWithUsers" minOccurs="0"/>
                <xsd:element ref="ns4:SharedWithDetails" minOccurs="0"/>
                <xsd:element ref="ns4:SharingHintHash" minOccurs="0"/>
                <xsd:element ref="ns3:MediaServiceOCR" minOccurs="0"/>
                <xsd:element ref="ns3:MediaServiceLocation" minOccurs="0"/>
                <xsd:element ref="ns3:MediaServiceGenerationTime" minOccurs="0"/>
                <xsd:element ref="ns3:MediaServiceEventHashCode"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0873816-0101-4504-946e-6fdefec58fb5"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MediaServiceAutoTags" ma:internalName="MediaServiceAutoTags" ma:readOnly="true">
      <xsd:simpleType>
        <xsd:restriction base="dms:Text"/>
      </xsd:simpleType>
    </xsd:element>
    <xsd:element name="MediaServiceOCR" ma:index="15" nillable="true" ma:displayName="MediaServiceOCR" ma:internalName="MediaServiceOCR" ma:readOnly="true">
      <xsd:simpleType>
        <xsd:restriction base="dms:Note">
          <xsd:maxLength value="255"/>
        </xsd:restriction>
      </xsd:simpleType>
    </xsd:element>
    <xsd:element name="MediaServiceLocation" ma:index="16" nillable="true" ma:displayName="MediaServiceLocation" ma:internalName="MediaServiceLocation"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4e36d776-f4f9-4739-bb28-fcc060563e14"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SharingHintHash" ma:index="14"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C1B35010-95F5-442D-8F5B-357EDA6B4347}">
  <ds:schemaRefs>
    <ds:schemaRef ds:uri="http://schemas.microsoft.com/office/2006/documentManagement/types"/>
    <ds:schemaRef ds:uri="http://purl.org/dc/elements/1.1/"/>
    <ds:schemaRef ds:uri="http://schemas.microsoft.com/office/2006/metadata/properties"/>
    <ds:schemaRef ds:uri="60873816-0101-4504-946e-6fdefec58fb5"/>
    <ds:schemaRef ds:uri="http://purl.org/dc/terms/"/>
    <ds:schemaRef ds:uri="http://schemas.openxmlformats.org/package/2006/metadata/core-properties"/>
    <ds:schemaRef ds:uri="http://purl.org/dc/dcmitype/"/>
    <ds:schemaRef ds:uri="http://schemas.microsoft.com/office/infopath/2007/PartnerControls"/>
    <ds:schemaRef ds:uri="4e36d776-f4f9-4739-bb28-fcc060563e14"/>
    <ds:schemaRef ds:uri="http://www.w3.org/XML/1998/namespace"/>
  </ds:schemaRefs>
</ds:datastoreItem>
</file>

<file path=customXml/itemProps2.xml><?xml version="1.0" encoding="utf-8"?>
<ds:datastoreItem xmlns:ds="http://schemas.openxmlformats.org/officeDocument/2006/customXml" ds:itemID="{A034F48E-90AD-4246-ACE4-D7D7572A3FAE}">
  <ds:schemaRefs>
    <ds:schemaRef ds:uri="http://schemas.microsoft.com/sharepoint/v3/contenttype/forms"/>
  </ds:schemaRefs>
</ds:datastoreItem>
</file>

<file path=customXml/itemProps3.xml><?xml version="1.0" encoding="utf-8"?>
<ds:datastoreItem xmlns:ds="http://schemas.openxmlformats.org/officeDocument/2006/customXml" ds:itemID="{F3F14640-4E7F-4A2D-B44E-1E3362A4DF8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0873816-0101-4504-946e-6fdefec58fb5"/>
    <ds:schemaRef ds:uri="4e36d776-f4f9-4739-bb28-fcc060563e1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34109</TotalTime>
  <Words>2188</Words>
  <Application>Microsoft Office PowerPoint</Application>
  <PresentationFormat>Widescreen</PresentationFormat>
  <Paragraphs>278</Paragraphs>
  <Slides>21</Slides>
  <Notes>6</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21</vt:i4>
      </vt:variant>
    </vt:vector>
  </HeadingPairs>
  <TitlesOfParts>
    <vt:vector size="29" baseType="lpstr">
      <vt:lpstr>Arial</vt:lpstr>
      <vt:lpstr>Calibri</vt:lpstr>
      <vt:lpstr>Monotype Sorts</vt:lpstr>
      <vt:lpstr>Symbol</vt:lpstr>
      <vt:lpstr>Times New Roman</vt:lpstr>
      <vt:lpstr>Verdana</vt:lpstr>
      <vt:lpstr>Office Theme</vt:lpstr>
      <vt:lpstr>Document</vt:lpstr>
      <vt:lpstr>AANI SC Agenda September 2021 Interim</vt:lpstr>
      <vt:lpstr>Abstract</vt:lpstr>
      <vt:lpstr>Registration for the September 802.11 electronic interim session</vt:lpstr>
      <vt:lpstr>Reminders and Rules</vt:lpstr>
      <vt:lpstr>Agenda</vt:lpstr>
      <vt:lpstr>Guidelines for IEEE-SA Meetings</vt:lpstr>
      <vt:lpstr>Resources – URLs</vt:lpstr>
      <vt:lpstr>IEEE SA Copyright Policy</vt:lpstr>
      <vt:lpstr>IEEE SA Copyright Policy</vt:lpstr>
      <vt:lpstr>Participants in the IEEE-SA “individual process” shall act independently of others, including employers</vt:lpstr>
      <vt:lpstr>Approval of Minutes</vt:lpstr>
      <vt:lpstr>AANI SC Status/Activity</vt:lpstr>
      <vt:lpstr>Way Forward the Technical report (11-20/0013r15):</vt:lpstr>
      <vt:lpstr>Straw Poll from 10 Aug:  Target Audience for 11-20/0013</vt:lpstr>
      <vt:lpstr>Straw Poll</vt:lpstr>
      <vt:lpstr>Technical Report Discussion/Contributions</vt:lpstr>
      <vt:lpstr>Straw Polls</vt:lpstr>
      <vt:lpstr>Motion</vt:lpstr>
      <vt:lpstr>Motion</vt:lpstr>
      <vt:lpstr>Way Forward – To Complete the WBA reply LS</vt:lpstr>
      <vt:lpstr>Future Sessions Planning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AANI SC Teleconference Agenda</dc:title>
  <dc:creator>Joseph Levy</dc:creator>
  <cp:lastModifiedBy>Joseph Levy</cp:lastModifiedBy>
  <cp:revision>21</cp:revision>
  <dcterms:created xsi:type="dcterms:W3CDTF">2021-01-13T08:32:13Z</dcterms:created>
  <dcterms:modified xsi:type="dcterms:W3CDTF">2021-09-14T01:06:10Z</dcterms:modified>
</cp:coreProperties>
</file>