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5"/>
  </p:notesMasterIdLst>
  <p:handoutMasterIdLst>
    <p:handoutMasterId r:id="rId26"/>
  </p:handoutMasterIdLst>
  <p:sldIdLst>
    <p:sldId id="256" r:id="rId5"/>
    <p:sldId id="257" r:id="rId6"/>
    <p:sldId id="265" r:id="rId7"/>
    <p:sldId id="393" r:id="rId8"/>
    <p:sldId id="368" r:id="rId9"/>
    <p:sldId id="268" r:id="rId10"/>
    <p:sldId id="283" r:id="rId11"/>
    <p:sldId id="284" r:id="rId12"/>
    <p:sldId id="280" r:id="rId13"/>
    <p:sldId id="444" r:id="rId14"/>
    <p:sldId id="445" r:id="rId15"/>
    <p:sldId id="2370" r:id="rId16"/>
    <p:sldId id="2371" r:id="rId17"/>
    <p:sldId id="274" r:id="rId18"/>
    <p:sldId id="447" r:id="rId19"/>
    <p:sldId id="443" r:id="rId20"/>
    <p:sldId id="2368" r:id="rId21"/>
    <p:sldId id="2369" r:id="rId22"/>
    <p:sldId id="367" r:id="rId23"/>
    <p:sldId id="371"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28DCBF-F8B3-46FD-8AB4-61D05DABF32A}" v="9" dt="2021-08-10T15:51:25.7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49" d="100"/>
          <a:sy n="49" d="100"/>
        </p:scale>
        <p:origin x="68" y="54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4E28DCBF-F8B3-46FD-8AB4-61D05DABF32A}"/>
    <pc:docChg chg="undo custSel addSld modSld">
      <pc:chgData name="Joseph Levy" userId="3766db8f-7892-44ce-ae9b-8fce39950acf" providerId="ADAL" clId="{4E28DCBF-F8B3-46FD-8AB4-61D05DABF32A}" dt="2021-08-10T15:59:14.555" v="1056" actId="6549"/>
      <pc:docMkLst>
        <pc:docMk/>
      </pc:docMkLst>
      <pc:sldChg chg="addSp modSp new mod">
        <pc:chgData name="Joseph Levy" userId="3766db8f-7892-44ce-ae9b-8fce39950acf" providerId="ADAL" clId="{4E28DCBF-F8B3-46FD-8AB4-61D05DABF32A}" dt="2021-08-10T14:01:03.722" v="219" actId="14100"/>
        <pc:sldMkLst>
          <pc:docMk/>
          <pc:sldMk cId="2257585190" sldId="2370"/>
        </pc:sldMkLst>
        <pc:spChg chg="mod">
          <ac:chgData name="Joseph Levy" userId="3766db8f-7892-44ce-ae9b-8fce39950acf" providerId="ADAL" clId="{4E28DCBF-F8B3-46FD-8AB4-61D05DABF32A}" dt="2021-08-10T13:56:59.131" v="49" actId="20577"/>
          <ac:spMkLst>
            <pc:docMk/>
            <pc:sldMk cId="2257585190" sldId="2370"/>
            <ac:spMk id="2" creationId="{5782AF99-6FEF-4042-82E9-FA7C23E7B698}"/>
          </ac:spMkLst>
        </pc:spChg>
        <pc:spChg chg="mod">
          <ac:chgData name="Joseph Levy" userId="3766db8f-7892-44ce-ae9b-8fce39950acf" providerId="ADAL" clId="{4E28DCBF-F8B3-46FD-8AB4-61D05DABF32A}" dt="2021-08-10T14:00:53.428" v="218" actId="14100"/>
          <ac:spMkLst>
            <pc:docMk/>
            <pc:sldMk cId="2257585190" sldId="2370"/>
            <ac:spMk id="3" creationId="{7BF33A22-2E94-4080-B5EA-BFB013D74EB2}"/>
          </ac:spMkLst>
        </pc:spChg>
        <pc:picChg chg="add mod modCrop">
          <ac:chgData name="Joseph Levy" userId="3766db8f-7892-44ce-ae9b-8fce39950acf" providerId="ADAL" clId="{4E28DCBF-F8B3-46FD-8AB4-61D05DABF32A}" dt="2021-08-10T14:01:03.722" v="219" actId="14100"/>
          <ac:picMkLst>
            <pc:docMk/>
            <pc:sldMk cId="2257585190" sldId="2370"/>
            <ac:picMk id="8" creationId="{07F6386B-BF3B-40AC-90BB-06CEB23F82B2}"/>
          </ac:picMkLst>
        </pc:picChg>
      </pc:sldChg>
      <pc:sldChg chg="modSp new mod">
        <pc:chgData name="Joseph Levy" userId="3766db8f-7892-44ce-ae9b-8fce39950acf" providerId="ADAL" clId="{4E28DCBF-F8B3-46FD-8AB4-61D05DABF32A}" dt="2021-08-10T15:59:14.555" v="1056" actId="6549"/>
        <pc:sldMkLst>
          <pc:docMk/>
          <pc:sldMk cId="4188516591" sldId="2371"/>
        </pc:sldMkLst>
        <pc:spChg chg="mod">
          <ac:chgData name="Joseph Levy" userId="3766db8f-7892-44ce-ae9b-8fce39950acf" providerId="ADAL" clId="{4E28DCBF-F8B3-46FD-8AB4-61D05DABF32A}" dt="2021-08-10T15:57:41.956" v="1001" actId="1076"/>
          <ac:spMkLst>
            <pc:docMk/>
            <pc:sldMk cId="4188516591" sldId="2371"/>
            <ac:spMk id="2" creationId="{B528D990-2F58-4A2B-8C09-CA1F6B32A2C4}"/>
          </ac:spMkLst>
        </pc:spChg>
        <pc:spChg chg="mod">
          <ac:chgData name="Joseph Levy" userId="3766db8f-7892-44ce-ae9b-8fce39950acf" providerId="ADAL" clId="{4E28DCBF-F8B3-46FD-8AB4-61D05DABF32A}" dt="2021-08-10T15:59:14.555" v="1056" actId="6549"/>
          <ac:spMkLst>
            <pc:docMk/>
            <pc:sldMk cId="4188516591" sldId="2371"/>
            <ac:spMk id="3" creationId="{BCC78FC2-2E7F-4D69-9797-26C121890A6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14</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14-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198-01-AANI-draft-ls-response-to-wba-qos-material.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865-06-AANI-draft-reply-ls-from-802-11-to-wba-regarding-the-wba-5g-wi-fi-ran-convergence-paper.docx"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198-01-AANI-draft-ls-response-to-wba-qos-material.docx" TargetMode="External"/><Relationship Id="rId2" Type="http://schemas.openxmlformats.org/officeDocument/2006/relationships/hyperlink" Target="https://mentor.ieee.org/802.11/dcn/20/11-20-0013-1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865-06-AANI-draft-reply-ls-from-802-11-to-wba-regarding-the-wba-5g-wi-fi-ran-convergence-pape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408-00-0wng-wba-5g-and-wi-fi-ran-convergence-ieee-802-11-wng-session.pdf"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0/11-20-1512-01-AANI-aani-sc-teleconference-15-sep-2020-meeting-minutes.docx" TargetMode="External"/><Relationship Id="rId13" Type="http://schemas.openxmlformats.org/officeDocument/2006/relationships/hyperlink" Target="https://mentor.ieee.org/802.11/dcn/20/11-20-1689-00-AANI-aani-sc-teleconference-20-oct-2020-meeting-minutes.docx" TargetMode="External"/><Relationship Id="rId18" Type="http://schemas.openxmlformats.org/officeDocument/2006/relationships/hyperlink" Target="https://mentor.ieee.org/802.11/dcn/21/11-21-0148-00-AANI-ieee-802-11-aani-standing-committee-january-2021-interim-meeting-minutes.docx" TargetMode="External"/><Relationship Id="rId3" Type="http://schemas.openxmlformats.org/officeDocument/2006/relationships/hyperlink" Target="https://mentor.ieee.org/802.11/dcn/20/11-20-1262-02-AANI-cc32-aani-report-comments.xlsx" TargetMode="External"/><Relationship Id="rId21" Type="http://schemas.openxmlformats.org/officeDocument/2006/relationships/hyperlink" Target="https://mentor.ieee.org/802.11/dcn/21/11-21-0438-00-AANI-interworking-report-way-forward.pptx" TargetMode="External"/><Relationship Id="rId7" Type="http://schemas.openxmlformats.org/officeDocument/2006/relationships/hyperlink" Target="https://mentor.ieee.org/802.11/dcn/20/11-20-1376-00-AANI-technical-report-on-interworking-between-3gpp-5g-system-and-wlan.docx" TargetMode="External"/><Relationship Id="rId12" Type="http://schemas.openxmlformats.org/officeDocument/2006/relationships/hyperlink" Target="https://mentor.ieee.org/802.11/dcn/20/11-20-1601" TargetMode="External"/><Relationship Id="rId17" Type="http://schemas.openxmlformats.org/officeDocument/2006/relationships/hyperlink" Target="https://mentor.ieee.org/802.11/dcn/21/11-21-0058-00-AANI-aani-sc-teleconference-minutes-5-january-2021.docx" TargetMode="External"/><Relationship Id="rId2" Type="http://schemas.openxmlformats.org/officeDocument/2006/relationships/hyperlink" Target="https://mentor.ieee.org/802.11/dcn/20/11-20-0013-05-AANI-draft-technical-report-on-interworking-between-3gpp-5g-network-wlan.docx" TargetMode="External"/><Relationship Id="rId16" Type="http://schemas.openxmlformats.org/officeDocument/2006/relationships/hyperlink" Target="https://mentor.ieee.org/802.11/dcn/20/11-20-1977-00-AANI-aani-sc-teleconference-minutes-15-december-2020.docx" TargetMode="External"/><Relationship Id="rId20" Type="http://schemas.openxmlformats.org/officeDocument/2006/relationships/hyperlink" Target="https://mentor.ieee.org/802.11/dcn/21/11-21-0413-00-AANI-aani-sc-technical-report-11-20-0013-way-forward.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356-00-AANI-proposed-comment-resolution-for-cid-10-11-12-105-on-comment-collection-sheet-11-20-1262r2.docx" TargetMode="External"/><Relationship Id="rId11" Type="http://schemas.openxmlformats.org/officeDocument/2006/relationships/hyperlink" Target="https://mentor.ieee.org/802.11/dcn/20/11-20-1668-00-AANI-aani-sc-teleconference-13-oct-2020-meeting-minutes.docx" TargetMode="External"/><Relationship Id="rId5" Type="http://schemas.openxmlformats.org/officeDocument/2006/relationships/hyperlink" Target="https://mentor.ieee.org/802.11/dcn/20/11-20-0013-05-AANI-draft-technical-report-on-interworking-between-3gpp-5g-network-wlan.pdf" TargetMode="External"/><Relationship Id="rId15" Type="http://schemas.openxmlformats.org/officeDocument/2006/relationships/hyperlink" Target="https://mentor.ieee.org/802.11/dcn/20/11-20-1926-00-AANI-aani-sc-teleconference-minutes-november-2020-plenary.docx" TargetMode="External"/><Relationship Id="rId10" Type="http://schemas.openxmlformats.org/officeDocument/2006/relationships/hyperlink" Target="https://mentor.ieee.org/802.11/dcn/20/11-20-1600-00-AANI-aani-sc-teleconference-6-oct-2020-meeting-minutes.docx" TargetMode="External"/><Relationship Id="rId19" Type="http://schemas.openxmlformats.org/officeDocument/2006/relationships/hyperlink" Target="https://mentor.ieee.org/802.11/dcn/20/11-20-0013-10-AANI-draft-technical-report-on-interworking-between-3gpp-5g-network-wlan.docx" TargetMode="External"/><Relationship Id="rId4" Type="http://schemas.openxmlformats.org/officeDocument/2006/relationships/hyperlink" Target="https://mentor.ieee.org/802.11/dcn/20/11-20-1262-03-AANI-cc32-aani-report-comments.xlsx" TargetMode="External"/><Relationship Id="rId9" Type="http://schemas.openxmlformats.org/officeDocument/2006/relationships/hyperlink" Target="https://mentor.ieee.org/802.11/dcn/20/11-20-1567-00-AANI-aani-sc-teleconference-1-oct-2020-meeting-minutes.docx" TargetMode="External"/><Relationship Id="rId14" Type="http://schemas.openxmlformats.org/officeDocument/2006/relationships/hyperlink" Target="https://mentor.ieee.org/802.11/dcn/20/11-20-1748-00-AANI-aani-sc-teleconference-27-oct-2020-meeting-minutes.docx" TargetMode="External"/><Relationship Id="rId22" Type="http://schemas.openxmlformats.org/officeDocument/2006/relationships/hyperlink" Target="https://mentor.ieee.org/802.11/dcn/21/11-21-0459-01-AANI-review-on-the-comments-of-wlan-5g-interworking-report-proposed-way-forward-11-21-0438r0.ppt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802.11/attendance-log?p=3611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10 August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2021-08-10</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August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949401318"/>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22131"/>
            <a:ext cx="10935229" cy="5453283"/>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marL="742950" marR="0" lvl="1" indent="-285750">
              <a:spcBef>
                <a:spcPts val="0"/>
              </a:spcBef>
              <a:spcAft>
                <a:spcPts val="0"/>
              </a:spcAft>
              <a:buFont typeface="+mj-lt"/>
              <a:buAutoNum type="arabicPeriod"/>
              <a:tabLst>
                <a:tab pos="914400" algn="l"/>
              </a:tabLst>
            </a:pP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6"/>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7"/>
              </a:rPr>
              <a:t>11-20/0013r14</a:t>
            </a:r>
            <a:endParaRPr lang="en-US" u="sng" dirty="0">
              <a:solidFill>
                <a:srgbClr val="0000FF"/>
              </a:solidFill>
              <a:effectLst/>
              <a:latin typeface="+mj-lt"/>
              <a:ea typeface="Calibri" panose="020F0502020204030204" pitchFamily="34" charset="0"/>
            </a:endParaRPr>
          </a:p>
          <a:p>
            <a:pPr marL="400050" lvl="1">
              <a:spcBef>
                <a:spcPts val="0"/>
              </a:spcBef>
              <a:spcAft>
                <a:spcPts val="0"/>
              </a:spcAft>
              <a:buFont typeface="+mj-lt"/>
              <a:buAutoNum type="arabicPeriod"/>
            </a:pP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(Is the report for internal 802.11 use or is it intended for external use (e.g., to be sent to WBA and/or 3GPP)</a:t>
            </a:r>
            <a:r>
              <a:rPr lang="en-US" dirty="0">
                <a:latin typeface="+mj-lt"/>
              </a:rPr>
              <a:t>  </a:t>
            </a: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81211-6072-4F47-8D8D-AB4177AC8D53}"/>
              </a:ext>
            </a:extLst>
          </p:cNvPr>
          <p:cNvSpPr>
            <a:spLocks noGrp="1"/>
          </p:cNvSpPr>
          <p:nvPr>
            <p:ph type="title"/>
          </p:nvPr>
        </p:nvSpPr>
        <p:spPr/>
        <p:txBody>
          <a:bodyPr/>
          <a:lstStyle/>
          <a:p>
            <a:r>
              <a:rPr lang="en-US" dirty="0"/>
              <a:t>Contributions/Discussion</a:t>
            </a:r>
          </a:p>
        </p:txBody>
      </p:sp>
      <p:sp>
        <p:nvSpPr>
          <p:cNvPr id="3" name="Content Placeholder 2">
            <a:extLst>
              <a:ext uri="{FF2B5EF4-FFF2-40B4-BE49-F238E27FC236}">
                <a16:creationId xmlns:a16="http://schemas.microsoft.com/office/drawing/2014/main" id="{EA184438-C00B-4FCD-958A-B6E4A1CCC9A5}"/>
              </a:ext>
            </a:extLst>
          </p:cNvPr>
          <p:cNvSpPr>
            <a:spLocks noGrp="1"/>
          </p:cNvSpPr>
          <p:nvPr>
            <p:ph idx="1"/>
          </p:nvPr>
        </p:nvSpPr>
        <p:spPr>
          <a:xfrm>
            <a:off x="914400" y="1905001"/>
            <a:ext cx="10744199" cy="4189414"/>
          </a:xfrm>
        </p:spPr>
        <p:txBody>
          <a:bodyPr/>
          <a:lstStyle/>
          <a:p>
            <a:pPr marL="457200" indent="-457200">
              <a:buFont typeface="+mj-lt"/>
              <a:buAutoNum type="arabicPeriod"/>
            </a:pPr>
            <a:r>
              <a:rPr lang="en-US" dirty="0">
                <a:solidFill>
                  <a:srgbClr val="000000"/>
                </a:solidFill>
                <a:effectLst/>
                <a:latin typeface="Times New Roman" panose="02020603050405020304" pitchFamily="18" charset="0"/>
              </a:rPr>
              <a:t>Completion/Progress of the “Draft technical report on interworking between 3GPP 5G network &amp; WLAN”, Hyun Seo Oh (ETRI)</a:t>
            </a:r>
            <a:endParaRPr lang="en-US" dirty="0"/>
          </a:p>
          <a:p>
            <a:pPr marL="742950" lvl="1" indent="-285750">
              <a:buFont typeface="Arial" panose="020B0604020202020204" pitchFamily="34" charset="0"/>
              <a:buChar char="•"/>
            </a:pPr>
            <a:r>
              <a:rPr lang="en-US" dirty="0">
                <a:hlinkClick r:id="rId2"/>
              </a:rPr>
              <a:t>https://mentor.ieee.org/802.11/dcn/20/11-20-0013-14-AANI-draft-technical-report-on-interworking-between-3gpp-5g-network-wlan.docx</a:t>
            </a:r>
            <a:r>
              <a:rPr lang="en-US" dirty="0"/>
              <a:t> </a:t>
            </a:r>
          </a:p>
          <a:p>
            <a:pPr marL="457200" indent="-457200">
              <a:buFont typeface="+mj-lt"/>
              <a:buAutoNum type="arabicPeriod"/>
            </a:pPr>
            <a:r>
              <a:rPr lang="en-US" dirty="0">
                <a:effectLst/>
                <a:latin typeface="Times New Roman" panose="02020603050405020304" pitchFamily="18" charset="0"/>
              </a:rPr>
              <a:t>Completion/Progress of the 802.11 Reply LS to WBA on 5G Wi-Fi RAN Convergence:</a:t>
            </a:r>
            <a:endParaRPr lang="en-US" dirty="0"/>
          </a:p>
          <a:p>
            <a:pPr marL="742950" lvl="1" indent="-285750">
              <a:buFont typeface="Arial" panose="020B0604020202020204" pitchFamily="34" charset="0"/>
              <a:buChar char="•"/>
            </a:pPr>
            <a:r>
              <a:rPr lang="en-US" dirty="0">
                <a:effectLst/>
                <a:latin typeface="Times New Roman" panose="02020603050405020304" pitchFamily="18" charset="0"/>
                <a:hlinkClick r:id="rId3"/>
              </a:rPr>
              <a:t>https://mentor.ieee.org/802.11/dcn/21/11-21-1198-01-AANI-draft-ls-response-to-wba-qos-material.docx</a:t>
            </a:r>
            <a:r>
              <a:rPr lang="en-US" dirty="0">
                <a:effectLst/>
                <a:latin typeface="Times New Roman" panose="02020603050405020304" pitchFamily="18" charset="0"/>
              </a:rPr>
              <a:t> </a:t>
            </a:r>
            <a:endParaRPr lang="en-US" dirty="0"/>
          </a:p>
          <a:p>
            <a:pPr marL="742950" lvl="1" indent="-285750">
              <a:buFont typeface="Arial" panose="020B0604020202020204" pitchFamily="34" charset="0"/>
              <a:buChar char="•"/>
            </a:pPr>
            <a:r>
              <a:rPr lang="en-US" dirty="0">
                <a:effectLst/>
                <a:latin typeface="Times New Roman" panose="02020603050405020304" pitchFamily="18" charset="0"/>
                <a:hlinkClick r:id="rId4"/>
              </a:rPr>
              <a:t>https://mentor.ieee.org/802.11/dcn/21/11-21-0865-06-AANI-draft-reply-ls-from-802-11-to-wba-regarding-the-wba-5g-wi-fi-ran-convergence-paper.docx</a:t>
            </a:r>
            <a:r>
              <a:rPr lang="en-US" dirty="0">
                <a:effectLst/>
                <a:latin typeface="Times New Roman" panose="02020603050405020304" pitchFamily="18" charset="0"/>
              </a:rPr>
              <a:t> </a:t>
            </a:r>
            <a:endParaRPr lang="en-US" dirty="0"/>
          </a:p>
          <a:p>
            <a:br>
              <a:rPr lang="en-US" dirty="0"/>
            </a:br>
            <a:endParaRPr lang="en-US" dirty="0"/>
          </a:p>
        </p:txBody>
      </p:sp>
      <p:sp>
        <p:nvSpPr>
          <p:cNvPr id="4" name="Slide Number Placeholder 3">
            <a:extLst>
              <a:ext uri="{FF2B5EF4-FFF2-40B4-BE49-F238E27FC236}">
                <a16:creationId xmlns:a16="http://schemas.microsoft.com/office/drawing/2014/main" id="{D25539EE-91F2-409D-AEE6-CD31848B32BE}"/>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3CE8E09-5606-4CFE-97B3-E5A1598A4D3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88114356-01D7-4EB7-8CDB-1CA8C82CD5A5}"/>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610678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on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a:t>August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During the 802.11 Sept Interim</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r>
              <a:rPr lang="en-US" sz="2800" dirty="0"/>
              <a:t>For the Technical report (</a:t>
            </a:r>
            <a:r>
              <a:rPr lang="en-US" sz="2800" dirty="0">
                <a:hlinkClick r:id="rId2"/>
              </a:rPr>
              <a:t>11-20/0013r14</a:t>
            </a:r>
            <a:r>
              <a:rPr lang="en-US" sz="2800" dirty="0"/>
              <a:t>):</a:t>
            </a:r>
          </a:p>
          <a:p>
            <a:pPr>
              <a:buFont typeface="Arial" panose="020B0604020202020204" pitchFamily="34" charset="0"/>
              <a:buChar char="•"/>
            </a:pPr>
            <a:r>
              <a:rPr lang="en-US" dirty="0"/>
              <a:t>Kick off a reflector thread to update/modify the Introduction and Conclusion to address the audience</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 is encouraged</a:t>
            </a:r>
            <a:endParaRPr lang="en-US" dirty="0"/>
          </a:p>
          <a:p>
            <a:pPr marL="0" indent="0"/>
            <a:r>
              <a:rPr lang="en-US" sz="2800" dirty="0"/>
              <a:t>For the WBA reply LS (</a:t>
            </a:r>
            <a:r>
              <a:rPr lang="en-US" sz="2800" dirty="0">
                <a:hlinkClick r:id="rId3"/>
              </a:rPr>
              <a:t>11-21/1198r1</a:t>
            </a:r>
            <a:r>
              <a:rPr lang="en-US" sz="2800" dirty="0"/>
              <a:t>, </a:t>
            </a:r>
            <a:r>
              <a:rPr lang="en-US" sz="2800" dirty="0">
                <a:hlinkClick r:id="rId4"/>
              </a:rPr>
              <a:t>11-21/0865r6</a:t>
            </a:r>
            <a:r>
              <a:rPr lang="en-US" sz="28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Kick off a AANI reflector thread to progress the reply LS discussing:</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a:t>
            </a:r>
          </a:p>
          <a:p>
            <a:pPr lvl="1">
              <a:buFont typeface="Arial" panose="020B0604020202020204" pitchFamily="34" charset="0"/>
              <a:buChar char="•"/>
            </a:pPr>
            <a:r>
              <a:rPr lang="en-US" sz="2400" dirty="0"/>
              <a:t>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a:t>August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September Interim Meeting:</a:t>
            </a:r>
            <a:br>
              <a:rPr lang="it-IT" altLang="en-US" dirty="0"/>
            </a:br>
            <a:r>
              <a:rPr lang="it-IT" altLang="en-US" b="0" i="1" dirty="0"/>
              <a:t>AANI SC -  confirmed – note: </a:t>
            </a:r>
            <a:r>
              <a:rPr lang="en-US" b="0" i="1" dirty="0"/>
              <a:t>the Chair is unavailable 15 and 16 September.</a:t>
            </a:r>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3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Monday 13 Sep 19:00-21:00 ET – in conflict with TGbe MAC/PHY ad hocs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14 Sep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Friday 17 Sep 9:00-11:00 ET</a:t>
            </a:r>
            <a:endParaRPr lang="it-IT" altLang="en-US" sz="800" b="0" i="1" dirty="0">
              <a:cs typeface="+mn-cs"/>
            </a:endParaRP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Tuesday 24 August 9:00-10:00 ET</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Tuesday 31 August 9:00-10:00 ET</a:t>
            </a:r>
          </a:p>
          <a:p>
            <a:pPr marL="0" indent="0">
              <a:spcBef>
                <a:spcPts val="0"/>
              </a:spcBef>
              <a:spcAft>
                <a:spcPts val="0"/>
              </a:spcAft>
              <a:buSzPts val="1000"/>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613C9-E2ED-4D5E-B497-9C69832788AD}"/>
              </a:ext>
            </a:extLst>
          </p:cNvPr>
          <p:cNvSpPr>
            <a:spLocks noGrp="1"/>
          </p:cNvSpPr>
          <p:nvPr>
            <p:ph type="title"/>
          </p:nvPr>
        </p:nvSpPr>
        <p:spPr/>
        <p:txBody>
          <a:bodyPr/>
          <a:lstStyle/>
          <a:p>
            <a:r>
              <a:rPr lang="en-US" dirty="0"/>
              <a:t>Backup slides</a:t>
            </a:r>
          </a:p>
        </p:txBody>
      </p:sp>
      <p:sp>
        <p:nvSpPr>
          <p:cNvPr id="3" name="Text Placeholder 2">
            <a:extLst>
              <a:ext uri="{FF2B5EF4-FFF2-40B4-BE49-F238E27FC236}">
                <a16:creationId xmlns:a16="http://schemas.microsoft.com/office/drawing/2014/main" id="{5F214655-B287-448C-9369-438792A6333E}"/>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017C2D66-69F0-44C3-864C-FB6F4D7D7C5B}"/>
              </a:ext>
            </a:extLst>
          </p:cNvPr>
          <p:cNvSpPr>
            <a:spLocks noGrp="1"/>
          </p:cNvSpPr>
          <p:nvPr>
            <p:ph type="dt" idx="10"/>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E629E23E-2838-42EB-B7C5-D496754FF19C}"/>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112FAFBE-C522-47F2-90C4-B36D77AABF55}"/>
              </a:ext>
            </a:extLst>
          </p:cNvPr>
          <p:cNvSpPr>
            <a:spLocks noGrp="1"/>
          </p:cNvSpPr>
          <p:nvPr>
            <p:ph type="sldNum" idx="12"/>
          </p:nvPr>
        </p:nvSpPr>
        <p:spPr/>
        <p:txBody>
          <a:bodyPr/>
          <a:lstStyle/>
          <a:p>
            <a:r>
              <a:rPr lang="en-GB" dirty="0"/>
              <a:t>Slide </a:t>
            </a:r>
            <a:fld id="{3ABCC52B-A3F7-440B-BBF2-55191E6E7773}" type="slidenum">
              <a:rPr lang="en-GB" smtClean="0"/>
              <a:pPr/>
              <a:t>15</a:t>
            </a:fld>
            <a:endParaRPr lang="en-GB" dirty="0"/>
          </a:p>
        </p:txBody>
      </p:sp>
    </p:spTree>
    <p:extLst>
      <p:ext uri="{BB962C8B-B14F-4D97-AF65-F5344CB8AC3E}">
        <p14:creationId xmlns:p14="http://schemas.microsoft.com/office/powerpoint/2010/main" val="3617570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FFDA-ECDA-455B-A186-68FED4B386A3}"/>
              </a:ext>
            </a:extLst>
          </p:cNvPr>
          <p:cNvSpPr>
            <a:spLocks noGrp="1"/>
          </p:cNvSpPr>
          <p:nvPr>
            <p:ph type="title"/>
          </p:nvPr>
        </p:nvSpPr>
        <p:spPr>
          <a:xfrm>
            <a:off x="914401" y="685801"/>
            <a:ext cx="10361084" cy="609601"/>
          </a:xfrm>
        </p:spPr>
        <p:txBody>
          <a:bodyPr/>
          <a:lstStyle/>
          <a:p>
            <a:r>
              <a:rPr lang="en-US" dirty="0"/>
              <a:t>Review of the WFA LS - </a:t>
            </a:r>
            <a:r>
              <a:rPr lang="en-US" dirty="0">
                <a:hlinkClick r:id="rId2"/>
              </a:rPr>
              <a:t>11-21-0170r0</a:t>
            </a:r>
            <a:endParaRPr lang="en-US" dirty="0"/>
          </a:p>
        </p:txBody>
      </p:sp>
      <p:sp>
        <p:nvSpPr>
          <p:cNvPr id="3" name="Content Placeholder 2">
            <a:extLst>
              <a:ext uri="{FF2B5EF4-FFF2-40B4-BE49-F238E27FC236}">
                <a16:creationId xmlns:a16="http://schemas.microsoft.com/office/drawing/2014/main" id="{93431956-BDA3-4349-8DF6-C717FBA89E9E}"/>
              </a:ext>
            </a:extLst>
          </p:cNvPr>
          <p:cNvSpPr>
            <a:spLocks noGrp="1"/>
          </p:cNvSpPr>
          <p:nvPr>
            <p:ph idx="1"/>
          </p:nvPr>
        </p:nvSpPr>
        <p:spPr>
          <a:xfrm>
            <a:off x="914401" y="1295402"/>
            <a:ext cx="10361084" cy="5180012"/>
          </a:xfrm>
        </p:spPr>
        <p:txBody>
          <a:bodyPr/>
          <a:lstStyle/>
          <a:p>
            <a:pPr>
              <a:buFont typeface="Arial" panose="020B0604020202020204" pitchFamily="34" charset="0"/>
              <a:buChar char="•"/>
            </a:pPr>
            <a:r>
              <a:rPr lang="en-US" dirty="0"/>
              <a:t>802.11 Chair’s work plan for addressing the WFA LS</a:t>
            </a:r>
          </a:p>
          <a:p>
            <a:pPr lvl="1">
              <a:buFont typeface="Arial" panose="020B0604020202020204" pitchFamily="34" charset="0"/>
              <a:buChar char="•"/>
            </a:pPr>
            <a:r>
              <a:rPr lang="en-US" dirty="0">
                <a:effectLst/>
                <a:latin typeface="Calibri" panose="020F0502020204030204" pitchFamily="34" charset="0"/>
                <a:ea typeface="Calibri" panose="020F0502020204030204" pitchFamily="34" charset="0"/>
                <a:cs typeface="Times New Roman" panose="02020603050405020304" pitchFamily="18" charset="0"/>
              </a:rPr>
              <a:t>“AANI: Contributions related to the analysis of current 802.11ax capabilities and development of a description of how these capabilities can be used to meet the use cases identified in the liaison should be brought to AANI.”</a:t>
            </a:r>
          </a:p>
          <a:p>
            <a:pPr lvl="1">
              <a:buFont typeface="Arial" panose="020B0604020202020204" pitchFamily="34" charset="0"/>
              <a:buChar char="•"/>
            </a:pPr>
            <a:r>
              <a:rPr lang="en-US" dirty="0">
                <a:latin typeface="Calibri" panose="020F0502020204030204" pitchFamily="34" charset="0"/>
                <a:cs typeface="Times New Roman" panose="02020603050405020304" pitchFamily="18" charset="0"/>
              </a:rPr>
              <a:t>In addition, any baseline 802.11-2020 capabilities should be considered in AANI</a:t>
            </a:r>
          </a:p>
          <a:p>
            <a:pPr>
              <a:buFont typeface="Arial" panose="020B0604020202020204" pitchFamily="34" charset="0"/>
              <a:buChar char="•"/>
            </a:pPr>
            <a:r>
              <a:rPr lang="en-US" dirty="0"/>
              <a:t>Review of WBA Report/LS </a:t>
            </a:r>
            <a:r>
              <a:rPr lang="en-US" dirty="0">
                <a:hlinkClick r:id="rId2"/>
              </a:rPr>
              <a:t>11-21-0170r0</a:t>
            </a:r>
            <a:endParaRPr lang="en-US" altLang="en-US" dirty="0"/>
          </a:p>
          <a:p>
            <a:pPr marL="971550" lvl="1" indent="-457200">
              <a:buFont typeface="+mj-lt"/>
              <a:buAutoNum type="alphaLcPeriod"/>
            </a:pPr>
            <a:r>
              <a:rPr lang="en-US" dirty="0">
                <a:hlinkClick r:id="rId3"/>
              </a:rPr>
              <a:t>11-21/0408r0</a:t>
            </a:r>
            <a:r>
              <a:rPr lang="en-US" dirty="0"/>
              <a:t> - </a:t>
            </a:r>
            <a:r>
              <a:rPr lang="en-US" sz="2000" dirty="0"/>
              <a:t>“Wi-Fi and 5G RAN Convergence: Fine Grain and QoS differentiation in WLAN” – Binita Gupta (Intel), with Nigel Bird (Orange) and others from WBA – presented </a:t>
            </a:r>
            <a:r>
              <a:rPr lang="en-US" dirty="0"/>
              <a:t>Monday 2 March 2021 AM2 in WNG</a:t>
            </a:r>
            <a:br>
              <a:rPr lang="en-US" dirty="0"/>
            </a:br>
            <a:r>
              <a:rPr lang="en-US" dirty="0"/>
              <a:t>This is an invited WBA presentation/introduction to the WBA LS and Report</a:t>
            </a:r>
          </a:p>
          <a:p>
            <a:pPr marL="971550" lvl="1" indent="-457200">
              <a:buFont typeface="+mj-lt"/>
              <a:buAutoNum type="alphaLcPeriod"/>
            </a:pPr>
            <a:r>
              <a:rPr lang="en-US" dirty="0"/>
              <a:t>Contributions have been provided, discussed, and a draft reply LS is available, the draft is not complete.  </a:t>
            </a:r>
          </a:p>
        </p:txBody>
      </p:sp>
      <p:sp>
        <p:nvSpPr>
          <p:cNvPr id="4" name="Slide Number Placeholder 3">
            <a:extLst>
              <a:ext uri="{FF2B5EF4-FFF2-40B4-BE49-F238E27FC236}">
                <a16:creationId xmlns:a16="http://schemas.microsoft.com/office/drawing/2014/main" id="{89E208CC-FDB8-4510-909C-54607C41E1EF}"/>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980767A-0378-41BA-A8AC-7D3C2E09F35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90A357AB-B781-4D46-99DB-B36848327A0C}"/>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824224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19B-0AA7-4CCB-9240-C047349B4050}"/>
              </a:ext>
            </a:extLst>
          </p:cNvPr>
          <p:cNvSpPr>
            <a:spLocks noGrp="1"/>
          </p:cNvSpPr>
          <p:nvPr>
            <p:ph type="title"/>
          </p:nvPr>
        </p:nvSpPr>
        <p:spPr>
          <a:xfrm>
            <a:off x="685800" y="685801"/>
            <a:ext cx="10818285" cy="273051"/>
          </a:xfrm>
        </p:spPr>
        <p:txBody>
          <a:bodyPr/>
          <a:lstStyle/>
          <a:p>
            <a:r>
              <a:rPr lang="en-US" dirty="0"/>
              <a:t>Features that can be used to improve QoS </a:t>
            </a:r>
            <a:r>
              <a:rPr lang="en-US" sz="2400" b="0" dirty="0"/>
              <a:t>(from 11-21/0640r4)</a:t>
            </a:r>
            <a:endParaRPr lang="en-US" b="0" dirty="0"/>
          </a:p>
        </p:txBody>
      </p:sp>
      <p:sp>
        <p:nvSpPr>
          <p:cNvPr id="3" name="Content Placeholder 2">
            <a:extLst>
              <a:ext uri="{FF2B5EF4-FFF2-40B4-BE49-F238E27FC236}">
                <a16:creationId xmlns:a16="http://schemas.microsoft.com/office/drawing/2014/main" id="{5433F96D-E706-48FD-B27F-84ABA1BA08AA}"/>
              </a:ext>
            </a:extLst>
          </p:cNvPr>
          <p:cNvSpPr>
            <a:spLocks noGrp="1"/>
          </p:cNvSpPr>
          <p:nvPr>
            <p:ph idx="1"/>
          </p:nvPr>
        </p:nvSpPr>
        <p:spPr>
          <a:xfrm>
            <a:off x="457200" y="1038228"/>
            <a:ext cx="11201400" cy="5437186"/>
          </a:xfrm>
        </p:spPr>
        <p:txBody>
          <a:bodyPr/>
          <a:lstStyle/>
          <a:p>
            <a:pPr marL="0" indent="0">
              <a:lnSpc>
                <a:spcPts val="2000"/>
              </a:lnSpc>
            </a:pPr>
            <a:r>
              <a:rPr lang="en-US" sz="2000" dirty="0"/>
              <a:t>802.11ax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dirty="0"/>
              <a:t>OFDMA (UL and DL) - RUs</a:t>
            </a:r>
          </a:p>
          <a:p>
            <a:pPr lvl="2">
              <a:lnSpc>
                <a:spcPts val="2000"/>
              </a:lnSpc>
              <a:buFont typeface="Arial" panose="020B0604020202020204" pitchFamily="34" charset="0"/>
              <a:buChar char="•"/>
            </a:pPr>
            <a:r>
              <a:rPr lang="en-US" dirty="0"/>
              <a:t>Trigger Frame</a:t>
            </a:r>
          </a:p>
          <a:p>
            <a:pPr lvl="3">
              <a:lnSpc>
                <a:spcPts val="2000"/>
              </a:lnSpc>
              <a:buFont typeface="Arial" panose="020B0604020202020204" pitchFamily="34" charset="0"/>
              <a:buChar char="•"/>
            </a:pPr>
            <a:r>
              <a:rPr lang="en-US" dirty="0"/>
              <a:t>basic trigger frame</a:t>
            </a:r>
          </a:p>
          <a:p>
            <a:pPr lvl="3">
              <a:lnSpc>
                <a:spcPts val="2000"/>
              </a:lnSpc>
              <a:buFont typeface="Arial" panose="020B0604020202020204" pitchFamily="34" charset="0"/>
              <a:buChar char="•"/>
            </a:pPr>
            <a:r>
              <a:rPr lang="en-US" dirty="0"/>
              <a:t>BSRP, BQRP, and NFPR are supporting features that can be used as an input to the scheduler</a:t>
            </a:r>
          </a:p>
          <a:p>
            <a:pPr lvl="2">
              <a:lnSpc>
                <a:spcPts val="2000"/>
              </a:lnSpc>
              <a:buFont typeface="Arial" panose="020B0604020202020204" pitchFamily="34" charset="0"/>
              <a:buChar char="•"/>
            </a:pPr>
            <a:r>
              <a:rPr lang="en-US" dirty="0"/>
              <a:t>TWT (Both types – individual and broadcast)</a:t>
            </a:r>
          </a:p>
          <a:p>
            <a:pPr lvl="2">
              <a:lnSpc>
                <a:spcPts val="2000"/>
              </a:lnSpc>
              <a:buFont typeface="Arial" panose="020B0604020202020204" pitchFamily="34" charset="0"/>
              <a:buChar char="•"/>
            </a:pPr>
            <a:r>
              <a:rPr lang="en-US" dirty="0"/>
              <a:t> MU-EDCA</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dirty="0"/>
              <a:t>Spatial Reuse (distributing power in space for user connectivity)</a:t>
            </a:r>
          </a:p>
          <a:p>
            <a:pPr lvl="2">
              <a:lnSpc>
                <a:spcPts val="2000"/>
              </a:lnSpc>
              <a:buFont typeface="Arial" panose="020B0604020202020204" pitchFamily="34" charset="0"/>
              <a:buChar char="•"/>
            </a:pPr>
            <a:r>
              <a:rPr lang="en-US" dirty="0"/>
              <a:t>MCS 10 and MCS 11 (1024 QAM)</a:t>
            </a:r>
          </a:p>
          <a:p>
            <a:pPr lvl="2">
              <a:lnSpc>
                <a:spcPts val="2000"/>
              </a:lnSpc>
              <a:buFont typeface="Arial" panose="020B0604020202020204" pitchFamily="34" charset="0"/>
              <a:buChar char="•"/>
            </a:pPr>
            <a:r>
              <a:rPr lang="en-US" dirty="0"/>
              <a:t>MU MIMO (distributing power in space for user connectivity)</a:t>
            </a:r>
          </a:p>
          <a:p>
            <a:pPr marL="0" indent="0">
              <a:lnSpc>
                <a:spcPts val="2000"/>
              </a:lnSpc>
            </a:pPr>
            <a:r>
              <a:rPr lang="en-US" sz="2000" dirty="0"/>
              <a:t>802.11-2020 Features:</a:t>
            </a:r>
          </a:p>
          <a:p>
            <a:pPr lvl="1">
              <a:lnSpc>
                <a:spcPts val="2000"/>
              </a:lnSpc>
              <a:buFont typeface="Arial" panose="020B0604020202020204" pitchFamily="34" charset="0"/>
              <a:buChar char="•"/>
            </a:pPr>
            <a:r>
              <a:rPr lang="en-US" sz="1800" dirty="0"/>
              <a:t>Features that support efficient allocation of resources to achieve traffic prioritization</a:t>
            </a:r>
          </a:p>
          <a:p>
            <a:pPr lvl="2">
              <a:lnSpc>
                <a:spcPts val="2000"/>
              </a:lnSpc>
              <a:buFont typeface="Arial" panose="020B0604020202020204" pitchFamily="34" charset="0"/>
              <a:buChar char="•"/>
            </a:pPr>
            <a:r>
              <a:rPr lang="en-US" sz="1600" dirty="0"/>
              <a:t>TCLAS; TSPEC; HCCA (not widely implemented, not supported by 802.11ax)?; EDCA</a:t>
            </a:r>
            <a:r>
              <a:rPr lang="en-US" sz="1600" strike="sngStrike" dirty="0"/>
              <a:t> </a:t>
            </a:r>
          </a:p>
          <a:p>
            <a:pPr lvl="1">
              <a:lnSpc>
                <a:spcPts val="2000"/>
              </a:lnSpc>
              <a:buFont typeface="Arial" panose="020B0604020202020204" pitchFamily="34" charset="0"/>
              <a:buChar char="•"/>
            </a:pPr>
            <a:r>
              <a:rPr lang="en-US" sz="1800" dirty="0"/>
              <a:t>Features that support increasing available resources</a:t>
            </a:r>
          </a:p>
          <a:p>
            <a:pPr lvl="2">
              <a:lnSpc>
                <a:spcPts val="2000"/>
              </a:lnSpc>
              <a:buFont typeface="Arial" panose="020B0604020202020204" pitchFamily="34" charset="0"/>
              <a:buChar char="•"/>
            </a:pPr>
            <a:r>
              <a:rPr lang="en-US" sz="1600" dirty="0"/>
              <a:t>Multi Band Operation; Fast Session Transfer; Fast BSS Transition; (IMT-2020 performance should be noted)</a:t>
            </a:r>
            <a:endParaRPr lang="en-US" sz="2400" dirty="0"/>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607FA22-1E59-4FD0-8628-DC407BC2CC4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5CD19C4-5A6B-4B95-B1FE-A0EDFB0C8D18}"/>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DCEEC72-8BD2-4C3D-ABE6-53B13DD0D46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59826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D647-884E-4177-B180-3477DA9EDBA2}"/>
              </a:ext>
            </a:extLst>
          </p:cNvPr>
          <p:cNvSpPr>
            <a:spLocks noGrp="1"/>
          </p:cNvSpPr>
          <p:nvPr>
            <p:ph type="title"/>
          </p:nvPr>
        </p:nvSpPr>
        <p:spPr/>
        <p:txBody>
          <a:bodyPr/>
          <a:lstStyle/>
          <a:p>
            <a:r>
              <a:rPr lang="en-US" dirty="0"/>
              <a:t>QoS – Scope </a:t>
            </a:r>
            <a:r>
              <a:rPr lang="en-US" sz="2400" b="0" dirty="0"/>
              <a:t>(from 11-21/0640r4)</a:t>
            </a:r>
            <a:endParaRPr lang="en-US" sz="2400" dirty="0"/>
          </a:p>
        </p:txBody>
      </p:sp>
      <p:sp>
        <p:nvSpPr>
          <p:cNvPr id="3" name="Content Placeholder 2">
            <a:extLst>
              <a:ext uri="{FF2B5EF4-FFF2-40B4-BE49-F238E27FC236}">
                <a16:creationId xmlns:a16="http://schemas.microsoft.com/office/drawing/2014/main" id="{B33D2867-665C-4C2F-AAB0-FC528ED3F217}"/>
              </a:ext>
            </a:extLst>
          </p:cNvPr>
          <p:cNvSpPr>
            <a:spLocks noGrp="1"/>
          </p:cNvSpPr>
          <p:nvPr>
            <p:ph idx="1"/>
          </p:nvPr>
        </p:nvSpPr>
        <p:spPr>
          <a:xfrm>
            <a:off x="914401" y="1524001"/>
            <a:ext cx="10361084" cy="4570414"/>
          </a:xfrm>
        </p:spPr>
        <p:txBody>
          <a:bodyPr/>
          <a:lstStyle/>
          <a:p>
            <a:r>
              <a:rPr lang="en-US" dirty="0"/>
              <a:t>Context of QoS:</a:t>
            </a:r>
          </a:p>
          <a:p>
            <a:r>
              <a:rPr lang="en-US" dirty="0"/>
              <a:t>“Real Time”</a:t>
            </a:r>
          </a:p>
          <a:p>
            <a:pPr>
              <a:buFont typeface="Arial" panose="020B0604020202020204" pitchFamily="34" charset="0"/>
              <a:buChar char="•"/>
            </a:pPr>
            <a:r>
              <a:rPr lang="en-US" dirty="0"/>
              <a:t>Voice – minimum bit rate, latency</a:t>
            </a:r>
          </a:p>
          <a:p>
            <a:pPr>
              <a:buFont typeface="Arial" panose="020B0604020202020204" pitchFamily="34" charset="0"/>
              <a:buChar char="•"/>
            </a:pPr>
            <a:r>
              <a:rPr lang="en-US" dirty="0"/>
              <a:t>Real time/Interactive Streaming (e.g. Gaming) – latency, higher minimum bit rate (than voice)</a:t>
            </a:r>
          </a:p>
          <a:p>
            <a:r>
              <a:rPr lang="en-US" dirty="0"/>
              <a:t>“Data Rate Dependent”</a:t>
            </a:r>
          </a:p>
          <a:p>
            <a:pPr>
              <a:buFont typeface="Arial" panose="020B0604020202020204" pitchFamily="34" charset="0"/>
              <a:buChar char="•"/>
            </a:pPr>
            <a:r>
              <a:rPr lang="en-US" dirty="0"/>
              <a:t>Video Streaming – minimum bit rate, latency (can use buffering)</a:t>
            </a:r>
          </a:p>
          <a:p>
            <a:r>
              <a:rPr lang="en-US" dirty="0"/>
              <a:t> (align with WBA use cases)</a:t>
            </a:r>
          </a:p>
          <a:p>
            <a:r>
              <a:rPr lang="en-US" dirty="0"/>
              <a:t> </a:t>
            </a:r>
          </a:p>
        </p:txBody>
      </p:sp>
      <p:sp>
        <p:nvSpPr>
          <p:cNvPr id="4" name="Slide Number Placeholder 3">
            <a:extLst>
              <a:ext uri="{FF2B5EF4-FFF2-40B4-BE49-F238E27FC236}">
                <a16:creationId xmlns:a16="http://schemas.microsoft.com/office/drawing/2014/main" id="{A9AFD1D9-5C01-479B-B7F6-146C149D7669}"/>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40A96968-2FEC-4082-8A70-22C4DA391AFC}"/>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F0543981-0B81-4073-88E2-55A0C55BB16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63156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273051"/>
          </a:xfrm>
        </p:spPr>
        <p:txBody>
          <a:bodyPr/>
          <a:lstStyle/>
          <a:p>
            <a:r>
              <a:rPr lang="en-US" dirty="0"/>
              <a:t>Status on the Proposal on Interworking</a:t>
            </a:r>
          </a:p>
        </p:txBody>
      </p:sp>
      <p:sp>
        <p:nvSpPr>
          <p:cNvPr id="3" name="Content Placeholder 2"/>
          <p:cNvSpPr>
            <a:spLocks noGrp="1"/>
          </p:cNvSpPr>
          <p:nvPr>
            <p:ph idx="1"/>
          </p:nvPr>
        </p:nvSpPr>
        <p:spPr>
          <a:xfrm>
            <a:off x="152400" y="1143000"/>
            <a:ext cx="11860742" cy="5292726"/>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4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4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400" dirty="0">
                <a:solidFill>
                  <a:schemeClr val="tx1"/>
                </a:solidFill>
                <a:cs typeface="+mn-cs"/>
              </a:rPr>
              <a:t> “</a:t>
            </a:r>
            <a:r>
              <a:rPr lang="en-US" sz="1400" dirty="0">
                <a:solidFill>
                  <a:schemeClr val="tx1"/>
                </a:solidFill>
                <a:cs typeface="+mn-cs"/>
              </a:rPr>
              <a:t>Draft technical report on interworking between 3GPP 5G network &amp; WLAN”</a:t>
            </a:r>
            <a:br>
              <a:rPr lang="en-US" sz="1400" dirty="0">
                <a:solidFill>
                  <a:schemeClr val="tx1"/>
                </a:solidFill>
                <a:cs typeface="+mn-cs"/>
              </a:rPr>
            </a:br>
            <a:r>
              <a:rPr lang="en-US" sz="14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400" dirty="0">
                <a:hlinkClick r:id="rId10"/>
              </a:rPr>
              <a:t>11-20/0013r3</a:t>
            </a:r>
            <a:r>
              <a:rPr lang="en-US" sz="1400" dirty="0"/>
              <a:t> </a:t>
            </a:r>
            <a:r>
              <a:rPr lang="en-US" sz="14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400" dirty="0">
                <a:hlinkClick r:id="rId11"/>
              </a:rPr>
              <a:t>11-20/1031r0</a:t>
            </a:r>
            <a:r>
              <a:rPr lang="en-US" sz="1400" dirty="0"/>
              <a:t> </a:t>
            </a:r>
            <a:r>
              <a:rPr lang="en-US" sz="1400" b="0" dirty="0"/>
              <a:t>“11-20-0013-03-AANI-draft-technical-report-on-interworking-between-3gpp-5g-network-wlan-Intel-comments”, Binita Gupta (Intel), Necati Canpolat (Intel), </a:t>
            </a:r>
            <a:r>
              <a:rPr lang="en-US" sz="1400" dirty="0"/>
              <a:t>Carlos Cordeiro (Intel) </a:t>
            </a:r>
            <a:endParaRPr lang="en-US" sz="1600" dirty="0"/>
          </a:p>
          <a:p>
            <a:pPr marL="457200" indent="-457200">
              <a:spcBef>
                <a:spcPts val="200"/>
              </a:spcBef>
              <a:buFont typeface="Arial" panose="020B0604020202020204" pitchFamily="34" charset="0"/>
              <a:buChar char="•"/>
              <a:defRP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400" dirty="0">
                <a:solidFill>
                  <a:schemeClr val="tx1"/>
                </a:solidFill>
                <a:cs typeface="+mn-cs"/>
              </a:rPr>
              <a:t>A Straw Poll: </a:t>
            </a:r>
            <a:r>
              <a:rPr lang="en-US" sz="1400" b="0" dirty="0">
                <a:solidFill>
                  <a:schemeClr val="tx1"/>
                </a:solidFill>
              </a:rPr>
              <a:t>Should the AANI SC request a 20 day 802.11 WG comment collection on the “Draft technical report on interworking between 3GPP 5G network &amp; WLAN" 11-20/0013R4? </a:t>
            </a:r>
            <a:r>
              <a:rPr lang="en-US" altLang="en-US" sz="1400" b="0" dirty="0">
                <a:solidFill>
                  <a:schemeClr val="tx1"/>
                </a:solidFill>
              </a:rPr>
              <a:t>Yes:15, No:0, Abstain:1, No Answer: 2</a:t>
            </a:r>
          </a:p>
          <a:p>
            <a:pPr marL="857250" lvl="1" indent="-457200">
              <a:spcBef>
                <a:spcPts val="200"/>
              </a:spcBef>
              <a:buFont typeface="Arial" panose="020B0604020202020204" pitchFamily="34" charset="0"/>
              <a:buChar char="•"/>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10 August 2021</a:t>
            </a:r>
          </a:p>
          <a:p>
            <a:pPr algn="ctr"/>
            <a:r>
              <a:rPr lang="en-GB" dirty="0"/>
              <a:t>Interim Teleconferences</a:t>
            </a:r>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August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369332"/>
          </a:xfrm>
          <a:prstGeom prst="rect">
            <a:avLst/>
          </a:prstGeom>
          <a:noFill/>
        </p:spPr>
        <p:txBody>
          <a:bodyPr wrap="square" rtlCol="0">
            <a:spAutoFit/>
          </a:bodyPr>
          <a:lstStyle/>
          <a:p>
            <a:r>
              <a:rPr lang="en-US" sz="1800" dirty="0">
                <a:solidFill>
                  <a:schemeClr val="tx1"/>
                </a:solidFill>
              </a:rPr>
              <a:t>r0: First draft of the Agenda</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74734"/>
            <a:ext cx="11999913" cy="5479102"/>
          </a:xfrm>
        </p:spPr>
        <p:txBody>
          <a:bodyPr/>
          <a:lstStyle/>
          <a:p>
            <a:pPr>
              <a:spcBef>
                <a:spcPts val="200"/>
              </a:spcBef>
              <a:buFont typeface="Arial" panose="020B0604020202020204" pitchFamily="34" charset="0"/>
              <a:buChar char="•"/>
              <a:defRPr/>
            </a:pPr>
            <a:r>
              <a:rPr lang="en-US" altLang="en-US" sz="1200" b="0" dirty="0">
                <a:solidFill>
                  <a:schemeClr val="tx1"/>
                </a:solidFill>
              </a:rPr>
              <a:t>30 July 2020 – a 20 day 802.11 WG Comment Collection (CC32) on </a:t>
            </a:r>
            <a:r>
              <a:rPr lang="en-US" sz="1200" b="0" dirty="0">
                <a:solidFill>
                  <a:schemeClr val="tx1"/>
                </a:solidFill>
                <a:hlinkClick r:id="rId2">
                  <a:extLst>
                    <a:ext uri="{A12FA001-AC4F-418D-AE19-62706E023703}">
                      <ahyp:hlinkClr xmlns:ahyp="http://schemas.microsoft.com/office/drawing/2018/hyperlinkcolor" val="tx"/>
                    </a:ext>
                  </a:extLst>
                </a:hlinkClick>
              </a:rPr>
              <a:t>11-20/0013r5</a:t>
            </a:r>
            <a:r>
              <a:rPr lang="en-US" altLang="en-US" sz="12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2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200" b="0" dirty="0">
                <a:solidFill>
                  <a:schemeClr val="tx1"/>
                </a:solidFill>
              </a:rPr>
              <a:t>25 August 2020 – Comment Resolution kicked off -  104 of 111 Comments Assigned – </a:t>
            </a:r>
            <a:r>
              <a:rPr lang="en-US" altLang="en-US" sz="1200" b="0" dirty="0">
                <a:solidFill>
                  <a:schemeClr val="tx1"/>
                </a:solidFill>
                <a:hlinkClick r:id="rId3">
                  <a:extLst>
                    <a:ext uri="{A12FA001-AC4F-418D-AE19-62706E023703}">
                      <ahyp:hlinkClr xmlns:ahyp="http://schemas.microsoft.com/office/drawing/2018/hyperlinkcolor" val="tx"/>
                    </a:ext>
                  </a:extLst>
                </a:hlinkClick>
              </a:rPr>
              <a:t>11-20/1262r2</a:t>
            </a:r>
            <a:endParaRPr lang="en-US" altLang="en-US" sz="1200" b="0" dirty="0">
              <a:solidFill>
                <a:schemeClr val="tx1"/>
              </a:solidFill>
            </a:endParaRPr>
          </a:p>
          <a:p>
            <a:pPr>
              <a:spcBef>
                <a:spcPts val="200"/>
              </a:spcBef>
              <a:buFont typeface="Arial" panose="020B0604020202020204" pitchFamily="34" charset="0"/>
              <a:buChar char="•"/>
              <a:defRPr/>
            </a:pPr>
            <a:r>
              <a:rPr lang="en-US" sz="1200" b="0" dirty="0">
                <a:solidFill>
                  <a:schemeClr val="tx1"/>
                </a:solidFill>
              </a:rPr>
              <a:t>1 September 2020 – Comment Resolution: </a:t>
            </a:r>
          </a:p>
          <a:p>
            <a:pPr lvl="1">
              <a:spcBef>
                <a:spcPts val="200"/>
              </a:spcBef>
              <a:buFont typeface="Arial" panose="020B0604020202020204" pitchFamily="34" charset="0"/>
              <a:buChar char="•"/>
              <a:defRPr/>
            </a:pPr>
            <a:r>
              <a:rPr lang="en-US" sz="1200" dirty="0">
                <a:solidFill>
                  <a:schemeClr val="tx1"/>
                </a:solidFill>
                <a:cs typeface="+mn-cs"/>
              </a:rPr>
              <a:t>Reviewed proposed comment resolutions in </a:t>
            </a:r>
            <a:r>
              <a:rPr lang="en-US" altLang="en-US" sz="1200" dirty="0">
                <a:solidFill>
                  <a:schemeClr val="tx1"/>
                </a:solidFill>
                <a:cs typeface="+mn-cs"/>
                <a:hlinkClick r:id="rId4">
                  <a:extLst>
                    <a:ext uri="{A12FA001-AC4F-418D-AE19-62706E023703}">
                      <ahyp:hlinkClr xmlns:ahyp="http://schemas.microsoft.com/office/drawing/2018/hyperlinkcolor" val="tx"/>
                    </a:ext>
                  </a:extLst>
                </a:hlinkClick>
              </a:rPr>
              <a:t>11-20/1262r3</a:t>
            </a:r>
            <a:r>
              <a:rPr lang="en-US" altLang="en-US" sz="1200" dirty="0">
                <a:solidFill>
                  <a:schemeClr val="tx1"/>
                </a:solidFill>
                <a:cs typeface="+mn-cs"/>
              </a:rPr>
              <a:t> on technical report: </a:t>
            </a:r>
            <a:r>
              <a:rPr lang="en-US" altLang="en-US" sz="1200" dirty="0">
                <a:solidFill>
                  <a:schemeClr val="tx1"/>
                </a:solidFill>
                <a:cs typeface="+mn-cs"/>
                <a:hlinkClick r:id="rId5">
                  <a:extLst>
                    <a:ext uri="{A12FA001-AC4F-418D-AE19-62706E023703}">
                      <ahyp:hlinkClr xmlns:ahyp="http://schemas.microsoft.com/office/drawing/2018/hyperlinkcolor" val="tx"/>
                    </a:ext>
                  </a:extLst>
                </a:hlinkClick>
              </a:rPr>
              <a:t>11-20/0013r5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Reviewed </a:t>
            </a:r>
            <a:r>
              <a:rPr lang="en-US" sz="1200" dirty="0">
                <a:solidFill>
                  <a:schemeClr val="tx1"/>
                </a:solidFill>
                <a:cs typeface="+mn-cs"/>
                <a:hlinkClick r:id="rId6">
                  <a:extLst>
                    <a:ext uri="{A12FA001-AC4F-418D-AE19-62706E023703}">
                      <ahyp:hlinkClr xmlns:ahyp="http://schemas.microsoft.com/office/drawing/2018/hyperlinkcolor" val="tx"/>
                    </a:ext>
                  </a:extLst>
                </a:hlinkClick>
              </a:rPr>
              <a:t>11-20/1356r0</a:t>
            </a:r>
            <a:r>
              <a:rPr lang="en-US" sz="1200" dirty="0">
                <a:solidFill>
                  <a:schemeClr val="tx1"/>
                </a:solidFill>
                <a:cs typeface="+mn-cs"/>
              </a:rPr>
              <a:t> Proposed comment resolution for CID 10,11, 12, 105</a:t>
            </a:r>
            <a:endParaRPr lang="en-US" altLang="en-US" sz="1200" dirty="0">
              <a:solidFill>
                <a:schemeClr val="tx1"/>
              </a:solidFill>
              <a:cs typeface="+mn-cs"/>
            </a:endParaRPr>
          </a:p>
          <a:p>
            <a:pPr lvl="1">
              <a:spcBef>
                <a:spcPts val="200"/>
              </a:spcBef>
              <a:buFont typeface="Arial" panose="020B0604020202020204" pitchFamily="34" charset="0"/>
              <a:buChar char="•"/>
              <a:defRPr/>
            </a:pPr>
            <a:r>
              <a:rPr lang="en-US" altLang="en-US" sz="1200" dirty="0">
                <a:solidFill>
                  <a:schemeClr val="tx1"/>
                </a:solidFill>
                <a:cs typeface="+mn-cs"/>
              </a:rPr>
              <a:t>Alternate technical report was briefly reviewed: </a:t>
            </a:r>
            <a:r>
              <a:rPr lang="en-US" altLang="en-US" sz="1200" dirty="0">
                <a:solidFill>
                  <a:schemeClr val="tx1"/>
                </a:solidFill>
                <a:cs typeface="+mn-cs"/>
                <a:hlinkClick r:id="rId7">
                  <a:extLst>
                    <a:ext uri="{A12FA001-AC4F-418D-AE19-62706E023703}">
                      <ahyp:hlinkClr xmlns:ahyp="http://schemas.microsoft.com/office/drawing/2018/hyperlinkcolor" val="tx"/>
                    </a:ext>
                  </a:extLst>
                </a:hlinkClick>
              </a:rPr>
              <a:t>11-20/1376r0</a:t>
            </a:r>
            <a:endParaRPr lang="en-US" altLang="en-US" sz="1200" dirty="0">
              <a:solidFill>
                <a:schemeClr val="tx1"/>
              </a:solidFill>
              <a:cs typeface="+mn-cs"/>
            </a:endParaRPr>
          </a:p>
          <a:p>
            <a:pPr>
              <a:spcBef>
                <a:spcPts val="200"/>
              </a:spcBef>
              <a:buFont typeface="Arial" panose="020B0604020202020204" pitchFamily="34" charset="0"/>
              <a:buChar char="•"/>
              <a:defRPr/>
            </a:pPr>
            <a:r>
              <a:rPr lang="en-US" altLang="en-US" sz="1200" b="0" dirty="0">
                <a:solidFill>
                  <a:schemeClr val="tx1"/>
                </a:solidFill>
              </a:rPr>
              <a:t>15 September 2020 – Comment Resolution (see minutes: </a:t>
            </a:r>
            <a:r>
              <a:rPr lang="en-US" altLang="en-US" sz="1200" b="0" dirty="0">
                <a:solidFill>
                  <a:schemeClr val="tx1"/>
                </a:solidFill>
                <a:hlinkClick r:id="rId8">
                  <a:extLst>
                    <a:ext uri="{A12FA001-AC4F-418D-AE19-62706E023703}">
                      <ahyp:hlinkClr xmlns:ahyp="http://schemas.microsoft.com/office/drawing/2018/hyperlinkcolor" val="tx"/>
                    </a:ext>
                  </a:extLst>
                </a:hlinkClick>
              </a:rPr>
              <a:t>11-20/1512r1</a:t>
            </a:r>
            <a:r>
              <a:rPr lang="en-US" altLang="en-US" sz="1200" b="0" dirty="0">
                <a:solidFill>
                  <a:schemeClr val="tx1"/>
                </a:solidFill>
              </a:rPr>
              <a:t>) – one Motion passed (Motion 1)</a:t>
            </a:r>
          </a:p>
          <a:p>
            <a:pPr>
              <a:spcBef>
                <a:spcPts val="200"/>
              </a:spcBef>
              <a:buFont typeface="Arial" panose="020B0604020202020204" pitchFamily="34" charset="0"/>
              <a:buChar char="•"/>
              <a:defRPr/>
            </a:pPr>
            <a:r>
              <a:rPr lang="en-US" altLang="en-US" sz="1200" b="0" dirty="0">
                <a:solidFill>
                  <a:schemeClr val="tx1"/>
                </a:solidFill>
              </a:rPr>
              <a:t>1 October 2020 – (see minutes: </a:t>
            </a:r>
            <a:r>
              <a:rPr lang="en-US" altLang="en-US" sz="1200" b="0" dirty="0">
                <a:solidFill>
                  <a:schemeClr val="tx1"/>
                </a:solidFill>
                <a:hlinkClick r:id="rId9">
                  <a:extLst>
                    <a:ext uri="{A12FA001-AC4F-418D-AE19-62706E023703}">
                      <ahyp:hlinkClr xmlns:ahyp="http://schemas.microsoft.com/office/drawing/2018/hyperlinkcolor" val="tx"/>
                    </a:ext>
                  </a:extLst>
                </a:hlinkClick>
              </a:rPr>
              <a:t>11-20/1567</a:t>
            </a:r>
            <a:r>
              <a:rPr lang="en-US" altLang="en-US" sz="1200" b="0" dirty="0">
                <a:solidFill>
                  <a:schemeClr val="tx1"/>
                </a:solidFill>
              </a:rPr>
              <a:t>) – one Straw Poll agreed</a:t>
            </a:r>
          </a:p>
          <a:p>
            <a:pPr>
              <a:spcBef>
                <a:spcPts val="200"/>
              </a:spcBef>
              <a:buFont typeface="Arial" panose="020B0604020202020204" pitchFamily="34" charset="0"/>
              <a:buChar char="•"/>
              <a:defRPr/>
            </a:pPr>
            <a:r>
              <a:rPr lang="en-US" altLang="en-US" sz="1200" b="0" dirty="0">
                <a:solidFill>
                  <a:schemeClr val="tx1"/>
                </a:solidFill>
              </a:rPr>
              <a:t>8 October 2020 – (see minutes: </a:t>
            </a:r>
            <a:r>
              <a:rPr lang="en-US" altLang="en-US" sz="1200" b="0" dirty="0">
                <a:solidFill>
                  <a:schemeClr val="tx1"/>
                </a:solidFill>
                <a:hlinkClick r:id="rId10">
                  <a:extLst>
                    <a:ext uri="{A12FA001-AC4F-418D-AE19-62706E023703}">
                      <ahyp:hlinkClr xmlns:ahyp="http://schemas.microsoft.com/office/drawing/2018/hyperlinkcolor" val="tx"/>
                    </a:ext>
                  </a:extLst>
                </a:hlinkClick>
              </a:rPr>
              <a:t>11-20/1600</a:t>
            </a:r>
            <a:r>
              <a:rPr lang="en-US" altLang="en-US" sz="1200" b="0" dirty="0">
                <a:solidFill>
                  <a:schemeClr val="tx1"/>
                </a:solidFill>
              </a:rPr>
              <a:t>) – two Straw Polls agreed</a:t>
            </a:r>
          </a:p>
          <a:p>
            <a:pPr>
              <a:spcBef>
                <a:spcPts val="200"/>
              </a:spcBef>
              <a:buFont typeface="Arial" panose="020B0604020202020204" pitchFamily="34" charset="0"/>
              <a:buChar char="•"/>
              <a:defRPr/>
            </a:pPr>
            <a:r>
              <a:rPr lang="en-US" altLang="en-US" sz="1200" b="0" dirty="0">
                <a:solidFill>
                  <a:schemeClr val="tx1"/>
                </a:solidFill>
              </a:rPr>
              <a:t>13 October 2020 – (see minutes: </a:t>
            </a:r>
            <a:r>
              <a:rPr lang="en-US" altLang="en-US" sz="1200" b="0" dirty="0">
                <a:solidFill>
                  <a:schemeClr val="tx1"/>
                </a:solidFill>
                <a:hlinkClick r:id="rId11">
                  <a:extLst>
                    <a:ext uri="{A12FA001-AC4F-418D-AE19-62706E023703}">
                      <ahyp:hlinkClr xmlns:ahyp="http://schemas.microsoft.com/office/drawing/2018/hyperlinkcolor" val="tx"/>
                    </a:ext>
                  </a:extLst>
                </a:hlinkClick>
              </a:rPr>
              <a:t>11-20/1668</a:t>
            </a:r>
            <a:r>
              <a:rPr lang="en-US" altLang="en-US" sz="1200" b="0" dirty="0">
                <a:solidFill>
                  <a:schemeClr val="tx1"/>
                </a:solidFill>
              </a:rPr>
              <a:t>) – no Straw Polls  - 802 Tutorial (</a:t>
            </a:r>
            <a:r>
              <a:rPr lang="en-US" sz="1200" b="0" u="sng" dirty="0">
                <a:solidFill>
                  <a:schemeClr val="tx1"/>
                </a:solidFill>
                <a:hlinkClick r:id="rId12">
                  <a:extLst>
                    <a:ext uri="{A12FA001-AC4F-418D-AE19-62706E023703}">
                      <ahyp:hlinkClr xmlns:ahyp="http://schemas.microsoft.com/office/drawing/2018/hyperlinkcolor" val="tx"/>
                    </a:ext>
                  </a:extLst>
                </a:hlinkClick>
              </a:rPr>
              <a:t>11-20/1601</a:t>
            </a:r>
            <a:r>
              <a:rPr lang="en-US" altLang="en-US" sz="1200" b="0" dirty="0">
                <a:solidFill>
                  <a:schemeClr val="tx1"/>
                </a:solidFill>
              </a:rPr>
              <a:t>)</a:t>
            </a:r>
          </a:p>
          <a:p>
            <a:pPr>
              <a:spcBef>
                <a:spcPts val="200"/>
              </a:spcBef>
              <a:buFont typeface="Arial" panose="020B0604020202020204" pitchFamily="34" charset="0"/>
              <a:buChar char="•"/>
              <a:defRPr/>
            </a:pPr>
            <a:r>
              <a:rPr lang="en-US" altLang="en-US" sz="1200" b="0" dirty="0">
                <a:solidFill>
                  <a:schemeClr val="tx1"/>
                </a:solidFill>
              </a:rPr>
              <a:t>20 October 2020 – (see minutes: </a:t>
            </a:r>
            <a:r>
              <a:rPr lang="en-US" altLang="en-US" sz="1200" b="0" dirty="0">
                <a:solidFill>
                  <a:schemeClr val="tx1"/>
                </a:solidFill>
                <a:hlinkClick r:id="rId13">
                  <a:extLst>
                    <a:ext uri="{A12FA001-AC4F-418D-AE19-62706E023703}">
                      <ahyp:hlinkClr xmlns:ahyp="http://schemas.microsoft.com/office/drawing/2018/hyperlinkcolor" val="tx"/>
                    </a:ext>
                  </a:extLst>
                </a:hlinkClick>
              </a:rPr>
              <a:t>11-20/1689</a:t>
            </a:r>
            <a:r>
              <a:rPr lang="en-US" altLang="en-US" sz="1200" b="0" dirty="0">
                <a:solidFill>
                  <a:schemeClr val="tx1"/>
                </a:solidFill>
              </a:rPr>
              <a:t>) – no Straw Polls </a:t>
            </a:r>
          </a:p>
          <a:p>
            <a:pPr>
              <a:spcBef>
                <a:spcPts val="200"/>
              </a:spcBef>
              <a:buFont typeface="Arial" panose="020B0604020202020204" pitchFamily="34" charset="0"/>
              <a:buChar char="•"/>
              <a:defRPr/>
            </a:pPr>
            <a:r>
              <a:rPr lang="en-US" altLang="en-US" sz="1200" b="0" dirty="0">
                <a:solidFill>
                  <a:schemeClr val="tx1"/>
                </a:solidFill>
              </a:rPr>
              <a:t>27 October 2020 – (see minutes: </a:t>
            </a:r>
            <a:r>
              <a:rPr lang="en-US" altLang="en-US" sz="1200" b="0" dirty="0">
                <a:solidFill>
                  <a:schemeClr val="tx1"/>
                </a:solidFill>
                <a:hlinkClick r:id="rId14">
                  <a:extLst>
                    <a:ext uri="{A12FA001-AC4F-418D-AE19-62706E023703}">
                      <ahyp:hlinkClr xmlns:ahyp="http://schemas.microsoft.com/office/drawing/2018/hyperlinkcolor" val="tx"/>
                    </a:ext>
                  </a:extLst>
                </a:hlinkClick>
              </a:rPr>
              <a:t>11-20/1748</a:t>
            </a:r>
            <a:r>
              <a:rPr lang="en-US" altLang="en-US" sz="1200" b="0" dirty="0">
                <a:solidFill>
                  <a:schemeClr val="tx1"/>
                </a:solidFill>
              </a:rPr>
              <a:t>) – no Straw Polls</a:t>
            </a:r>
          </a:p>
          <a:p>
            <a:pPr>
              <a:spcBef>
                <a:spcPts val="200"/>
              </a:spcBef>
              <a:buFont typeface="Arial" panose="020B0604020202020204" pitchFamily="34" charset="0"/>
              <a:buChar char="•"/>
              <a:defRPr/>
            </a:pPr>
            <a:r>
              <a:rPr lang="en-US" altLang="en-US" sz="1200" b="0" dirty="0">
                <a:solidFill>
                  <a:schemeClr val="tx1"/>
                </a:solidFill>
              </a:rPr>
              <a:t>3/4 November 2020 – (see minutes: </a:t>
            </a:r>
            <a:r>
              <a:rPr lang="en-US" altLang="en-US" sz="1200" b="0" dirty="0">
                <a:solidFill>
                  <a:schemeClr val="tx1"/>
                </a:solidFill>
                <a:hlinkClick r:id="rId15">
                  <a:extLst>
                    <a:ext uri="{A12FA001-AC4F-418D-AE19-62706E023703}">
                      <ahyp:hlinkClr xmlns:ahyp="http://schemas.microsoft.com/office/drawing/2018/hyperlinkcolor" val="tx"/>
                    </a:ext>
                  </a:extLst>
                </a:hlinkClick>
              </a:rPr>
              <a:t>11-20/1926</a:t>
            </a:r>
            <a:r>
              <a:rPr lang="en-US" altLang="en-US" sz="1200" b="0" dirty="0">
                <a:solidFill>
                  <a:schemeClr val="tx1"/>
                </a:solidFill>
              </a:rPr>
              <a:t>) – several motions passed resolving most of the open comments (Motions 2-6)</a:t>
            </a:r>
          </a:p>
          <a:p>
            <a:pPr>
              <a:spcBef>
                <a:spcPts val="200"/>
              </a:spcBef>
              <a:buFont typeface="Arial" panose="020B0604020202020204" pitchFamily="34" charset="0"/>
              <a:buChar char="•"/>
              <a:defRPr/>
            </a:pPr>
            <a:r>
              <a:rPr lang="en-US" altLang="en-US" sz="1200" b="0" dirty="0">
                <a:solidFill>
                  <a:schemeClr val="tx1"/>
                </a:solidFill>
              </a:rPr>
              <a:t>15 December 2020 – (see minutes: </a:t>
            </a:r>
            <a:r>
              <a:rPr lang="en-US" altLang="en-US" sz="1200" b="0" dirty="0">
                <a:solidFill>
                  <a:schemeClr val="tx1"/>
                </a:solidFill>
                <a:hlinkClick r:id="rId16">
                  <a:extLst>
                    <a:ext uri="{A12FA001-AC4F-418D-AE19-62706E023703}">
                      <ahyp:hlinkClr xmlns:ahyp="http://schemas.microsoft.com/office/drawing/2018/hyperlinkcolor" val="tx"/>
                    </a:ext>
                  </a:extLst>
                </a:hlinkClick>
              </a:rPr>
              <a:t>11-20/1977r0</a:t>
            </a:r>
            <a:r>
              <a:rPr lang="en-US" altLang="en-US" sz="1200" b="0" dirty="0">
                <a:solidFill>
                  <a:schemeClr val="tx1"/>
                </a:solidFill>
              </a:rPr>
              <a:t>) – reviewed open comments and proposed resolutions</a:t>
            </a:r>
          </a:p>
          <a:p>
            <a:pPr>
              <a:spcBef>
                <a:spcPts val="200"/>
              </a:spcBef>
              <a:buFont typeface="Arial" panose="020B0604020202020204" pitchFamily="34" charset="0"/>
              <a:buChar char="•"/>
              <a:defRPr/>
            </a:pPr>
            <a:r>
              <a:rPr lang="en-US" altLang="en-US" sz="1200" b="0" dirty="0">
                <a:solidFill>
                  <a:schemeClr val="tx1"/>
                </a:solidFill>
              </a:rPr>
              <a:t>05 January 2021 – (see minutes: </a:t>
            </a:r>
            <a:r>
              <a:rPr lang="en-US" altLang="en-US" sz="1200" b="0" dirty="0">
                <a:solidFill>
                  <a:schemeClr val="tx1"/>
                </a:solidFill>
                <a:hlinkClick r:id="rId17">
                  <a:extLst>
                    <a:ext uri="{A12FA001-AC4F-418D-AE19-62706E023703}">
                      <ahyp:hlinkClr xmlns:ahyp="http://schemas.microsoft.com/office/drawing/2018/hyperlinkcolor" val="tx"/>
                    </a:ext>
                  </a:extLst>
                </a:hlinkClick>
              </a:rPr>
              <a:t>11-21/0058r0</a:t>
            </a:r>
            <a:r>
              <a:rPr lang="en-US" altLang="en-US" sz="1200" b="0" dirty="0">
                <a:solidFill>
                  <a:schemeClr val="tx1"/>
                </a:solidFill>
              </a:rPr>
              <a:t>) – reviewed editorial review status, report updates, and proposed motions.  </a:t>
            </a:r>
          </a:p>
          <a:p>
            <a:pPr>
              <a:spcBef>
                <a:spcPts val="200"/>
              </a:spcBef>
              <a:buFont typeface="Arial" panose="020B0604020202020204" pitchFamily="34" charset="0"/>
              <a:buChar char="•"/>
              <a:defRPr/>
            </a:pPr>
            <a:r>
              <a:rPr lang="en-US" altLang="en-US" sz="1200" b="0" dirty="0">
                <a:solidFill>
                  <a:schemeClr val="tx1"/>
                </a:solidFill>
              </a:rPr>
              <a:t>January 2021 Interim – (see minutes: </a:t>
            </a:r>
            <a:r>
              <a:rPr lang="en-US" altLang="en-US" sz="1200" b="0" dirty="0">
                <a:solidFill>
                  <a:schemeClr val="tx1"/>
                </a:solidFill>
                <a:hlinkClick r:id="rId18">
                  <a:extLst>
                    <a:ext uri="{A12FA001-AC4F-418D-AE19-62706E023703}">
                      <ahyp:hlinkClr xmlns:ahyp="http://schemas.microsoft.com/office/drawing/2018/hyperlinkcolor" val="tx"/>
                    </a:ext>
                  </a:extLst>
                </a:hlinkClick>
              </a:rPr>
              <a:t>11-21/0148r0</a:t>
            </a:r>
            <a:r>
              <a:rPr lang="en-US" altLang="en-US" sz="1200" b="0" dirty="0">
                <a:solidFill>
                  <a:schemeClr val="tx1"/>
                </a:solidFill>
              </a:rPr>
              <a:t>) – reviewed: report status, the report 11-20/0013r10, completed comment resolution, approved a motioned to send </a:t>
            </a:r>
            <a:r>
              <a:rPr lang="en-US" altLang="en-US" sz="1200" b="0" dirty="0">
                <a:solidFill>
                  <a:schemeClr val="tx1"/>
                </a:solidFill>
                <a:hlinkClick r:id="rId19">
                  <a:extLst>
                    <a:ext uri="{A12FA001-AC4F-418D-AE19-62706E023703}">
                      <ahyp:hlinkClr xmlns:ahyp="http://schemas.microsoft.com/office/drawing/2018/hyperlinkcolor" val="tx"/>
                    </a:ext>
                  </a:extLst>
                </a:hlinkClick>
              </a:rPr>
              <a:t>11-20/0013r10</a:t>
            </a:r>
            <a:r>
              <a:rPr lang="en-US" altLang="en-US" sz="1200" b="0" dirty="0">
                <a:solidFill>
                  <a:schemeClr val="tx1"/>
                </a:solidFill>
              </a:rPr>
              <a:t> to the 802.11 WG for approval. Discussed: the possibility of a Liaison Statement to 3GPP and other interested parties.  The WG did not approve the report. </a:t>
            </a:r>
            <a:endParaRPr lang="en-US" altLang="en-US" sz="1400" b="0" dirty="0">
              <a:solidFill>
                <a:schemeClr val="tx1"/>
              </a:solidFill>
            </a:endParaRPr>
          </a:p>
          <a:p>
            <a:pPr marL="457200" indent="-457200">
              <a:buFont typeface="Arial" panose="020B0604020202020204" pitchFamily="34" charset="0"/>
              <a:buChar char="•"/>
            </a:pPr>
            <a:r>
              <a:rPr lang="en-US" altLang="en-US" sz="2000" dirty="0">
                <a:solidFill>
                  <a:schemeClr val="tx1"/>
                </a:solidFill>
              </a:rPr>
              <a:t>March 2021 Plenary – (see minutes: 11-21/0521r0) – three discussion contributions were discussed: </a:t>
            </a:r>
            <a:br>
              <a:rPr lang="en-US" altLang="en-US" sz="2000" dirty="0">
                <a:solidFill>
                  <a:schemeClr val="tx1"/>
                </a:solidFill>
              </a:rPr>
            </a:br>
            <a:r>
              <a:rPr lang="en-US" sz="1200" b="0" dirty="0">
                <a:hlinkClick r:id="rId20"/>
              </a:rPr>
              <a:t>11-21/0413r0</a:t>
            </a:r>
            <a:r>
              <a:rPr lang="en-US" sz="1200" b="0" dirty="0"/>
              <a:t>, </a:t>
            </a:r>
            <a:r>
              <a:rPr lang="en-US" sz="1200" b="0" dirty="0">
                <a:hlinkClick r:id="rId21"/>
              </a:rPr>
              <a:t>11-21/0438r0</a:t>
            </a:r>
            <a:r>
              <a:rPr lang="en-US" sz="1200" b="0" dirty="0"/>
              <a:t>, and </a:t>
            </a:r>
            <a:r>
              <a:rPr lang="en-US" sz="1200" b="0" dirty="0">
                <a:hlinkClick r:id="rId22"/>
              </a:rPr>
              <a:t>11-21/0459r1</a:t>
            </a:r>
            <a:r>
              <a:rPr lang="en-US" sz="1200" b="0" dirty="0"/>
              <a:t> </a:t>
            </a:r>
            <a:r>
              <a:rPr lang="en-US" sz="1200" b="0" dirty="0">
                <a:solidFill>
                  <a:schemeClr val="tx1"/>
                </a:solidFill>
              </a:rPr>
              <a:t> and main 802.11 “uses” of the report were discussed: </a:t>
            </a:r>
          </a:p>
          <a:p>
            <a:pPr marL="1257300" lvl="2" indent="-457200">
              <a:buFont typeface="+mj-lt"/>
              <a:buAutoNum type="arabicPeriod"/>
            </a:pPr>
            <a:r>
              <a:rPr lang="en-US" sz="1200" dirty="0">
                <a:solidFill>
                  <a:schemeClr val="tx1"/>
                </a:solidFill>
                <a:cs typeface="+mn-cs"/>
              </a:rPr>
              <a:t>To clarify 802.11’s understanding of WLAN/5G interworking and how it relates to 802.11</a:t>
            </a:r>
          </a:p>
          <a:p>
            <a:pPr marL="1257300" lvl="2" indent="-457200">
              <a:buFont typeface="+mj-lt"/>
              <a:buAutoNum type="arabicPeriod"/>
            </a:pPr>
            <a:r>
              <a:rPr lang="en-US" sz="1200" dirty="0">
                <a:solidFill>
                  <a:schemeClr val="tx1"/>
                </a:solidFill>
                <a:cs typeface="+mn-cs"/>
              </a:rPr>
              <a:t>To provide recommendations to 802.11 identifying areas that may need work to improve WLAN/5G interworking</a:t>
            </a:r>
          </a:p>
          <a:p>
            <a:pPr marL="1257300" lvl="2" indent="-457200">
              <a:buFont typeface="+mj-lt"/>
              <a:buAutoNum type="arabicPeriod"/>
            </a:pPr>
            <a:r>
              <a:rPr lang="en-US" sz="1200" dirty="0">
                <a:solidFill>
                  <a:schemeClr val="tx1"/>
                </a:solidFill>
                <a:cs typeface="+mn-cs"/>
              </a:rPr>
              <a:t>To provide 802.11 questions and comments to 3GPP to improve 802.11 understanding WLAN/5G interworking and/or suggest possible 3GPP improvements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https://imat.ieee.org/802.11/attendance-log?p=3611200005&amp;t=47200043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not in order for this teleconference</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628775"/>
            <a:ext cx="11582400" cy="4769590"/>
          </a:xfrm>
        </p:spPr>
        <p:txBody>
          <a:bodyPr/>
          <a:lstStyle/>
          <a:p>
            <a:pPr marL="0" lvl="1" indent="0">
              <a:spcBef>
                <a:spcPts val="200"/>
              </a:spcBef>
              <a:tabLst>
                <a:tab pos="457200" algn="l"/>
              </a:tabLst>
              <a:defRPr/>
            </a:pPr>
            <a:r>
              <a:rPr lang="en-US" sz="2800" b="1" dirty="0">
                <a:cs typeface="+mn-cs"/>
              </a:rPr>
              <a:t>Tuesday 10 August 2021 09:00-10:00 h ET</a:t>
            </a:r>
          </a:p>
          <a:p>
            <a:pPr marL="857250" lvl="1" indent="-457200">
              <a:spcBef>
                <a:spcPts val="200"/>
              </a:spcBef>
              <a:buFont typeface="+mj-lt"/>
              <a:buAutoNum type="arabicPeriod"/>
              <a:defRPr/>
            </a:pPr>
            <a:r>
              <a:rPr lang="en-US" altLang="en-US" sz="2800" dirty="0"/>
              <a:t>Call for Secretary</a:t>
            </a:r>
          </a:p>
          <a:p>
            <a:pPr marL="857250" lvl="1" indent="-457200">
              <a:spcBef>
                <a:spcPts val="200"/>
              </a:spcBef>
              <a:buFont typeface="Times New Roman" panose="02020603050405020304" pitchFamily="18" charset="0"/>
              <a:buAutoNum type="arabicPeriod"/>
              <a:defRPr/>
            </a:pPr>
            <a:r>
              <a:rPr lang="en-US" altLang="en-US" sz="2800" dirty="0"/>
              <a:t>Administrative: </a:t>
            </a:r>
            <a:r>
              <a:rPr lang="en-US" altLang="en-US" sz="2400" dirty="0"/>
              <a:t>Reminders, Rules, Guidelines, Resources, Participation</a:t>
            </a:r>
            <a:r>
              <a:rPr lang="en-US" altLang="en-US" sz="2800" dirty="0"/>
              <a:t> [5 min]</a:t>
            </a:r>
          </a:p>
          <a:p>
            <a:pPr marL="857250" lvl="1" indent="-457200">
              <a:spcBef>
                <a:spcPts val="200"/>
              </a:spcBef>
              <a:buFont typeface="Times New Roman" panose="02020603050405020304" pitchFamily="18" charset="0"/>
              <a:buAutoNum type="arabicPeriod"/>
              <a:defRPr/>
            </a:pPr>
            <a:r>
              <a:rPr lang="en-US" altLang="en-US" sz="2800" dirty="0"/>
              <a:t>Status  [5 min.]</a:t>
            </a:r>
          </a:p>
          <a:p>
            <a:pPr marL="857250" lvl="1" indent="-457200">
              <a:spcBef>
                <a:spcPts val="200"/>
              </a:spcBef>
              <a:buFont typeface="Times New Roman" panose="02020603050405020304" pitchFamily="18" charset="0"/>
              <a:buAutoNum type="arabicPeriod"/>
              <a:defRPr/>
            </a:pPr>
            <a:r>
              <a:rPr lang="en-US" altLang="en-US" sz="2800" dirty="0"/>
              <a:t>Contributions/Discussion:</a:t>
            </a:r>
          </a:p>
          <a:p>
            <a:pPr marL="1257300" lvl="2" indent="-457200">
              <a:spcBef>
                <a:spcPts val="200"/>
              </a:spcBef>
              <a:buFont typeface="+mj-lt"/>
              <a:buAutoNum type="alphaLcParenR"/>
              <a:defRPr/>
            </a:pPr>
            <a:r>
              <a:rPr lang="en-US" altLang="en-US" sz="2800" dirty="0"/>
              <a:t>Discussion on way forward on the technical report</a:t>
            </a:r>
          </a:p>
          <a:p>
            <a:pPr marL="1257300" lvl="2" indent="-457200">
              <a:spcBef>
                <a:spcPts val="200"/>
              </a:spcBef>
              <a:buFont typeface="+mj-lt"/>
              <a:buAutoNum type="alphaLcParenR"/>
              <a:defRPr/>
            </a:pPr>
            <a:r>
              <a:rPr lang="en-US" sz="2400" b="0" i="0" dirty="0">
                <a:solidFill>
                  <a:srgbClr val="000000"/>
                </a:solidFill>
                <a:effectLst/>
                <a:latin typeface="+mj-lt"/>
              </a:rPr>
              <a:t>Discussion on the 802.11 reply LS to WBA</a:t>
            </a:r>
          </a:p>
          <a:p>
            <a:pPr marL="857250" lvl="1" indent="-457200">
              <a:spcBef>
                <a:spcPts val="200"/>
              </a:spcBef>
              <a:buFont typeface="+mj-lt"/>
              <a:buAutoNum type="arabicPeriod"/>
              <a:defRPr/>
            </a:pPr>
            <a:r>
              <a:rPr lang="en-US" altLang="en-US" sz="2800" dirty="0"/>
              <a:t>Future Sessions Planning [5 min.]</a:t>
            </a:r>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August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5</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August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August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August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4F48E-90AD-4246-ACE4-D7D7572A3F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27712</TotalTime>
  <Words>2924</Words>
  <Application>Microsoft Office PowerPoint</Application>
  <PresentationFormat>Widescreen</PresentationFormat>
  <Paragraphs>293</Paragraphs>
  <Slides>20</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Monotype Sorts</vt:lpstr>
      <vt:lpstr>Symbol</vt:lpstr>
      <vt:lpstr>Times New Roman</vt:lpstr>
      <vt:lpstr>Office Theme</vt:lpstr>
      <vt:lpstr>Document</vt:lpstr>
      <vt:lpstr>AANI SC 10 August Teleconference Agenda</vt:lpstr>
      <vt:lpstr>Abstract</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AANI SC Status/Activity</vt:lpstr>
      <vt:lpstr>Contributions/Discussion</vt:lpstr>
      <vt:lpstr>Straw Poll on Target Audience for 11-20/0013</vt:lpstr>
      <vt:lpstr>Way Forward – To Complete During the 802.11 Sept Interim</vt:lpstr>
      <vt:lpstr>Future Sessions Planning</vt:lpstr>
      <vt:lpstr>Backup slides</vt:lpstr>
      <vt:lpstr>Review of the WFA LS - 11-21-0170r0</vt:lpstr>
      <vt:lpstr>Features that can be used to improve QoS (from 11-21/0640r4)</vt:lpstr>
      <vt:lpstr>QoS – Scope (from 11-21/0640r4)</vt:lpstr>
      <vt:lpstr>Status on the Proposal on Interworking</vt:lpstr>
      <vt:lpstr>Status on the Proposal on Interworking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18</cp:revision>
  <dcterms:created xsi:type="dcterms:W3CDTF">2021-01-13T08:32:13Z</dcterms:created>
  <dcterms:modified xsi:type="dcterms:W3CDTF">2021-08-10T15:59:25Z</dcterms:modified>
</cp:coreProperties>
</file>