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83" r:id="rId4"/>
    <p:sldId id="2366" r:id="rId5"/>
    <p:sldId id="281" r:id="rId6"/>
    <p:sldId id="262" r:id="rId7"/>
    <p:sldId id="265" r:id="rId8"/>
    <p:sldId id="266" r:id="rId9"/>
    <p:sldId id="267" r:id="rId10"/>
    <p:sldId id="269" r:id="rId11"/>
    <p:sldId id="293" r:id="rId12"/>
    <p:sldId id="270" r:id="rId13"/>
    <p:sldId id="278" r:id="rId14"/>
    <p:sldId id="271" r:id="rId15"/>
    <p:sldId id="272" r:id="rId16"/>
    <p:sldId id="273" r:id="rId17"/>
    <p:sldId id="274" r:id="rId18"/>
    <p:sldId id="282" r:id="rId19"/>
    <p:sldId id="277" r:id="rId20"/>
    <p:sldId id="275" r:id="rId21"/>
    <p:sldId id="276" r:id="rId22"/>
    <p:sldId id="279" r:id="rId23"/>
    <p:sldId id="263" r:id="rId24"/>
    <p:sldId id="286" r:id="rId25"/>
    <p:sldId id="288" r:id="rId26"/>
    <p:sldId id="289" r:id="rId27"/>
    <p:sldId id="287" r:id="rId28"/>
    <p:sldId id="290" r:id="rId29"/>
    <p:sldId id="268" r:id="rId30"/>
    <p:sldId id="291"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1350" autoAdjust="0"/>
    <p:restoredTop sz="94660"/>
  </p:normalViewPr>
  <p:slideViewPr>
    <p:cSldViewPr>
      <p:cViewPr varScale="1">
        <p:scale>
          <a:sx n="106" d="100"/>
          <a:sy n="106" d="100"/>
        </p:scale>
        <p:origin x="88" y="4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601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7899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33120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2021</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2021</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2021</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2021</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802.11-21/1307r2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18" Type="http://schemas.openxmlformats.org/officeDocument/2006/relationships/hyperlink" Target="mailto:bahareh.sagedhi@intel.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89-00-0000-captialization-topic.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volker.jungnickel@hhi.fraunhofer.de" TargetMode="External"/><Relationship Id="rId13" Type="http://schemas.openxmlformats.org/officeDocument/2006/relationships/hyperlink" Target="mailto:claudiodasilva@fb.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12" Type="http://schemas.openxmlformats.org/officeDocument/2006/relationships/hyperlink" Target="mailto:edward.ks.au@huawei.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Yujin.Noh@senscomm.com" TargetMode="External"/><Relationship Id="rId5" Type="http://schemas.openxmlformats.org/officeDocument/2006/relationships/hyperlink" Target="mailto:RoyWant@google.com" TargetMode="External"/><Relationship Id="rId10" Type="http://schemas.openxmlformats.org/officeDocument/2006/relationships/hyperlink" Target="mailto:carol@ansley.com" TargetMode="External"/><Relationship Id="rId4" Type="http://schemas.openxmlformats.org/officeDocument/2006/relationships/hyperlink" Target="mailto:pecclesi@cisco.com" TargetMode="External"/><Relationship Id="rId9" Type="http://schemas.openxmlformats.org/officeDocument/2006/relationships/hyperlink" Target="mailto:harrybims@me.com" TargetMode="External"/><Relationship Id="rId14" Type="http://schemas.openxmlformats.org/officeDocument/2006/relationships/hyperlink" Target="mailto:emily.h.qi@intel.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(September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2021-09-13</a:t>
            </a:r>
          </a:p>
        </p:txBody>
      </p:sp>
      <p:sp>
        <p:nvSpPr>
          <p:cNvPr id="6" name="Date Placeholder 3"/>
          <p:cNvSpPr>
            <a:spLocks noGrp="1"/>
          </p:cNvSpPr>
          <p:nvPr>
            <p:ph type="dt" idx="10"/>
          </p:nvPr>
        </p:nvSpPr>
        <p:spPr/>
        <p:txBody>
          <a:bodyPr/>
          <a:lstStyle/>
          <a:p>
            <a:r>
              <a:rPr lang="en-US"/>
              <a:t>September 2021</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3075" name="Object 3"/>
                      <p:cNvPicPr>
                        <a:picLocks noChangeAspect="1" noChangeArrowheads="1"/>
                      </p:cNvPicPr>
                      <p:nvPr/>
                    </p:nvPicPr>
                    <p:blipFill>
                      <a:blip r:embed="rId4"/>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causes some changes to the draft, so the report is done after the editing is done. </a:t>
            </a:r>
          </a:p>
          <a:p>
            <a:r>
              <a:rPr lang="en-US" sz="1400" dirty="0" err="1"/>
              <a:t>REVmd</a:t>
            </a:r>
            <a:r>
              <a:rPr lang="en-US" sz="1400" dirty="0"/>
              <a:t> on Draft 2.1 was started out of February 2019 (Robert Stacey, Joseph Levy, Carol Ansley, Menzo Wentink, </a:t>
            </a:r>
            <a:r>
              <a:rPr lang="en-US" sz="1400" dirty="0" err="1"/>
              <a:t>Bahar</a:t>
            </a:r>
            <a:r>
              <a:rPr lang="en-US" sz="1400" dirty="0"/>
              <a:t> Sadeghi, Mark Hamilton, Yongho Seok, Emily Qi, Edward Au, Peter Ecclesine) 19/260r15 – IEEE SA staff - mixing normative and informative, see 19/1444r4 MDR complete</a:t>
            </a:r>
          </a:p>
          <a:p>
            <a:r>
              <a:rPr lang="en-US" sz="1400" dirty="0"/>
              <a:t>P802.11ay was started on D3.1 out of March 2019 (Robert Stacey, Solomon </a:t>
            </a:r>
            <a:r>
              <a:rPr lang="en-US" sz="1400" dirty="0" err="1"/>
              <a:t>Trainin</a:t>
            </a:r>
            <a:r>
              <a:rPr lang="en-US" sz="1400" dirty="0"/>
              <a:t>, Edward Au, Emily Qi, Yongho Seok, Peter Ecclesine) 19/681r6 MDR complete</a:t>
            </a:r>
          </a:p>
          <a:p>
            <a:r>
              <a:rPr lang="en-US" sz="1400" dirty="0"/>
              <a:t>P802.11ax was started on D4.1 out of May 2019 (Robert Stacey, Edward Au, Yongho Seok, Naveen Kakani, Perry </a:t>
            </a:r>
            <a:r>
              <a:rPr lang="en-US" sz="1400" dirty="0" err="1"/>
              <a:t>Correll</a:t>
            </a:r>
            <a:r>
              <a:rPr lang="en-US" sz="1400" dirty="0"/>
              <a:t>, Peter Ecclesine, Po-Kai Huang) 19/1015r4 MDR complete</a:t>
            </a:r>
          </a:p>
          <a:p>
            <a:r>
              <a:rPr lang="en-US" sz="1400" dirty="0"/>
              <a:t>P802.11ba was started on D4.0 out of September 2019 (Robert Stacey, Po-Kai Huang, </a:t>
            </a:r>
            <a:r>
              <a:rPr lang="en-US" sz="1400" dirty="0" err="1"/>
              <a:t>Rojan</a:t>
            </a:r>
            <a:r>
              <a:rPr lang="en-US" sz="1400" dirty="0"/>
              <a:t> </a:t>
            </a:r>
            <a:r>
              <a:rPr lang="en-US" sz="1400" dirty="0" err="1"/>
              <a:t>Chitrakar</a:t>
            </a:r>
            <a:r>
              <a:rPr lang="en-US" sz="1400" dirty="0"/>
              <a:t>, </a:t>
            </a:r>
            <a:r>
              <a:rPr lang="en-US" sz="1400" dirty="0" err="1"/>
              <a:t>Yunsong</a:t>
            </a:r>
            <a:r>
              <a:rPr lang="en-US" sz="1400" dirty="0"/>
              <a:t> Yang, </a:t>
            </a:r>
            <a:r>
              <a:rPr lang="en-US" sz="1400" dirty="0" err="1"/>
              <a:t>Yongho</a:t>
            </a:r>
            <a:r>
              <a:rPr lang="en-US" sz="1400" dirty="0"/>
              <a:t> Seok, Mark Hamilton ) 19/176</a:t>
            </a:r>
            <a:r>
              <a:rPr lang="en-US" sz="1400" dirty="0">
                <a:solidFill>
                  <a:schemeClr val="tx1"/>
                </a:solidFill>
              </a:rPr>
              <a:t>5r6 </a:t>
            </a:r>
            <a:r>
              <a:rPr lang="en-US" sz="1400" dirty="0"/>
              <a:t>MDR complete</a:t>
            </a:r>
          </a:p>
          <a:p>
            <a:r>
              <a:rPr lang="en-US" sz="1800" dirty="0"/>
              <a:t>P802.11az was started on D3.0 out of January 2021 (Robert Stacey,  Emily Qi, Edward Au, Carol Ansley, Peter Ecclesine, Yongho Seok, Mark Hamilton) </a:t>
            </a:r>
            <a:r>
              <a:rPr lang="en-US" sz="1800" dirty="0">
                <a:solidFill>
                  <a:srgbClr val="FF0000"/>
                </a:solidFill>
              </a:rPr>
              <a:t>21/0329r7 July 15, 2021 </a:t>
            </a:r>
            <a:r>
              <a:rPr lang="en-US" sz="1800">
                <a:solidFill>
                  <a:srgbClr val="FF0000"/>
                </a:solidFill>
              </a:rPr>
              <a:t>MDR complete</a:t>
            </a:r>
            <a:endParaRPr lang="en-US" sz="1800" dirty="0">
              <a:solidFill>
                <a:srgbClr val="FF0000"/>
              </a:solidFill>
            </a:endParaRPr>
          </a:p>
          <a:p>
            <a:r>
              <a:rPr lang="en-US" sz="1800" dirty="0"/>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editors reviewed most of the findings. The MIB findings came in after the editors meeting. They are present in r4.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TGaz</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editor will provide feedback on the findings. </a:t>
            </a:r>
            <a:endParaRPr lang="en-US" sz="1800" dirty="0"/>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B42F-568D-4A28-A05F-BF78B047AADC}"/>
              </a:ext>
            </a:extLst>
          </p:cNvPr>
          <p:cNvSpPr>
            <a:spLocks noGrp="1"/>
          </p:cNvSpPr>
          <p:nvPr>
            <p:ph type="title"/>
          </p:nvPr>
        </p:nvSpPr>
        <p:spPr/>
        <p:txBody>
          <a:bodyPr/>
          <a:lstStyle/>
          <a:p>
            <a:r>
              <a:rPr lang="en-US" dirty="0"/>
              <a:t>WG Style Guide, 11be and </a:t>
            </a:r>
            <a:r>
              <a:rPr lang="en-US" dirty="0" err="1"/>
              <a:t>REVme</a:t>
            </a:r>
            <a:r>
              <a:rPr lang="en-US" dirty="0"/>
              <a:t> practice</a:t>
            </a:r>
          </a:p>
        </p:txBody>
      </p:sp>
      <p:sp>
        <p:nvSpPr>
          <p:cNvPr id="3" name="Content Placeholder 2">
            <a:extLst>
              <a:ext uri="{FF2B5EF4-FFF2-40B4-BE49-F238E27FC236}">
                <a16:creationId xmlns:a16="http://schemas.microsoft.com/office/drawing/2014/main" id="{9E8181F9-FE4E-4B5B-A2BC-D06A058731DB}"/>
              </a:ext>
            </a:extLst>
          </p:cNvPr>
          <p:cNvSpPr>
            <a:spLocks noGrp="1"/>
          </p:cNvSpPr>
          <p:nvPr>
            <p:ph idx="1"/>
          </p:nvPr>
        </p:nvSpPr>
        <p:spPr/>
        <p:txBody>
          <a:bodyPr/>
          <a:lstStyle/>
          <a:p>
            <a:pPr marL="0" marR="0">
              <a:spcBef>
                <a:spcPts val="0"/>
              </a:spcBef>
              <a:spcAft>
                <a:spcPts val="0"/>
              </a:spcAft>
            </a:pPr>
            <a:r>
              <a:rPr lang="en-US" sz="1800" dirty="0">
                <a:solidFill>
                  <a:schemeClr val="tx1"/>
                </a:solidFill>
                <a:effectLst/>
                <a:ea typeface="Times New Roman" panose="02020603050405020304" pitchFamily="18" charset="0"/>
              </a:rPr>
              <a:t>Topics from Edward Au email:</a:t>
            </a:r>
          </a:p>
          <a:p>
            <a:pPr marL="0" marR="0">
              <a:spcBef>
                <a:spcPts val="0"/>
              </a:spcBef>
              <a:spcAft>
                <a:spcPts val="0"/>
              </a:spcAft>
            </a:pPr>
            <a:r>
              <a:rPr lang="en-US" sz="1800" dirty="0">
                <a:solidFill>
                  <a:schemeClr val="tx1"/>
                </a:solidFill>
                <a:effectLst/>
                <a:ea typeface="Times New Roman" panose="02020603050405020304" pitchFamily="18" charset="0"/>
              </a:rPr>
              <a:t>[</a:t>
            </a:r>
            <a:r>
              <a:rPr lang="en-US" sz="1800" b="0" dirty="0">
                <a:solidFill>
                  <a:schemeClr val="tx1"/>
                </a:solidFill>
                <a:effectLst/>
                <a:ea typeface="Times New Roman" panose="02020603050405020304" pitchFamily="18" charset="0"/>
              </a:rPr>
              <a:t>1]  Review the addition of "Tail" into the Editor's guide document. Other edits noted. </a:t>
            </a:r>
            <a:endParaRPr lang="en-US" sz="1800" b="0" dirty="0">
              <a:solidFill>
                <a:schemeClr val="tx1"/>
              </a:solidFill>
              <a:effectLst/>
              <a:ea typeface="Calibri" panose="020F0502020204030204" pitchFamily="34" charset="0"/>
            </a:endParaRPr>
          </a:p>
          <a:p>
            <a:pPr marL="0" marR="0">
              <a:spcBef>
                <a:spcPts val="0"/>
              </a:spcBef>
              <a:spcAft>
                <a:spcPts val="0"/>
              </a:spcAft>
            </a:pPr>
            <a:r>
              <a:rPr lang="en-US" sz="1800" b="0" dirty="0">
                <a:solidFill>
                  <a:schemeClr val="tx1"/>
                </a:solidFill>
                <a:effectLst/>
                <a:ea typeface="Times New Roman" panose="02020603050405020304" pitchFamily="18" charset="0"/>
              </a:rPr>
              <a:t>[2]  ANA assignment</a:t>
            </a:r>
            <a:endParaRPr lang="en-US" sz="1800" b="0" dirty="0">
              <a:solidFill>
                <a:schemeClr val="tx1"/>
              </a:solidFill>
              <a:effectLst/>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F86D4923-0F53-4009-81E1-26DA9805D96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FEE844F-B623-4838-848F-8BB61EF800D2}"/>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F5D7199-F3CB-464E-B4CD-604E8BD879AB}"/>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130369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19</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t>2020 IEEE Standards Style Manual </a:t>
            </a:r>
            <a:r>
              <a:rPr lang="en-US" b="0" dirty="0"/>
              <a:t>when creating or updating drafts.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we’ve added </a:t>
            </a:r>
            <a:r>
              <a:rPr lang="en-US" b="0"/>
              <a:t>the particular use of </a:t>
            </a:r>
            <a:r>
              <a:rPr lang="en-US" b="0" dirty="0"/>
              <a:t>“Tail” and explained our practice in acronyms.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is used at IEEE-SA.</a:t>
            </a:r>
            <a:endParaRPr lang="en-US" dirty="0"/>
          </a:p>
          <a:p>
            <a:r>
              <a:rPr lang="en-US" dirty="0"/>
              <a:t>Creating a Redline, Graphics, Numbering and ANA, Source Control. Sub-version server for source control. Once a draft is stable then request number allocation.</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Sept 2021</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November, changes are usually based on MDR suitability</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255181097"/>
              </p:ext>
            </p:extLst>
          </p:nvPr>
        </p:nvGraphicFramePr>
        <p:xfrm>
          <a:off x="838200" y="2057400"/>
          <a:ext cx="10546268" cy="5018069"/>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TGaz</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282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TGbc</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80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Mar 2023</a:t>
                      </a:r>
                    </a:p>
                  </a:txBody>
                  <a:tcPr horzOverflow="overflow">
                    <a:noFill/>
                  </a:tcPr>
                </a:tc>
                <a:extLst>
                  <a:ext uri="{0D108BD9-81ED-4DB2-BD59-A6C34878D82A}">
                    <a16:rowId xmlns:a16="http://schemas.microsoft.com/office/drawing/2014/main" val="1982380037"/>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TGbd</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134</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Dec 2022</a:t>
                      </a:r>
                    </a:p>
                  </a:txBody>
                  <a:tcPr horzOverflow="overflow">
                    <a:noFill/>
                  </a:tcPr>
                </a:tc>
                <a:extLst>
                  <a:ext uri="{0D108BD9-81ED-4DB2-BD59-A6C34878D82A}">
                    <a16:rowId xmlns:a16="http://schemas.microsoft.com/office/drawing/2014/main" val="3514100842"/>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8</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TGbb</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24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TGbe</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~700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May 2024</a:t>
                      </a:r>
                    </a:p>
                  </a:txBody>
                  <a:tcPr horzOverflow="overflow">
                    <a:noFill/>
                  </a:tcPr>
                </a:tc>
                <a:extLst>
                  <a:ext uri="{0D108BD9-81ED-4DB2-BD59-A6C34878D82A}">
                    <a16:rowId xmlns:a16="http://schemas.microsoft.com/office/drawing/2014/main" val="1253177727"/>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5944</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noFill/>
                  </a:tcPr>
                </a:tc>
                <a:extLst>
                  <a:ext uri="{0D108BD9-81ED-4DB2-BD59-A6C34878D82A}">
                    <a16:rowId xmlns:a16="http://schemas.microsoft.com/office/drawing/2014/main" val="517786844"/>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*Published ** Reviewed in July</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Monday am1 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715684779"/>
              </p:ext>
            </p:extLst>
          </p:nvPr>
        </p:nvGraphicFramePr>
        <p:xfrm>
          <a:off x="737392" y="1374227"/>
          <a:ext cx="9395946" cy="4969303"/>
        </p:xfrm>
        <a:graphic>
          <a:graphicData uri="http://schemas.openxmlformats.org/drawingml/2006/table">
            <a:tbl>
              <a:tblPr firstRow="1">
                <a:tableStyleId>{073A0DAA-6AF3-43AB-8588-CEC1D06C72B9}</a:tableStyleId>
              </a:tblPr>
              <a:tblGrid>
                <a:gridCol w="618827">
                  <a:extLst>
                    <a:ext uri="{9D8B030D-6E8A-4147-A177-3AD203B41FA5}">
                      <a16:colId xmlns:a16="http://schemas.microsoft.com/office/drawing/2014/main" val="4261970102"/>
                    </a:ext>
                  </a:extLst>
                </a:gridCol>
                <a:gridCol w="403471">
                  <a:extLst>
                    <a:ext uri="{9D8B030D-6E8A-4147-A177-3AD203B41FA5}">
                      <a16:colId xmlns:a16="http://schemas.microsoft.com/office/drawing/2014/main" val="78877518"/>
                    </a:ext>
                  </a:extLst>
                </a:gridCol>
                <a:gridCol w="394224">
                  <a:extLst>
                    <a:ext uri="{9D8B030D-6E8A-4147-A177-3AD203B41FA5}">
                      <a16:colId xmlns:a16="http://schemas.microsoft.com/office/drawing/2014/main" val="3029749347"/>
                    </a:ext>
                  </a:extLst>
                </a:gridCol>
                <a:gridCol w="457200">
                  <a:extLst>
                    <a:ext uri="{9D8B030D-6E8A-4147-A177-3AD203B41FA5}">
                      <a16:colId xmlns:a16="http://schemas.microsoft.com/office/drawing/2014/main" val="948022760"/>
                    </a:ext>
                  </a:extLst>
                </a:gridCol>
                <a:gridCol w="381000">
                  <a:extLst>
                    <a:ext uri="{9D8B030D-6E8A-4147-A177-3AD203B41FA5}">
                      <a16:colId xmlns:a16="http://schemas.microsoft.com/office/drawing/2014/main" val="1543342895"/>
                    </a:ext>
                  </a:extLst>
                </a:gridCol>
                <a:gridCol w="533400">
                  <a:extLst>
                    <a:ext uri="{9D8B030D-6E8A-4147-A177-3AD203B41FA5}">
                      <a16:colId xmlns:a16="http://schemas.microsoft.com/office/drawing/2014/main" val="3821760127"/>
                    </a:ext>
                  </a:extLst>
                </a:gridCol>
                <a:gridCol w="436886">
                  <a:extLst>
                    <a:ext uri="{9D8B030D-6E8A-4147-A177-3AD203B41FA5}">
                      <a16:colId xmlns:a16="http://schemas.microsoft.com/office/drawing/2014/main" val="1625024730"/>
                    </a:ext>
                  </a:extLst>
                </a:gridCol>
                <a:gridCol w="477514">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609600">
                  <a:extLst>
                    <a:ext uri="{9D8B030D-6E8A-4147-A177-3AD203B41FA5}">
                      <a16:colId xmlns:a16="http://schemas.microsoft.com/office/drawing/2014/main" val="3327754882"/>
                    </a:ext>
                  </a:extLst>
                </a:gridCol>
                <a:gridCol w="1280551">
                  <a:extLst>
                    <a:ext uri="{9D8B030D-6E8A-4147-A177-3AD203B41FA5}">
                      <a16:colId xmlns:a16="http://schemas.microsoft.com/office/drawing/2014/main" val="309422106"/>
                    </a:ext>
                  </a:extLst>
                </a:gridCol>
                <a:gridCol w="436886">
                  <a:extLst>
                    <a:ext uri="{9D8B030D-6E8A-4147-A177-3AD203B41FA5}">
                      <a16:colId xmlns:a16="http://schemas.microsoft.com/office/drawing/2014/main" val="2746800865"/>
                    </a:ext>
                  </a:extLst>
                </a:gridCol>
                <a:gridCol w="1852449">
                  <a:extLst>
                    <a:ext uri="{9D8B030D-6E8A-4147-A177-3AD203B41FA5}">
                      <a16:colId xmlns:a16="http://schemas.microsoft.com/office/drawing/2014/main" val="664609411"/>
                    </a:ext>
                  </a:extLst>
                </a:gridCol>
                <a:gridCol w="113293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bc</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bd</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bb</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be</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me</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a:ln>
                          <a:noFill/>
                        </a:ln>
                        <a:solidFill>
                          <a:schemeClr val="accent4"/>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Roy Want, Chao Chun Wang, </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13-Sep</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1.04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FrameMaker 2020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13-Sep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1.02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FrameMaker</a:t>
                      </a:r>
                    </a:p>
                    <a:p>
                      <a:pPr algn="ctr"/>
                      <a:r>
                        <a:rPr lang="en-US" sz="1400" kern="1200" dirty="0">
                          <a:solidFill>
                            <a:schemeClr val="tx1">
                              <a:lumMod val="95000"/>
                              <a:lumOff val="5000"/>
                            </a:schemeClr>
                          </a:solidFill>
                          <a:effectLst/>
                          <a:latin typeface="+mn-lt"/>
                          <a:ea typeface="+mn-ea"/>
                          <a:cs typeface="+mn-cs"/>
                        </a:rPr>
                        <a:t>2020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err="1">
                          <a:solidFill>
                            <a:srgbClr val="FF0000"/>
                          </a:solidFill>
                        </a:rPr>
                        <a:t>Yujin</a:t>
                      </a:r>
                      <a:r>
                        <a:rPr lang="en-US" sz="1600" dirty="0">
                          <a:solidFill>
                            <a:srgbClr val="FF0000"/>
                          </a:solidFill>
                        </a:rPr>
                        <a:t> Noh</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13-Sep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1.02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0.6</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rPr>
                        <a:t>Volker Jungnickel, Harry </a:t>
                      </a:r>
                      <a:r>
                        <a:rPr lang="en-US" sz="1600" dirty="0" err="1">
                          <a:solidFill>
                            <a:srgbClr val="002060"/>
                          </a:solidFill>
                        </a:rPr>
                        <a:t>Bims</a:t>
                      </a: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13-Sep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3.1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1.03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mn-lt"/>
                        </a:rPr>
                        <a:t>1.2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0.5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1.1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FrameMaker</a:t>
                      </a:r>
                    </a:p>
                    <a:p>
                      <a:pPr algn="ctr"/>
                      <a:r>
                        <a:rPr lang="en-US" sz="1400" dirty="0">
                          <a:solidFill>
                            <a:schemeClr val="tx1">
                              <a:lumMod val="95000"/>
                              <a:lumOff val="5000"/>
                            </a:schemeClr>
                          </a:solidFill>
                        </a:rPr>
                        <a:t>(old)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13-Sep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chemeClr val="tx1"/>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chemeClr val="tx1"/>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0.3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FrameMaker 2020 release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002060"/>
                          </a:solidFill>
                        </a:rPr>
                        <a:t>Emily Qi, 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13-Sep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September 2021</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Sept 2021</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2021 – 11be review whether Annex G frame exchange sequences remain</a:t>
            </a:r>
          </a:p>
          <a:p>
            <a:r>
              <a:rPr lang="en-GB" sz="2000" dirty="0"/>
              <a:t>Jan - MIB normative text that should be in the main body? The default values are used outside the standard</a:t>
            </a:r>
          </a:p>
          <a:p>
            <a:r>
              <a:rPr lang="en-GB" sz="2000" dirty="0"/>
              <a:t>Jan - MIB deprecation topic – should be a project, how to proceed?</a:t>
            </a:r>
          </a:p>
          <a:p>
            <a:r>
              <a:rPr lang="en-GB" sz="2000" dirty="0"/>
              <a:t>	Note that in ARC, YANG is a pending topic. </a:t>
            </a:r>
          </a:p>
          <a:p>
            <a:r>
              <a:rPr lang="en-GB" sz="2000" dirty="0"/>
              <a:t>Sept - How well the MAC description supports multiple PHY descriptions? </a:t>
            </a:r>
          </a:p>
          <a:p>
            <a:r>
              <a:rPr lang="en-GB" sz="2000" dirty="0"/>
              <a:t>	11ba is a mix; security is in baseline clause, remainder is more modular. </a:t>
            </a:r>
          </a:p>
          <a:p>
            <a:r>
              <a:rPr lang="en-GB" sz="2000" dirty="0"/>
              <a:t>	11az has no separate MAC</a:t>
            </a:r>
          </a:p>
          <a:p>
            <a:r>
              <a:rPr lang="en-GB" sz="2000" dirty="0"/>
              <a:t>	11bb three PHYs and separate MAC, keep the MAC close to the PHYs</a:t>
            </a:r>
          </a:p>
          <a:p>
            <a:r>
              <a:rPr lang="en-GB" sz="2000" dirty="0"/>
              <a:t> 	11bc not far enough along –</a:t>
            </a:r>
          </a:p>
          <a:p>
            <a:r>
              <a:rPr lang="en-GB" sz="20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p>
          <a:p>
            <a:pPr lvl="1"/>
            <a:r>
              <a:rPr lang="en-US" sz="1400" dirty="0" err="1"/>
              <a:t>TGax</a:t>
            </a:r>
            <a:r>
              <a:rPr lang="en-US" sz="1400" dirty="0"/>
              <a:t> – Robert Stacey – </a:t>
            </a:r>
            <a:r>
              <a:rPr lang="en-US" sz="1400" dirty="0">
                <a:hlinkClick r:id="rId3"/>
              </a:rPr>
              <a:t>robert.stacey@intel.com</a:t>
            </a:r>
            <a:r>
              <a:rPr lang="en-US" sz="1400" dirty="0"/>
              <a:t> </a:t>
            </a:r>
          </a:p>
          <a:p>
            <a:pPr lvl="1"/>
            <a:r>
              <a:rPr lang="en-US" sz="1400" dirty="0" err="1"/>
              <a:t>TGay</a:t>
            </a:r>
            <a:r>
              <a:rPr lang="en-US" sz="1400" dirty="0"/>
              <a:t> – Carlos Cordeiro – </a:t>
            </a:r>
            <a:r>
              <a:rPr lang="en-US" sz="1400" dirty="0">
                <a:hlinkClick r:id="rId4"/>
              </a:rPr>
              <a:t>carlos.cordeiro@intel.com</a:t>
            </a:r>
            <a:r>
              <a:rPr lang="en-US" sz="1400" dirty="0"/>
              <a:t>  </a:t>
            </a:r>
          </a:p>
          <a:p>
            <a:pPr lvl="1"/>
            <a:r>
              <a:rPr lang="en-US" sz="1400" dirty="0" err="1"/>
              <a:t>TGbd</a:t>
            </a:r>
            <a:r>
              <a:rPr lang="en-US" sz="1400" dirty="0"/>
              <a:t> – </a:t>
            </a:r>
            <a:r>
              <a:rPr lang="en-US" sz="1400" dirty="0" err="1"/>
              <a:t>Bahar</a:t>
            </a:r>
            <a:r>
              <a:rPr lang="en-US" sz="1400" dirty="0"/>
              <a:t> Sadeghi –</a:t>
            </a:r>
            <a:r>
              <a:rPr lang="en-US" sz="1400" b="1" dirty="0"/>
              <a:t> </a:t>
            </a:r>
            <a:r>
              <a:rPr lang="en-US" sz="1400" dirty="0">
                <a:hlinkClick r:id="rId18"/>
              </a:rPr>
              <a:t>bahareh.sagedhi@intel.com</a:t>
            </a:r>
            <a:r>
              <a:rPr lang="en-US" sz="1400" dirty="0"/>
              <a:t> </a:t>
            </a:r>
          </a:p>
          <a:p>
            <a:pPr lvl="1"/>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p>
          <a:p>
            <a:pPr lvl="1">
              <a:buFont typeface="Arial" panose="020B0604020202020204" pitchFamily="34" charset="0"/>
              <a:buChar char="•"/>
            </a:pPr>
            <a:r>
              <a:rPr lang="en-GB" dirty="0"/>
              <a:t>Do not reference other clauses in Visio figures</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649811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t>
            </a:r>
            <a:r>
              <a:rPr lang="en-GB" dirty="0">
                <a:solidFill>
                  <a:srgbClr val="FF0000"/>
                </a:solidFill>
                <a:highlight>
                  <a:srgbClr val="FFFF00"/>
                </a:highlight>
              </a:rPr>
              <a:t>A</a:t>
            </a:r>
            <a:r>
              <a:rPr lang="en-GB" dirty="0">
                <a:highlight>
                  <a:srgbClr val="FFFF00"/>
                </a:highlight>
              </a:rPr>
              <a:t>nd</a:t>
            </a:r>
            <a:r>
              <a:rPr lang="en-GB" dirty="0"/>
              <a:t>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228770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r>
              <a:rPr lang="en-US" sz="1800" dirty="0"/>
              <a:t>P802.11az is nearly ready (one draft before final WG recirc) for a MDR, so editorial changes can be incorporated. Think that Draft 3.0 would be MDR candidate.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758786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2021-09-13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Learnings from 11ax, 11ay role-in</a:t>
            </a:r>
          </a:p>
          <a:p>
            <a:r>
              <a:rPr lang="en-US" dirty="0"/>
              <a:t>WG Style Guide for 802.11 draft </a:t>
            </a:r>
            <a:r>
              <a:rPr lang="en-US" dirty="0">
                <a:solidFill>
                  <a:schemeClr val="tx1"/>
                </a:solidFill>
              </a:rPr>
              <a:t>09/1034r19</a:t>
            </a:r>
          </a:p>
          <a:p>
            <a:r>
              <a:rPr lang="en-US" dirty="0"/>
              <a:t>Review WG Style Guide, 11be and </a:t>
            </a:r>
            <a:r>
              <a:rPr lang="en-US" dirty="0" err="1"/>
              <a:t>REVme</a:t>
            </a:r>
            <a:r>
              <a:rPr lang="en-US" dirty="0"/>
              <a:t> practice</a:t>
            </a:r>
          </a:p>
          <a:p>
            <a:r>
              <a:rPr lang="en-US" dirty="0"/>
              <a:t>Draft and Amendment alignments</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123A-68DE-4834-AA4C-969891C92BAB}"/>
              </a:ext>
            </a:extLst>
          </p:cNvPr>
          <p:cNvSpPr>
            <a:spLocks noGrp="1"/>
          </p:cNvSpPr>
          <p:nvPr>
            <p:ph type="title"/>
          </p:nvPr>
        </p:nvSpPr>
        <p:spPr/>
        <p:txBody>
          <a:bodyPr/>
          <a:lstStyle/>
          <a:p>
            <a:r>
              <a:rPr lang="en-US" dirty="0"/>
              <a:t>Capitalization Topic – 21/0789</a:t>
            </a:r>
          </a:p>
        </p:txBody>
      </p:sp>
      <p:sp>
        <p:nvSpPr>
          <p:cNvPr id="3" name="Content Placeholder 2">
            <a:extLst>
              <a:ext uri="{FF2B5EF4-FFF2-40B4-BE49-F238E27FC236}">
                <a16:creationId xmlns:a16="http://schemas.microsoft.com/office/drawing/2014/main" id="{EC48E38A-151A-4AE2-8A9E-D12AB0227919}"/>
              </a:ext>
            </a:extLst>
          </p:cNvPr>
          <p:cNvSpPr>
            <a:spLocks noGrp="1"/>
          </p:cNvSpPr>
          <p:nvPr>
            <p:ph idx="1"/>
          </p:nvPr>
        </p:nvSpPr>
        <p:spPr/>
        <p:txBody>
          <a:bodyPr/>
          <a:lstStyle/>
          <a:p>
            <a:r>
              <a:rPr lang="en-US" sz="1800" u="sng" dirty="0">
                <a:solidFill>
                  <a:srgbClr val="0000FF"/>
                </a:solidFill>
                <a:effectLst/>
                <a:latin typeface="Arial" panose="020B0604020202020204" pitchFamily="34" charset="0"/>
                <a:ea typeface="Times New Roman" panose="02020603050405020304" pitchFamily="18" charset="0"/>
                <a:hlinkClick r:id="rId2"/>
              </a:rPr>
              <a:t>https://mentor.ieee.org/802.11/dcn/21/11-21-0789-00-0000-captialization-topic.pptx</a:t>
            </a:r>
            <a:endParaRPr lang="en-US" sz="1800" u="sng" dirty="0">
              <a:solidFill>
                <a:srgbClr val="0000FF"/>
              </a:solidFill>
              <a:effectLst/>
              <a:latin typeface="Arial" panose="020B0604020202020204" pitchFamily="34" charset="0"/>
              <a:ea typeface="Times New Roman" panose="02020603050405020304" pitchFamily="18" charset="0"/>
            </a:endParaRPr>
          </a:p>
          <a:p>
            <a:r>
              <a:rPr lang="en-US" sz="1800" dirty="0"/>
              <a:t>	Brian Hart (Cisco Systems)</a:t>
            </a:r>
          </a:p>
          <a:p>
            <a:r>
              <a:rPr lang="en-US" sz="1800" dirty="0"/>
              <a:t>Edward Au notes “Tail” and “Encoding Block” or similar terms in PHY clause could be added to the 802.11 Style Guide</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Edward Au will add ‘Tail’ to Grandfathered term list.</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And take editing actions on Encoded block </a:t>
            </a:r>
            <a:r>
              <a:rPr lang="en-US" sz="1800" dirty="0">
                <a:solidFill>
                  <a:srgbClr val="0000FF"/>
                </a:solidFill>
                <a:latin typeface="Arial" panose="020B0604020202020204" pitchFamily="34" charset="0"/>
                <a:ea typeface="Times New Roman" panose="02020603050405020304" pitchFamily="18" charset="0"/>
              </a:rPr>
              <a:t>. </a:t>
            </a:r>
          </a:p>
        </p:txBody>
      </p:sp>
      <p:sp>
        <p:nvSpPr>
          <p:cNvPr id="4" name="Slide Number Placeholder 3">
            <a:extLst>
              <a:ext uri="{FF2B5EF4-FFF2-40B4-BE49-F238E27FC236}">
                <a16:creationId xmlns:a16="http://schemas.microsoft.com/office/drawing/2014/main" id="{D135AAB7-B482-45CE-A7DB-0ACAE57A6D56}"/>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6563B07-2514-444F-8FFB-1F89B5328EF5}"/>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BE8FD74-A324-4DAA-A4A8-61ADD6433124}"/>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70102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Spetember 2021</a:t>
            </a:r>
            <a:endParaRPr lang="en-GB" dirty="0"/>
          </a:p>
        </p:txBody>
      </p:sp>
    </p:spTree>
    <p:extLst>
      <p:ext uri="{BB962C8B-B14F-4D97-AF65-F5344CB8AC3E}">
        <p14:creationId xmlns:p14="http://schemas.microsoft.com/office/powerpoint/2010/main" val="3303314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2021-09-13</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WG – Robert Stacey</a:t>
            </a:r>
          </a:p>
          <a:p>
            <a:pPr lvl="1">
              <a:lnSpc>
                <a:spcPct val="80000"/>
              </a:lnSpc>
              <a:buFont typeface="Arial" panose="020B0604020202020204" pitchFamily="34" charset="0"/>
              <a:buChar char="•"/>
              <a:defRPr/>
            </a:pPr>
            <a:r>
              <a:rPr lang="en-US" sz="1600" dirty="0"/>
              <a:t>P802.11az Amendment (NGP) – Roy Want</a:t>
            </a:r>
          </a:p>
          <a:p>
            <a:pPr lvl="1">
              <a:lnSpc>
                <a:spcPct val="80000"/>
              </a:lnSpc>
              <a:buFontTx/>
              <a:buChar char="•"/>
              <a:defRPr/>
            </a:pPr>
            <a:r>
              <a:rPr lang="en-US" sz="1600" dirty="0"/>
              <a:t>P802.11bb Amendment (LC) – Volker Jungnickel, Harry Bims</a:t>
            </a:r>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a:t>
            </a:r>
            <a:r>
              <a:rPr lang="en-US" sz="1600" dirty="0" err="1"/>
              <a:t>Yujin</a:t>
            </a:r>
            <a:r>
              <a:rPr lang="en-US" sz="1600" dirty="0"/>
              <a:t> Noh</a:t>
            </a:r>
          </a:p>
          <a:p>
            <a:pPr lvl="1">
              <a:lnSpc>
                <a:spcPct val="80000"/>
              </a:lnSpc>
              <a:buFontTx/>
              <a:buChar char="•"/>
              <a:defRPr/>
            </a:pPr>
            <a:r>
              <a:rPr lang="en-US" sz="1600" dirty="0"/>
              <a:t>P802.11be Amendment (EHT) – Edward Au</a:t>
            </a:r>
          </a:p>
          <a:p>
            <a:pPr lvl="1">
              <a:lnSpc>
                <a:spcPct val="80000"/>
              </a:lnSpc>
              <a:buFontTx/>
              <a:buChar char="•"/>
              <a:defRPr/>
            </a:pPr>
            <a:r>
              <a:rPr lang="en-US" sz="1600" dirty="0"/>
              <a:t>P802.11bf Amendment (SENS) – Claudio da Silva</a:t>
            </a:r>
          </a:p>
          <a:p>
            <a:pPr lvl="1">
              <a:lnSpc>
                <a:spcPct val="80000"/>
              </a:lnSpc>
              <a:buFontTx/>
              <a:buChar char="•"/>
              <a:defRPr/>
            </a:pPr>
            <a:r>
              <a:rPr lang="en-US" sz="1600" dirty="0"/>
              <a:t>P802.11bh Amendment (RCM) – Carol Ansley</a:t>
            </a:r>
          </a:p>
          <a:p>
            <a:pPr lvl="1">
              <a:lnSpc>
                <a:spcPct val="80000"/>
              </a:lnSpc>
              <a:buFontTx/>
              <a:buChar char="•"/>
              <a:defRPr/>
            </a:pPr>
            <a:r>
              <a:rPr lang="en-US" sz="1600" dirty="0"/>
              <a:t>P802.11bi Amendment (EDP) – Po-kai Huang</a:t>
            </a:r>
          </a:p>
          <a:p>
            <a:pPr lvl="1">
              <a:lnSpc>
                <a:spcPct val="80000"/>
              </a:lnSpc>
              <a:buFontTx/>
              <a:buChar char="•"/>
              <a:defRPr/>
            </a:pPr>
            <a:r>
              <a:rPr lang="en-US" sz="1600" dirty="0" err="1"/>
              <a:t>REVme</a:t>
            </a:r>
            <a:r>
              <a:rPr lang="en-US" sz="1600" dirty="0"/>
              <a:t> – Emily Qi, Edward Au</a:t>
            </a:r>
          </a:p>
          <a:p>
            <a:pPr>
              <a:lnSpc>
                <a:spcPct val="80000"/>
              </a:lnSpc>
              <a:buFont typeface="Arial" panose="020B0604020202020204" pitchFamily="34" charset="0"/>
              <a:buChar char="•"/>
              <a:defRPr/>
            </a:pPr>
            <a:r>
              <a:rPr lang="en-US" sz="1800" dirty="0"/>
              <a:t>Editors Not Present</a:t>
            </a:r>
          </a:p>
          <a:p>
            <a:pPr lvl="1">
              <a:lnSpc>
                <a:spcPct val="80000"/>
              </a:lnSpc>
              <a:buFont typeface="Arial" panose="020B0604020202020204" pitchFamily="34" charset="0"/>
              <a:buChar char="•"/>
              <a:defRPr/>
            </a:pPr>
            <a:r>
              <a:rPr lang="en-US" sz="1400" dirty="0"/>
              <a:t>WG - Peter Ecclesine</a:t>
            </a:r>
          </a:p>
          <a:p>
            <a:pPr lvl="1">
              <a:lnSpc>
                <a:spcPct val="80000"/>
              </a:lnSpc>
              <a:buFont typeface="Arial" panose="020B0604020202020204" pitchFamily="34" charset="0"/>
              <a:buChar char="•"/>
              <a:defRPr/>
            </a:pPr>
            <a:r>
              <a:rPr lang="en-US" sz="1400" dirty="0"/>
              <a:t>P802.11az Amendment (NGP) – Chao-Chun Wang, </a:t>
            </a:r>
          </a:p>
          <a:p>
            <a:pPr>
              <a:lnSpc>
                <a:spcPct val="80000"/>
              </a:lnSpc>
              <a:buFont typeface="Arial" panose="020B0604020202020204" pitchFamily="34" charset="0"/>
              <a:buChar char="•"/>
              <a:defRPr/>
            </a:pPr>
            <a:r>
              <a:rPr lang="en-US" sz="1800" dirty="0"/>
              <a:t>Also present:</a:t>
            </a:r>
          </a:p>
          <a:p>
            <a:pPr lvl="1">
              <a:lnSpc>
                <a:spcPct val="80000"/>
              </a:lnSpc>
              <a:buFont typeface="Arial" panose="020B0604020202020204" pitchFamily="34" charset="0"/>
              <a:buChar char="•"/>
              <a:defRPr/>
            </a:pPr>
            <a:r>
              <a:rPr lang="en-US" sz="1600" dirty="0"/>
              <a:t>Brian Hart, Mark Hamilton, Stephan Sand, Joseph Levy</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Peter Ecclesine -</a:t>
            </a:r>
            <a:r>
              <a:rPr lang="en-US" sz="1600" dirty="0"/>
              <a:t> </a:t>
            </a:r>
            <a:r>
              <a:rPr lang="it-IT" sz="1600" dirty="0">
                <a:hlinkClick r:id="rId4"/>
              </a:rPr>
              <a:t>pecclesi@cisco.com</a:t>
            </a:r>
            <a:r>
              <a:rPr lang="it-IT" sz="1600" b="1" dirty="0"/>
              <a:t> </a:t>
            </a:r>
            <a:endParaRPr lang="en-US" sz="1600" b="1" dirty="0"/>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TGba</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TGbb</a:t>
            </a:r>
            <a:r>
              <a:rPr lang="en-US" sz="1600" b="1" dirty="0"/>
              <a:t> – Volker </a:t>
            </a:r>
            <a:r>
              <a:rPr lang="en-US" sz="1600" b="1" dirty="0" err="1"/>
              <a:t>Jungnickel</a:t>
            </a:r>
            <a:r>
              <a:rPr lang="en-US" sz="1600" b="1" dirty="0"/>
              <a:t> </a:t>
            </a:r>
            <a:r>
              <a:rPr lang="en-US" sz="1600" dirty="0"/>
              <a:t>– </a:t>
            </a:r>
            <a:r>
              <a:rPr lang="en-US" sz="1600" dirty="0">
                <a:hlinkClick r:id="rId8"/>
              </a:rPr>
              <a:t>volker.jungnickel@hhi.fraunhofer.de</a:t>
            </a:r>
            <a:r>
              <a:rPr lang="en-US" sz="1600" dirty="0"/>
              <a:t> , </a:t>
            </a:r>
            <a:r>
              <a:rPr lang="en-US" sz="1600" b="1" dirty="0"/>
              <a:t>Harry </a:t>
            </a:r>
            <a:r>
              <a:rPr lang="en-US" sz="1600" b="1" dirty="0" err="1"/>
              <a:t>Bims</a:t>
            </a:r>
            <a:r>
              <a:rPr lang="en-US" sz="1600" b="1" dirty="0"/>
              <a:t> </a:t>
            </a:r>
            <a:r>
              <a:rPr lang="en-US" sz="1600" dirty="0">
                <a:hlinkClick r:id="rId9"/>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10"/>
              </a:rPr>
              <a:t>carol@ansley.com</a:t>
            </a:r>
            <a:r>
              <a:rPr lang="en-US" sz="1600" dirty="0"/>
              <a:t> </a:t>
            </a:r>
          </a:p>
          <a:p>
            <a:pPr marL="342900" lvl="1" indent="-342900">
              <a:buFontTx/>
              <a:buChar char="•"/>
            </a:pPr>
            <a:r>
              <a:rPr lang="en-US" sz="1600" b="1" dirty="0" err="1"/>
              <a:t>TGbd</a:t>
            </a:r>
            <a:r>
              <a:rPr lang="en-US" sz="1600" b="1" dirty="0"/>
              <a:t> – </a:t>
            </a:r>
            <a:r>
              <a:rPr lang="en-US" sz="1600" b="1" dirty="0" err="1"/>
              <a:t>Yujin</a:t>
            </a:r>
            <a:r>
              <a:rPr lang="en-US" sz="1600" b="1" dirty="0"/>
              <a:t> Noh </a:t>
            </a:r>
            <a:r>
              <a:rPr lang="en-US" sz="1600" dirty="0"/>
              <a:t>–</a:t>
            </a:r>
            <a:r>
              <a:rPr lang="en-US" sz="1600" b="1" dirty="0"/>
              <a:t> </a:t>
            </a:r>
            <a:r>
              <a:rPr lang="fi-FI" sz="1600" dirty="0">
                <a:hlinkClick r:id="rId11"/>
              </a:rPr>
              <a:t>Yujin.Noh@senscomm.com</a:t>
            </a:r>
            <a:r>
              <a:rPr lang="fi-FI" sz="1600" dirty="0"/>
              <a:t> </a:t>
            </a:r>
            <a:endParaRPr lang="en-US" sz="1600" dirty="0"/>
          </a:p>
          <a:p>
            <a:pPr marL="342900" lvl="1" indent="-342900">
              <a:buFontTx/>
              <a:buChar char="•"/>
            </a:pPr>
            <a:r>
              <a:rPr lang="en-US" sz="1600" b="1" dirty="0" err="1"/>
              <a:t>TGbe</a:t>
            </a:r>
            <a:r>
              <a:rPr lang="en-US" sz="1600" b="1" dirty="0"/>
              <a:t> – Edward Au </a:t>
            </a:r>
            <a:r>
              <a:rPr lang="en-US" sz="1600" dirty="0"/>
              <a:t>– </a:t>
            </a:r>
            <a:r>
              <a:rPr lang="en-US" sz="1600" u="sng" dirty="0">
                <a:hlinkClick r:id="rId12"/>
              </a:rPr>
              <a:t>edward.ks.au@huawei.com</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13"/>
              </a:rPr>
              <a:t>claudiodasilva@fb.com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10"/>
              </a:rPr>
              <a:t>carol@ansley.com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4"/>
              </a:rPr>
              <a:t>emily.h.qi@intel.com</a:t>
            </a:r>
            <a:r>
              <a:rPr lang="en-US" sz="1600" dirty="0"/>
              <a:t>, </a:t>
            </a:r>
            <a:r>
              <a:rPr lang="en-US" sz="1600" b="1" dirty="0"/>
              <a:t>Edward Au </a:t>
            </a:r>
            <a:r>
              <a:rPr lang="en-US" sz="1600" dirty="0"/>
              <a:t>– </a:t>
            </a:r>
            <a:r>
              <a:rPr lang="en-US" sz="1600" b="0" u="sng" dirty="0">
                <a:hlinkClick r:id="rId12"/>
              </a:rPr>
              <a:t>edward.ks.au@huawei.com</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September 13</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1400" dirty="0"/>
              <a:t>11az – </a:t>
            </a:r>
            <a:r>
              <a:rPr lang="en-US" sz="1400" dirty="0"/>
              <a:t> LB255 on D4.0 closed recently with 77 comments. Targeting SA ballot: recirc either unchanged D4.0 or D5.0 with minor changes coming out of September.</a:t>
            </a:r>
            <a:endParaRPr lang="en-GB" sz="1400" dirty="0"/>
          </a:p>
          <a:p>
            <a:r>
              <a:rPr lang="en-GB" sz="1400" dirty="0"/>
              <a:t>11ba – </a:t>
            </a:r>
            <a:r>
              <a:rPr lang="en-US" sz="1400" dirty="0"/>
              <a:t> Initial review with publication editor complete. Expecting publication this month. </a:t>
            </a:r>
          </a:p>
          <a:p>
            <a:r>
              <a:rPr lang="en-GB" sz="1400" dirty="0"/>
              <a:t>11bb –  D0.6 out for CC, down to 24 pages (removed optimized PHY). Next draft expected to go to WG LB.</a:t>
            </a:r>
          </a:p>
          <a:p>
            <a:r>
              <a:rPr lang="en-GB" sz="1400" dirty="0"/>
              <a:t>11bc –  Current draft 1.04, now in FrameMaker. Updated to latest baseline. Last 70 comment should be done this week. D2.0 coming out of November.</a:t>
            </a:r>
          </a:p>
          <a:p>
            <a:r>
              <a:rPr lang="en-GB" sz="1400" dirty="0"/>
              <a:t>11bd –  Comment assignment done. 68 (25%) ready for motion.  Continue comment resolution this session. Expect D3.0 coming out of November session.</a:t>
            </a:r>
          </a:p>
          <a:p>
            <a:r>
              <a:rPr lang="en-GB" sz="1400" dirty="0"/>
              <a:t>11be – </a:t>
            </a:r>
            <a:r>
              <a:rPr lang="en-US" sz="1400" dirty="0"/>
              <a:t> 466 with approved resolutions. 691 ready for motion. 3215 pending resolution. (27% complete) Continue CR this week. D1.3 about two weeks after session. Expect D2.0 in March 2022.</a:t>
            </a:r>
          </a:p>
          <a:p>
            <a:r>
              <a:rPr lang="en-US" sz="1400" dirty="0"/>
              <a:t>11bf </a:t>
            </a:r>
            <a:r>
              <a:rPr lang="en-GB" sz="1400" dirty="0"/>
              <a:t>–</a:t>
            </a:r>
            <a:r>
              <a:rPr lang="en-US" sz="1400" dirty="0"/>
              <a:t>  Still building SFD, will freeze soon. Target January – more like March - for D0.1.</a:t>
            </a:r>
          </a:p>
          <a:p>
            <a:r>
              <a:rPr lang="en-GB" sz="1400" dirty="0"/>
              <a:t>11bh – About to shift to text development. Expect D0.1 in March 2022.</a:t>
            </a:r>
          </a:p>
          <a:p>
            <a:r>
              <a:rPr lang="en-GB" sz="1400" dirty="0"/>
              <a:t>11bi –  Still reviewing use cases and technical presentations.</a:t>
            </a:r>
          </a:p>
          <a:p>
            <a:r>
              <a:rPr lang="en-GB" sz="1400" dirty="0" err="1"/>
              <a:t>REVme</a:t>
            </a:r>
            <a:r>
              <a:rPr lang="en-GB" sz="1400" dirty="0"/>
              <a:t> –  D0.3 includes 11ax and 11ay. Resolved 138 out of 604 comments. Hope to roll in 11ba end of September and before November. Expect D1.0 (with 11ba) coming out of November.</a:t>
            </a:r>
          </a:p>
          <a:p>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IEEE </a:t>
            </a:r>
            <a:r>
              <a:rPr lang="en-GB" dirty="0"/>
              <a:t>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a:p>
            <a:r>
              <a:rPr lang="en-US" sz="2000" dirty="0"/>
              <a:t>Publication of 802-11-2020 February 26, 2021</a:t>
            </a:r>
          </a:p>
          <a:p>
            <a:r>
              <a:rPr lang="en-US" sz="2000" dirty="0"/>
              <a:t>Publication of 11ax was May 19, 2021</a:t>
            </a:r>
          </a:p>
          <a:p>
            <a:r>
              <a:rPr lang="en-US" sz="2000" dirty="0"/>
              <a:t>Publication of 11ay was July 28, 2021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11391</TotalTime>
  <Words>4021</Words>
  <Application>Microsoft Office PowerPoint</Application>
  <PresentationFormat>Widescreen</PresentationFormat>
  <Paragraphs>517</Paragraphs>
  <Slides>30</Slides>
  <Notes>24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4" baseType="lpstr">
      <vt:lpstr>Arial</vt:lpstr>
      <vt:lpstr>Times New Roman</vt:lpstr>
      <vt:lpstr>Office Theme</vt:lpstr>
      <vt:lpstr>Document</vt:lpstr>
      <vt:lpstr>802.11 WG Editor’s Meeting (September 2021)</vt:lpstr>
      <vt:lpstr>Abstract</vt:lpstr>
      <vt:lpstr>Agenda for 2021-09-13 meeting</vt:lpstr>
      <vt:lpstr>Registration for the September 802.11 electronic interim session</vt:lpstr>
      <vt:lpstr>Roll Call – 2021-09-13</vt:lpstr>
      <vt:lpstr>Volunteer Editor Contacts</vt:lpstr>
      <vt:lpstr>September 13th roundtable status report</vt:lpstr>
      <vt:lpstr>Reflector Updates</vt:lpstr>
      <vt:lpstr>IEEE Publication Status</vt:lpstr>
      <vt:lpstr>MDR Status</vt:lpstr>
      <vt:lpstr>WG Style Guide, 11be and REVme practice</vt:lpstr>
      <vt:lpstr>802.11 Style Guide</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REVmd Practice (1)</vt:lpstr>
      <vt:lpstr>REVmd Practice (2)</vt:lpstr>
      <vt:lpstr>MDR Status</vt:lpstr>
      <vt:lpstr>MDR Status</vt:lpstr>
      <vt:lpstr>Update on numbering process</vt:lpstr>
      <vt:lpstr>Capitalization Topic – 21/0789</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Stacey, Robert</cp:lastModifiedBy>
  <cp:revision>430</cp:revision>
  <cp:lastPrinted>1601-01-01T00:00:00Z</cp:lastPrinted>
  <dcterms:created xsi:type="dcterms:W3CDTF">2018-01-07T18:30:13Z</dcterms:created>
  <dcterms:modified xsi:type="dcterms:W3CDTF">2021-09-20T14:33:31Z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