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8"/>
  </p:notesMasterIdLst>
  <p:handoutMasterIdLst>
    <p:handoutMasterId r:id="rId199"/>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2500" r:id="rId34"/>
    <p:sldId id="1968" r:id="rId35"/>
    <p:sldId id="2104" r:id="rId36"/>
    <p:sldId id="2167" r:id="rId37"/>
    <p:sldId id="2317" r:id="rId38"/>
    <p:sldId id="2331" r:id="rId39"/>
    <p:sldId id="2429" r:id="rId40"/>
    <p:sldId id="2332" r:id="rId41"/>
    <p:sldId id="2351" r:id="rId42"/>
    <p:sldId id="2499" r:id="rId43"/>
    <p:sldId id="2436" r:id="rId44"/>
    <p:sldId id="2437" r:id="rId45"/>
    <p:sldId id="2438" r:id="rId46"/>
    <p:sldId id="2464" r:id="rId47"/>
    <p:sldId id="2481" r:id="rId48"/>
    <p:sldId id="2482" r:id="rId49"/>
    <p:sldId id="2483" r:id="rId50"/>
    <p:sldId id="2484" r:id="rId51"/>
    <p:sldId id="2485" r:id="rId52"/>
    <p:sldId id="2486" r:id="rId53"/>
    <p:sldId id="2008" r:id="rId54"/>
    <p:sldId id="2462" r:id="rId55"/>
    <p:sldId id="2291" r:id="rId56"/>
    <p:sldId id="1945" r:id="rId57"/>
    <p:sldId id="2071" r:id="rId58"/>
    <p:sldId id="2036" r:id="rId59"/>
    <p:sldId id="2333" r:id="rId60"/>
    <p:sldId id="2501" r:id="rId61"/>
    <p:sldId id="2323" r:id="rId62"/>
    <p:sldId id="2335" r:id="rId63"/>
    <p:sldId id="2502" r:id="rId64"/>
    <p:sldId id="2334" r:id="rId65"/>
    <p:sldId id="2503" r:id="rId66"/>
    <p:sldId id="2352" r:id="rId67"/>
    <p:sldId id="2504" r:id="rId68"/>
    <p:sldId id="2353" r:id="rId69"/>
    <p:sldId id="2218" r:id="rId70"/>
    <p:sldId id="2426" r:id="rId71"/>
    <p:sldId id="2427" r:id="rId72"/>
    <p:sldId id="2460" r:id="rId73"/>
    <p:sldId id="2461" r:id="rId74"/>
    <p:sldId id="2463" r:id="rId75"/>
    <p:sldId id="1688" r:id="rId76"/>
    <p:sldId id="2293" r:id="rId77"/>
    <p:sldId id="1708" r:id="rId78"/>
    <p:sldId id="2488" r:id="rId79"/>
    <p:sldId id="2494" r:id="rId80"/>
    <p:sldId id="2493" r:id="rId81"/>
    <p:sldId id="1709" r:id="rId82"/>
    <p:sldId id="1710" r:id="rId83"/>
    <p:sldId id="1790" r:id="rId84"/>
    <p:sldId id="2199" r:id="rId85"/>
    <p:sldId id="2319" r:id="rId86"/>
    <p:sldId id="2320" r:id="rId87"/>
    <p:sldId id="2321" r:id="rId88"/>
    <p:sldId id="2355" r:id="rId89"/>
    <p:sldId id="2354" r:id="rId90"/>
    <p:sldId id="2294" r:id="rId91"/>
    <p:sldId id="2470" r:id="rId92"/>
    <p:sldId id="2466" r:id="rId93"/>
    <p:sldId id="2467" r:id="rId94"/>
    <p:sldId id="2468" r:id="rId95"/>
    <p:sldId id="1679" r:id="rId96"/>
    <p:sldId id="2336" r:id="rId97"/>
    <p:sldId id="2328" r:id="rId98"/>
    <p:sldId id="2459" r:id="rId99"/>
    <p:sldId id="2487" r:id="rId100"/>
    <p:sldId id="2475" r:id="rId101"/>
    <p:sldId id="2474" r:id="rId102"/>
    <p:sldId id="2476" r:id="rId103"/>
    <p:sldId id="2489" r:id="rId104"/>
    <p:sldId id="2490" r:id="rId105"/>
    <p:sldId id="2492" r:id="rId106"/>
    <p:sldId id="2478" r:id="rId107"/>
    <p:sldId id="2495" r:id="rId108"/>
    <p:sldId id="2496" r:id="rId109"/>
    <p:sldId id="2497" r:id="rId110"/>
    <p:sldId id="2477" r:id="rId111"/>
    <p:sldId id="2498" r:id="rId112"/>
    <p:sldId id="2324" r:id="rId113"/>
    <p:sldId id="1375" r:id="rId114"/>
    <p:sldId id="1376" r:id="rId115"/>
    <p:sldId id="1400" r:id="rId116"/>
    <p:sldId id="2479" r:id="rId117"/>
    <p:sldId id="2480" r:id="rId118"/>
    <p:sldId id="619" r:id="rId119"/>
    <p:sldId id="621" r:id="rId120"/>
    <p:sldId id="1561" r:id="rId121"/>
    <p:sldId id="1555" r:id="rId122"/>
    <p:sldId id="1601" r:id="rId123"/>
    <p:sldId id="1585" r:id="rId124"/>
    <p:sldId id="1586" r:id="rId125"/>
    <p:sldId id="1587" r:id="rId126"/>
    <p:sldId id="1588" r:id="rId127"/>
    <p:sldId id="1589" r:id="rId128"/>
    <p:sldId id="1590" r:id="rId129"/>
    <p:sldId id="1771" r:id="rId130"/>
    <p:sldId id="1772" r:id="rId131"/>
    <p:sldId id="1591" r:id="rId132"/>
    <p:sldId id="1592" r:id="rId133"/>
    <p:sldId id="1593" r:id="rId134"/>
    <p:sldId id="1594" r:id="rId135"/>
    <p:sldId id="1595" r:id="rId136"/>
    <p:sldId id="1596" r:id="rId137"/>
    <p:sldId id="1597" r:id="rId138"/>
    <p:sldId id="1598" r:id="rId139"/>
    <p:sldId id="1599" r:id="rId140"/>
    <p:sldId id="1600" r:id="rId141"/>
    <p:sldId id="1628" r:id="rId142"/>
    <p:sldId id="1638" r:id="rId143"/>
    <p:sldId id="1725" r:id="rId144"/>
    <p:sldId id="1726" r:id="rId145"/>
    <p:sldId id="1947" r:id="rId146"/>
    <p:sldId id="1975" r:id="rId147"/>
    <p:sldId id="1976" r:id="rId148"/>
    <p:sldId id="1977" r:id="rId149"/>
    <p:sldId id="2039" r:id="rId150"/>
    <p:sldId id="2060" r:id="rId151"/>
    <p:sldId id="2061" r:id="rId152"/>
    <p:sldId id="2097" r:id="rId153"/>
    <p:sldId id="2103" r:id="rId154"/>
    <p:sldId id="2063" r:id="rId155"/>
    <p:sldId id="2064" r:id="rId156"/>
    <p:sldId id="2065" r:id="rId157"/>
    <p:sldId id="2066" r:id="rId158"/>
    <p:sldId id="2067" r:id="rId159"/>
    <p:sldId id="2068" r:id="rId160"/>
    <p:sldId id="2069" r:id="rId161"/>
    <p:sldId id="2146" r:id="rId162"/>
    <p:sldId id="2147" r:id="rId163"/>
    <p:sldId id="2148" r:id="rId164"/>
    <p:sldId id="2158" r:id="rId165"/>
    <p:sldId id="2159" r:id="rId166"/>
    <p:sldId id="2157" r:id="rId167"/>
    <p:sldId id="2160" r:id="rId168"/>
    <p:sldId id="2216" r:id="rId169"/>
    <p:sldId id="2217" r:id="rId170"/>
    <p:sldId id="2219" r:id="rId171"/>
    <p:sldId id="2238" r:id="rId172"/>
    <p:sldId id="2239" r:id="rId173"/>
    <p:sldId id="2240" r:id="rId174"/>
    <p:sldId id="2242" r:id="rId175"/>
    <p:sldId id="2263" r:id="rId176"/>
    <p:sldId id="2276" r:id="rId177"/>
    <p:sldId id="2277" r:id="rId178"/>
    <p:sldId id="2278" r:id="rId179"/>
    <p:sldId id="2281" r:id="rId180"/>
    <p:sldId id="2282" r:id="rId181"/>
    <p:sldId id="2283" r:id="rId182"/>
    <p:sldId id="2284" r:id="rId183"/>
    <p:sldId id="2318" r:id="rId184"/>
    <p:sldId id="2329" r:id="rId185"/>
    <p:sldId id="2356" r:id="rId186"/>
    <p:sldId id="1701" r:id="rId187"/>
    <p:sldId id="1969" r:id="rId188"/>
    <p:sldId id="2112" r:id="rId189"/>
    <p:sldId id="1965" r:id="rId190"/>
    <p:sldId id="2114" r:id="rId191"/>
    <p:sldId id="1705" r:id="rId192"/>
    <p:sldId id="1706" r:id="rId193"/>
    <p:sldId id="1707" r:id="rId194"/>
    <p:sldId id="2113" r:id="rId195"/>
    <p:sldId id="2037" r:id="rId196"/>
    <p:sldId id="2431" r:id="rId19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61" d="100"/>
          <a:sy n="161" d="100"/>
        </p:scale>
        <p:origin x="230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handoutMaster" Target="handoutMasters/handoutMaster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202"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802.11-21/1287r7</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ec/dcn/21/ec-21-0165-00-00EC-ieee-802-status-report-for-sc6.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253-00-0jtc-closing-report-virtual-jul-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package" Target="../embeddings/Microsoft_Word_Document1.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2.docx"/><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3.docx"/><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4.docx"/><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5.docx"/><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6.docx"/><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1/11-21-1400"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ee3cc990a422a1f96c7c091df88eaa0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September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12915047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 (see </a:t>
            </a:r>
            <a:r>
              <a:rPr lang="en-AU" dirty="0">
                <a:solidFill>
                  <a:srgbClr val="FF0000"/>
                </a:solidFill>
                <a:hlinkClick r:id="rId2"/>
              </a:rPr>
              <a:t>ec-21-0165-00</a:t>
            </a:r>
            <a:r>
              <a:rPr lang="en-AU" dirty="0">
                <a:solidFill>
                  <a:srgbClr val="FF0000"/>
                </a:solidFill>
              </a:rPr>
              <a:t>)</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14689668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5986683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103</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132948935"/>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An IEEE 802.11 WG expert has reviewed WG1 N289</a:t>
            </a:r>
          </a:p>
          <a:p>
            <a:pPr lvl="1"/>
            <a:r>
              <a:rPr lang="en-AU" dirty="0"/>
              <a:t>A possible response has been drafted</a:t>
            </a:r>
          </a:p>
          <a:p>
            <a:pPr lvl="2"/>
            <a:r>
              <a:rPr lang="en-AU" dirty="0"/>
              <a:t>See </a:t>
            </a:r>
            <a:r>
              <a:rPr lang="en-AU" dirty="0">
                <a:solidFill>
                  <a:srgbClr val="FF0000"/>
                </a:solidFill>
                <a:hlinkClick r:id="rId2"/>
              </a:rPr>
              <a:t>11-21-1450-00</a:t>
            </a:r>
            <a:endParaRPr lang="en-AU" dirty="0">
              <a:solidFill>
                <a:srgbClr val="FF0000"/>
              </a:solidFill>
            </a:endParaRPr>
          </a:p>
          <a:p>
            <a:pPr lvl="2"/>
            <a:r>
              <a:rPr lang="en-AU" dirty="0"/>
              <a:t>It includes a high level summary …</a:t>
            </a:r>
          </a:p>
          <a:p>
            <a:pPr lvl="2"/>
            <a:r>
              <a:rPr lang="en-AU" dirty="0"/>
              <a:t>… and a review by an IEEE 802.11 WG expert</a:t>
            </a:r>
          </a:p>
          <a:p>
            <a:pPr lvl="1"/>
            <a:r>
              <a:rPr lang="en-AU" dirty="0"/>
              <a:t>The SC will discuss the document and hopefully approve it</a:t>
            </a:r>
          </a:p>
          <a:p>
            <a:pPr lvl="2"/>
            <a:r>
              <a:rPr lang="en-AU" dirty="0"/>
              <a:t>Please review beforehand if possible</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0371356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r>
              <a:rPr lang="en-AU" dirty="0"/>
              <a:t>Motion</a:t>
            </a:r>
          </a:p>
          <a:p>
            <a:pPr lvl="1"/>
            <a:r>
              <a:rPr lang="en-AU" i="1" dirty="0"/>
              <a:t>The IEEE 802 JTC1 SC recommends to the IEEE 802.11 WG that </a:t>
            </a:r>
            <a:r>
              <a:rPr lang="en-AU" i="1" dirty="0">
                <a:solidFill>
                  <a:srgbClr val="FF0000"/>
                </a:solidFill>
                <a:hlinkClick r:id="rId2"/>
              </a:rPr>
              <a:t>11-21-1450-00</a:t>
            </a:r>
            <a:r>
              <a:rPr lang="en-AU" i="1" dirty="0">
                <a:solidFill>
                  <a:srgbClr val="FF0000"/>
                </a:solidFill>
              </a:rPr>
              <a:t> </a:t>
            </a:r>
            <a:r>
              <a:rPr lang="en-AU" i="1" dirty="0"/>
              <a:t>be liaised to ISO/IEC JTC1/SC6/WG1 as a response to the request in WG1 for a review of WG1 N289</a:t>
            </a:r>
            <a:endParaRPr lang="en-AU" dirty="0"/>
          </a:p>
          <a:p>
            <a:pPr lvl="1"/>
            <a:r>
              <a:rPr lang="en-AU" dirty="0"/>
              <a:t>Moved: </a:t>
            </a:r>
          </a:p>
          <a:p>
            <a:pPr lvl="1"/>
            <a:r>
              <a:rPr lang="en-AU" dirty="0"/>
              <a:t>Seconded:</a:t>
            </a:r>
          </a:p>
          <a:p>
            <a:pPr lvl="1"/>
            <a:endParaRPr lang="en-AU" dirty="0"/>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17394779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Control Protocol for RF Directional Signal Transmission</a:t>
            </a:r>
          </a:p>
          <a:p>
            <a:pPr lvl="2"/>
            <a:r>
              <a:rPr lang="en-AU" dirty="0"/>
              <a:t>Seems to want to define a beamforming mechanism that can be used generally</a:t>
            </a:r>
          </a:p>
          <a:p>
            <a:pPr lvl="2"/>
            <a:r>
              <a:rPr lang="en-AU" dirty="0"/>
              <a:t>There was some discussion about how existing systems are doing this already </a:t>
            </a:r>
          </a:p>
          <a:p>
            <a:pPr lvl="2"/>
            <a:r>
              <a:rPr lang="en-AU" dirty="0"/>
              <a:t>No action?</a:t>
            </a:r>
          </a:p>
          <a:p>
            <a:r>
              <a:rPr lang="en-AU" dirty="0"/>
              <a:t>IEEE comments</a:t>
            </a:r>
          </a:p>
          <a:p>
            <a:pPr lvl="1"/>
            <a:r>
              <a:rPr lang="en-AU" dirty="0"/>
              <a:t>?</a:t>
            </a:r>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106</a:t>
            </a:fld>
            <a:endParaRPr lang="en-US"/>
          </a:p>
        </p:txBody>
      </p:sp>
      <p:graphicFrame>
        <p:nvGraphicFramePr>
          <p:cNvPr id="22" name="Object 21">
            <a:extLst>
              <a:ext uri="{FF2B5EF4-FFF2-40B4-BE49-F238E27FC236}">
                <a16:creationId xmlns:a16="http://schemas.microsoft.com/office/drawing/2014/main" id="{B7C50593-B83D-4ED7-953C-5A8BD433B010}"/>
              </a:ext>
            </a:extLst>
          </p:cNvPr>
          <p:cNvGraphicFramePr>
            <a:graphicFrameLocks noChangeAspect="1"/>
          </p:cNvGraphicFramePr>
          <p:nvPr/>
        </p:nvGraphicFramePr>
        <p:xfrm>
          <a:off x="7384256" y="2328636"/>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3"/>
                      <a:stretch>
                        <a:fillRect/>
                      </a:stretch>
                    </p:blipFill>
                    <p:spPr>
                      <a:xfrm>
                        <a:off x="7384256" y="232863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7724437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Industrial Wireless Network</a:t>
            </a:r>
            <a:br>
              <a:rPr lang="en-AU" dirty="0"/>
            </a:br>
            <a:r>
              <a:rPr lang="en-AU" dirty="0"/>
              <a:t>(changed to PWI)</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late Feb 2022</a:t>
            </a:r>
          </a:p>
          <a:p>
            <a:r>
              <a:rPr lang="en-AU" dirty="0"/>
              <a:t>IEEE comments</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IEEE 802 should probably comment – prepare in Nov 2021?</a:t>
            </a: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107</a:t>
            </a:fld>
            <a:endParaRPr lang="en-US"/>
          </a:p>
        </p:txBody>
      </p:sp>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nvGraphicFramePr>
        <p:xfrm>
          <a:off x="4724400" y="24384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3" name="Object 22">
                        <a:extLst>
                          <a:ext uri="{FF2B5EF4-FFF2-40B4-BE49-F238E27FC236}">
                            <a16:creationId xmlns:a16="http://schemas.microsoft.com/office/drawing/2014/main" id="{1282B4D4-7DFD-428F-8B40-D6AF62E0EFEB}"/>
                          </a:ext>
                        </a:extLst>
                      </p:cNvPr>
                      <p:cNvPicPr/>
                      <p:nvPr/>
                    </p:nvPicPr>
                    <p:blipFill>
                      <a:blip r:embed="rId3"/>
                      <a:stretch>
                        <a:fillRect/>
                      </a:stretch>
                    </p:blipFill>
                    <p:spPr>
                      <a:xfrm>
                        <a:off x="47244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Wearable Robot Area Network</a:t>
            </a:r>
          </a:p>
          <a:p>
            <a:pPr lvl="2"/>
            <a:r>
              <a:rPr lang="en-AU" dirty="0"/>
              <a:t>DC power line communication based on conductive textiles</a:t>
            </a:r>
          </a:p>
          <a:p>
            <a:pPr lvl="2"/>
            <a:r>
              <a:rPr lang="en-AU" dirty="0"/>
              <a:t>Comments were requested for interim in late Feb 2022</a:t>
            </a:r>
          </a:p>
          <a:p>
            <a:r>
              <a:rPr lang="en-AU" dirty="0"/>
              <a:t>IEEE comments</a:t>
            </a:r>
          </a:p>
          <a:p>
            <a:pPr lvl="1"/>
            <a:r>
              <a:rPr lang="en-US" dirty="0"/>
              <a:t>Should IEEE 802 comment – prepare in Nov 2021?</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108</a:t>
            </a:fld>
            <a:endParaRPr lang="en-US"/>
          </a:p>
        </p:txBody>
      </p:sp>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nvGraphicFramePr>
        <p:xfrm>
          <a:off x="6553200" y="260731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5" name="Object 24">
                        <a:extLst>
                          <a:ext uri="{FF2B5EF4-FFF2-40B4-BE49-F238E27FC236}">
                            <a16:creationId xmlns:a16="http://schemas.microsoft.com/office/drawing/2014/main" id="{D4596C85-DDAA-4357-9E3A-6B6CDB0FCA94}"/>
                          </a:ext>
                        </a:extLst>
                      </p:cNvPr>
                      <p:cNvPicPr/>
                      <p:nvPr/>
                    </p:nvPicPr>
                    <p:blipFill>
                      <a:blip r:embed="rId3"/>
                      <a:stretch>
                        <a:fillRect/>
                      </a:stretch>
                    </p:blipFill>
                    <p:spPr>
                      <a:xfrm>
                        <a:off x="6553200" y="260731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t>PWI-WRAN (Wearable Robot </a:t>
            </a:r>
            <a:r>
              <a:rPr lang="en-GB" sz="1800" kern="0" dirty="0" err="1"/>
              <a:t>AreaNetwork</a:t>
            </a:r>
            <a:r>
              <a:rPr lang="en-GB" sz="1800" kern="0" dirty="0"/>
              <a:t>)</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14 Sep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was very little of interest to IEEE 802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24964014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going to CD ballot</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9812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Does anyone care?</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6617541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2432047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2850212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9312439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15941415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37995756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23356313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2021, as documented in </a:t>
            </a:r>
            <a:r>
              <a:rPr lang="en-AU" i="1" dirty="0">
                <a:solidFill>
                  <a:srgbClr val="FF0000"/>
                </a:solidFill>
                <a:hlinkClick r:id="rId3"/>
              </a:rPr>
              <a:t>11-21-1253-00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3233178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176505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2852344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a:t>
            </a:r>
            <a:r>
              <a:rPr lang="en-AU" b="0" i="0" u="none" strike="noStrike" baseline="0">
                <a:solidFill>
                  <a:srgbClr val="000000"/>
                </a:solidFill>
                <a:latin typeface="Arial" panose="020B0604020202020204" pitchFamily="34" charset="0"/>
              </a:rPr>
              <a:t>maintenance revision SG</a:t>
            </a:r>
            <a:endParaRPr lang="en-AU" b="0" i="0" u="none" strike="noStrike" baseline="0" dirty="0">
              <a:solidFill>
                <a:srgbClr val="000000"/>
              </a:solidFill>
              <a:latin typeface="Arial" panose="020B0604020202020204" pitchFamily="34" charset="0"/>
            </a:endParaRP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8392705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36632216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16893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3739555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28463028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67686202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8368451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8794734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268506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42018839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4251679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44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9173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19</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3676144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77085799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2232000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3405875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4006628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0292585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153001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1389489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77131772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40662244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87047836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5753137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236521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48260552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42521768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87490177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16329326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27065229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1455639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420483707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5498353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041751419"/>
              </p:ext>
            </p:extLst>
          </p:nvPr>
        </p:nvGraphicFramePr>
        <p:xfrm>
          <a:off x="152399" y="1828800"/>
          <a:ext cx="8784877"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94585706"/>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dirty="0">
                          <a:latin typeface="+mj-lt"/>
                          <a:cs typeface="Arial" panose="020B0604020202020204" pitchFamily="34" charset="0"/>
                        </a:rPr>
                        <a:t>.1ABdh</a:t>
                      </a:r>
                    </a:p>
                  </a:txBody>
                  <a:tcPr marL="115147" marR="0"/>
                </a:tc>
                <a:tc>
                  <a:txBody>
                    <a:bodyPr/>
                    <a:lstStyle/>
                    <a:p>
                      <a:pPr algn="ctr"/>
                      <a:r>
                        <a:rPr lang="en-AU" sz="1600" b="1"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a:t>
            </a:r>
            <a:r>
              <a:rPr lang="en-AU" dirty="0">
                <a:solidFill>
                  <a:srgbClr val="FF0000"/>
                </a:solidFill>
              </a:rPr>
              <a:t>N?????</a:t>
            </a:r>
            <a:r>
              <a:rPr lang="en-AU" dirty="0"/>
              <a:t>)</a:t>
            </a:r>
          </a:p>
          <a:p>
            <a:pPr lvl="2"/>
            <a:r>
              <a:rPr lang="en-AU" dirty="0"/>
              <a:t>Passed 8/1/10</a:t>
            </a:r>
          </a:p>
          <a:p>
            <a:pPr lvl="2"/>
            <a:r>
              <a:rPr lang="en-AU" dirty="0"/>
              <a:t>China NB voted no with usual security related comments</a:t>
            </a:r>
            <a:endParaRPr lang="en-US" dirty="0"/>
          </a:p>
          <a:p>
            <a:pPr lvl="1"/>
            <a:r>
              <a:rPr lang="en-AU" dirty="0">
                <a:latin typeface="+mj-lt"/>
              </a:rPr>
              <a:t>Will be called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E5D2D1CD-CEF9-4663-9621-BA976A94230D}"/>
              </a:ext>
            </a:extLst>
          </p:cNvPr>
          <p:cNvGraphicFramePr>
            <a:graphicFrameLocks noChangeAspect="1"/>
          </p:cNvGraphicFramePr>
          <p:nvPr>
            <p:extLst>
              <p:ext uri="{D42A27DB-BD31-4B8C-83A1-F6EECF244321}">
                <p14:modId xmlns:p14="http://schemas.microsoft.com/office/powerpoint/2010/main" val="1995658513"/>
              </p:ext>
            </p:extLst>
          </p:nvPr>
        </p:nvGraphicFramePr>
        <p:xfrm>
          <a:off x="7010400" y="5181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010400" y="5181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a:xfrm>
            <a:off x="685800" y="685800"/>
            <a:ext cx="7772400" cy="1066800"/>
          </a:xfrm>
        </p:spPr>
        <p:txBody>
          <a:bodyPr/>
          <a:lstStyle/>
          <a:p>
            <a:r>
              <a:rPr lang="en-AU" dirty="0"/>
              <a:t>A response is required to the China NB comments on 802.1Qcc</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802.1Qcc</a:t>
            </a:r>
          </a:p>
          <a:p>
            <a:pPr lvl="2"/>
            <a:r>
              <a:rPr lang="en-US" i="1" dirty="0"/>
              <a:t>These comments are almost word for word the same as the prior comments received on the CIB (60-day pre-ballot).   </a:t>
            </a:r>
          </a:p>
          <a:p>
            <a:pPr lvl="1"/>
            <a:r>
              <a:rPr lang="en-AU" dirty="0"/>
              <a:t>The expert is planning the comment response as follows</a:t>
            </a:r>
          </a:p>
          <a:p>
            <a:pPr lvl="2"/>
            <a:r>
              <a:rPr lang="en-US" i="1" dirty="0"/>
              <a:t>Our response is basically re-using the responses from before with minor tweaks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endParaRPr lang="en-AU" i="1"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4138384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is waiting for publication as </a:t>
            </a:r>
            <a:r>
              <a:rPr lang="en-AU" sz="2400" dirty="0">
                <a:effectLst/>
                <a:latin typeface="+mj-lt"/>
                <a:ea typeface="Calibri" panose="020F0502020204030204" pitchFamily="34" charset="0"/>
              </a:rPr>
              <a:t>ISO/IEC/IEEE 8802-1Q:2020/AMD 2:2021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endParaRPr lang="en-AU" dirty="0">
              <a:solidFill>
                <a:srgbClr val="00B050"/>
              </a:solidFill>
            </a:endParaRPr>
          </a:p>
          <a:p>
            <a:pPr lvl="1"/>
            <a:r>
              <a:rPr lang="en-AU" dirty="0"/>
              <a:t>IEEE 802.1Qcp-2018 FDIS ballot passed on 29 Jul 2021</a:t>
            </a:r>
          </a:p>
          <a:p>
            <a:pPr lvl="2"/>
            <a:r>
              <a:rPr lang="en-AU" dirty="0"/>
              <a:t>Passed 8/0/10 (</a:t>
            </a:r>
            <a:r>
              <a:rPr lang="en-AU" dirty="0">
                <a:solidFill>
                  <a:srgbClr val="FF0000"/>
                </a:solidFill>
              </a:rPr>
              <a:t>N?????</a:t>
            </a:r>
            <a:r>
              <a:rPr lang="en-AU" dirty="0"/>
              <a:t>)</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lvl="2"/>
            <a:r>
              <a:rPr lang="en-AU" dirty="0">
                <a:latin typeface="+mj-lt"/>
                <a:ea typeface="Calibri" panose="020F0502020204030204" pitchFamily="34" charset="0"/>
              </a:rPr>
              <a:t>Jodi notes that p</a:t>
            </a:r>
            <a:r>
              <a:rPr lang="en-AU" dirty="0">
                <a:effectLst/>
                <a:latin typeface="+mj-lt"/>
                <a:ea typeface="Calibri" panose="020F0502020204030204" pitchFamily="34" charset="0"/>
              </a:rPr>
              <a:t>ublication is expected 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is waiting for publication as ISO/IEC/IEEE 8802-1Q:2020/AMD 3:2021 </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802.1Qcy-2019 FDIS ballot passed on 29 Jul 2021</a:t>
            </a:r>
          </a:p>
          <a:p>
            <a:pPr lvl="2"/>
            <a:r>
              <a:rPr lang="en-AU" dirty="0"/>
              <a:t>Passed 8/0/10 (N17553)</a:t>
            </a:r>
          </a:p>
          <a:p>
            <a:pPr lvl="1"/>
            <a:r>
              <a:rPr lang="en-AU" dirty="0"/>
              <a:t>Will be called ISO/IEC/IEEE 8802-1Q:2020/AMD 3:2021</a:t>
            </a:r>
          </a:p>
          <a:p>
            <a:pPr lvl="2"/>
            <a:r>
              <a:rPr lang="en-AU" dirty="0">
                <a:latin typeface="+mj-lt"/>
                <a:ea typeface="Calibri" panose="020F0502020204030204" pitchFamily="34" charset="0"/>
              </a:rPr>
              <a:t>Jodi notes that p</a:t>
            </a:r>
            <a:r>
              <a:rPr lang="en-AU" dirty="0">
                <a:effectLst/>
                <a:latin typeface="+mj-lt"/>
                <a:ea typeface="Calibri" panose="020F0502020204030204" pitchFamily="34" charset="0"/>
              </a:rPr>
              <a:t>ublication is expected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is waiting for publication as ISO/IEC/IEEE 8802-1AX:2021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will be known as ISO/IEC/IEEE 8802-1AX:2021</a:t>
            </a:r>
          </a:p>
          <a:p>
            <a:pPr lvl="2"/>
            <a:r>
              <a:rPr lang="en-AU" dirty="0">
                <a:latin typeface="+mj-lt"/>
                <a:ea typeface="Calibri" panose="020F0502020204030204" pitchFamily="34" charset="0"/>
              </a:rPr>
              <a:t>Jodi notes that p</a:t>
            </a:r>
            <a:r>
              <a:rPr lang="en-AU" dirty="0">
                <a:effectLst/>
                <a:latin typeface="+mj-lt"/>
                <a:ea typeface="Calibri" panose="020F0502020204030204" pitchFamily="34" charset="0"/>
              </a:rPr>
              <a:t>ublication is expected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2021) </a:t>
            </a:r>
            <a:r>
              <a:rPr lang="en-AU" dirty="0"/>
              <a:t>The updated IEEE 802.1Q-Rev is ready to go, and will include following note</a:t>
            </a:r>
          </a:p>
          <a:p>
            <a:pPr lvl="2"/>
            <a:r>
              <a:rPr lang="en-AU" i="1" dirty="0"/>
              <a:t>Note that IEEE Std P802.1Q-Rev incorporates these amendment standards that were previously published by IEEE:  </a:t>
            </a:r>
          </a:p>
          <a:p>
            <a:pPr lvl="3"/>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a:t>
            </a:r>
            <a:r>
              <a:rPr lang="en-AU" dirty="0">
                <a:solidFill>
                  <a:srgbClr val="FF0000"/>
                </a:solidFill>
              </a:rPr>
              <a:t>N?????</a:t>
            </a:r>
            <a:r>
              <a:rPr lang="en-AU" dirty="0"/>
              <a:t>)</a:t>
            </a:r>
          </a:p>
          <a:p>
            <a:pPr lvl="2"/>
            <a:r>
              <a:rPr lang="en-AU" dirty="0"/>
              <a:t>Passed 8/1/10</a:t>
            </a:r>
          </a:p>
          <a:p>
            <a:pPr lvl="2"/>
            <a:r>
              <a:rPr lang="en-AU" dirty="0"/>
              <a:t>China NB voted no with usual security related comments</a:t>
            </a:r>
            <a:endParaRPr lang="en-US" dirty="0"/>
          </a:p>
          <a:p>
            <a:pPr lvl="1"/>
            <a:r>
              <a:rPr lang="en-US" dirty="0"/>
              <a:t>Will be published as ISO/IEC/IEEE 8802-1:2019/</a:t>
            </a:r>
            <a:r>
              <a:rPr lang="en-US" dirty="0" err="1"/>
              <a:t>Amd</a:t>
            </a:r>
            <a:r>
              <a:rPr lang="en-US" dirty="0"/>
              <a:t> 1:2021</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graphicFrame>
        <p:nvGraphicFramePr>
          <p:cNvPr id="2" name="Object 1">
            <a:extLst>
              <a:ext uri="{FF2B5EF4-FFF2-40B4-BE49-F238E27FC236}">
                <a16:creationId xmlns:a16="http://schemas.microsoft.com/office/drawing/2014/main" id="{35A3EEDD-3512-4F46-984A-4C71FEF6F955}"/>
              </a:ext>
            </a:extLst>
          </p:cNvPr>
          <p:cNvGraphicFramePr>
            <a:graphicFrameLocks noChangeAspect="1"/>
          </p:cNvGraphicFramePr>
          <p:nvPr>
            <p:extLst>
              <p:ext uri="{D42A27DB-BD31-4B8C-83A1-F6EECF244321}">
                <p14:modId xmlns:p14="http://schemas.microsoft.com/office/powerpoint/2010/main" val="1372654497"/>
              </p:ext>
            </p:extLst>
          </p:nvPr>
        </p:nvGraphicFramePr>
        <p:xfrm>
          <a:off x="7384256"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384256"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p:txBody>
          <a:bodyPr/>
          <a:lstStyle/>
          <a:p>
            <a:r>
              <a:rPr lang="en-AU" dirty="0"/>
              <a:t>A response is required to the China NB comments on 802.1CMde</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802.1CMde </a:t>
            </a:r>
          </a:p>
          <a:p>
            <a:pPr lvl="2"/>
            <a:r>
              <a:rPr lang="en-AU" i="1" dirty="0"/>
              <a:t>There are … the “usual” comments (even though there were NO comments on the CIB pre-ballot)</a:t>
            </a:r>
          </a:p>
          <a:p>
            <a:pPr lvl="2"/>
            <a:r>
              <a:rPr lang="en-AU" i="1" dirty="0"/>
              <a:t>While these comments reiterate the “problems” China NB perceives with .1X and .1AE security (so we can re-use text from old/other responses), but new “issues” with 802.3 and 802.11 architecture were referenced as well…  </a:t>
            </a:r>
          </a:p>
          <a:p>
            <a:pPr lvl="1"/>
            <a:r>
              <a:rPr lang="en-AU" dirty="0"/>
              <a:t>The expert is planning the comment response as follows</a:t>
            </a:r>
          </a:p>
          <a:p>
            <a:pPr lvl="2"/>
            <a:r>
              <a:rPr lang="en-AU" i="1" dirty="0"/>
              <a:t>… so I’m thinking that there may need to be a bit more wordsmithing to address these extra points. </a:t>
            </a:r>
          </a:p>
          <a:p>
            <a:pPr lvl="2"/>
            <a:r>
              <a:rPr lang="en-AU" i="1" dirty="0"/>
              <a:t>I’ll try to pull from recent 802.3 and 802.11 responses…. </a:t>
            </a:r>
          </a:p>
          <a:p>
            <a:pPr lvl="2"/>
            <a:r>
              <a:rPr lang="en-AU" i="1" dirty="0"/>
              <a:t>… and may need some extra review/input from .11 and .3 folks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endParaRPr lang="en-AU" i="1" dirty="0"/>
          </a:p>
          <a:p>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42</a:t>
            </a:fld>
            <a:endParaRPr lang="en-US"/>
          </a:p>
        </p:txBody>
      </p:sp>
    </p:spTree>
    <p:extLst>
      <p:ext uri="{BB962C8B-B14F-4D97-AF65-F5344CB8AC3E}">
        <p14:creationId xmlns:p14="http://schemas.microsoft.com/office/powerpoint/2010/main" val="511102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it </a:t>
            </a:r>
            <a:r>
              <a:rPr lang="en-US" dirty="0">
                <a:solidFill>
                  <a:srgbClr val="FF0000"/>
                </a:solidFill>
                <a:effectLst/>
                <a:latin typeface="+mj-lt"/>
                <a:ea typeface="Calibri" panose="020F0502020204030204" pitchFamily="34" charset="0"/>
              </a:rPr>
              <a:t>(what is “it”?)</a:t>
            </a:r>
            <a:r>
              <a:rPr lang="en-US" dirty="0">
                <a:effectLst/>
                <a:latin typeface="+mj-lt"/>
                <a:ea typeface="Calibri" panose="020F0502020204030204" pitchFamily="34" charset="0"/>
              </a:rPr>
              <a:t>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will be  liaised soon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a:t>
            </a:r>
            <a:r>
              <a:rPr lang="en-US" dirty="0">
                <a:solidFill>
                  <a:srgbClr val="FF0000"/>
                </a:solidFill>
              </a:rPr>
              <a:t>N?????</a:t>
            </a:r>
            <a:r>
              <a:rPr lang="en-US" dirty="0"/>
              <a:t>)</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54689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802.1CBdb liaison to SC6 for information when the SA Ballot starts approved by EC in Jul 2021</a:t>
            </a:r>
          </a:p>
          <a:p>
            <a:pPr lvl="1"/>
            <a:r>
              <a:rPr lang="en-AU" dirty="0"/>
              <a:t>(Sep 2021) Draft ready to go</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248122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802.1CBcv liaison to SC6 for information when the SA Ballot starts approved by EC in Jul 2021</a:t>
            </a:r>
          </a:p>
          <a:p>
            <a:pPr lvl="1"/>
            <a:r>
              <a:rPr lang="en-AU" dirty="0"/>
              <a:t>(Sep 2021) Draft ready to go</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34313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802.1ABdh liaison to SC6 for information when the SA Ballot starts approved by EC in Jul 2021</a:t>
            </a:r>
          </a:p>
          <a:p>
            <a:pPr lvl="1"/>
            <a:r>
              <a:rPr lang="en-AU" dirty="0"/>
              <a:t>(Sep 2021) Draft ready to go</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39080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P802.1AS-2020/Cor 1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802.1AS-2020/Cor 1 liaison to SC6 for information when the SA Ballot starts approved by EC in Jul 2021</a:t>
            </a:r>
          </a:p>
          <a:p>
            <a:pPr lvl="1"/>
            <a:r>
              <a:rPr lang="en-AU" dirty="0"/>
              <a:t>(Sep 2021) Draft ready to go</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8905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P802.1BA-Rev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802.1BA-Rev liaison to SC6 for information when the SA Ballot starts approved by EC in Jul 2021</a:t>
            </a:r>
          </a:p>
          <a:p>
            <a:pPr lvl="1"/>
            <a:r>
              <a:rPr lang="en-AU" dirty="0"/>
              <a:t>(Sep 2021) Draft ready to go</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759266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P802.1ACct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802.1ACct liaison to SC6 for information when the SA Ballot starts approved by EC in Jul 2021</a:t>
            </a:r>
          </a:p>
          <a:p>
            <a:pPr lvl="1"/>
            <a:r>
              <a:rPr lang="en-AU" dirty="0"/>
              <a:t>(Sep 2021) Draft ready to go</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593603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1747824"/>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8145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2346088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95304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33320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21067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377100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1839929446"/>
              </p:ext>
            </p:extLst>
          </p:nvPr>
        </p:nvGraphicFramePr>
        <p:xfrm>
          <a:off x="6934200"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69342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A32C-C5B9-45D5-8F1C-FF4A8F9D4229}"/>
              </a:ext>
            </a:extLst>
          </p:cNvPr>
          <p:cNvSpPr>
            <a:spLocks noGrp="1"/>
          </p:cNvSpPr>
          <p:nvPr>
            <p:ph type="title"/>
          </p:nvPr>
        </p:nvSpPr>
        <p:spPr/>
        <p:txBody>
          <a:bodyPr/>
          <a:lstStyle/>
          <a:p>
            <a:r>
              <a:rPr lang="en-AU" dirty="0"/>
              <a:t>A response is required to the China NB comments on 802.3cn</a:t>
            </a:r>
          </a:p>
        </p:txBody>
      </p:sp>
      <p:sp>
        <p:nvSpPr>
          <p:cNvPr id="3" name="Content Placeholder 2">
            <a:extLst>
              <a:ext uri="{FF2B5EF4-FFF2-40B4-BE49-F238E27FC236}">
                <a16:creationId xmlns:a16="http://schemas.microsoft.com/office/drawing/2014/main" id="{C41A0262-AB07-483F-9395-2F24E73ED529}"/>
              </a:ext>
            </a:extLst>
          </p:cNvPr>
          <p:cNvSpPr>
            <a:spLocks noGrp="1"/>
          </p:cNvSpPr>
          <p:nvPr>
            <p:ph idx="1"/>
          </p:nvPr>
        </p:nvSpPr>
        <p:spPr/>
        <p:txBody>
          <a:bodyPr/>
          <a:lstStyle/>
          <a:p>
            <a:pPr lvl="1"/>
            <a:r>
              <a:rPr lang="en-AU" dirty="0"/>
              <a:t>The 802.3 leaders have been notified and asked to develop responses</a:t>
            </a:r>
          </a:p>
          <a:p>
            <a:pPr lvl="2"/>
            <a:r>
              <a:rPr lang="en-AU" dirty="0"/>
              <a:t>Next steps tbd</a:t>
            </a:r>
          </a:p>
        </p:txBody>
      </p:sp>
      <p:sp>
        <p:nvSpPr>
          <p:cNvPr id="4" name="Footer Placeholder 3">
            <a:extLst>
              <a:ext uri="{FF2B5EF4-FFF2-40B4-BE49-F238E27FC236}">
                <a16:creationId xmlns:a16="http://schemas.microsoft.com/office/drawing/2014/main" id="{BA73BD58-2FA8-42F5-AFE6-1B0A2A366EA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58F738B-971E-4464-B429-B3A5BEA538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903896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15942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endParaRPr lang="en-US" dirty="0"/>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3560327391"/>
              </p:ext>
            </p:extLst>
          </p:nvPr>
        </p:nvGraphicFramePr>
        <p:xfrm>
          <a:off x="7086600" y="4800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0866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A32C-C5B9-45D5-8F1C-FF4A8F9D4229}"/>
              </a:ext>
            </a:extLst>
          </p:cNvPr>
          <p:cNvSpPr>
            <a:spLocks noGrp="1"/>
          </p:cNvSpPr>
          <p:nvPr>
            <p:ph type="title"/>
          </p:nvPr>
        </p:nvSpPr>
        <p:spPr/>
        <p:txBody>
          <a:bodyPr/>
          <a:lstStyle/>
          <a:p>
            <a:r>
              <a:rPr lang="en-AU" dirty="0"/>
              <a:t>A response is required to the China NB comments on 802.3cq</a:t>
            </a:r>
          </a:p>
        </p:txBody>
      </p:sp>
      <p:sp>
        <p:nvSpPr>
          <p:cNvPr id="3" name="Content Placeholder 2">
            <a:extLst>
              <a:ext uri="{FF2B5EF4-FFF2-40B4-BE49-F238E27FC236}">
                <a16:creationId xmlns:a16="http://schemas.microsoft.com/office/drawing/2014/main" id="{C41A0262-AB07-483F-9395-2F24E73ED529}"/>
              </a:ext>
            </a:extLst>
          </p:cNvPr>
          <p:cNvSpPr>
            <a:spLocks noGrp="1"/>
          </p:cNvSpPr>
          <p:nvPr>
            <p:ph idx="1"/>
          </p:nvPr>
        </p:nvSpPr>
        <p:spPr/>
        <p:txBody>
          <a:bodyPr/>
          <a:lstStyle/>
          <a:p>
            <a:pPr lvl="1"/>
            <a:r>
              <a:rPr lang="en-AU" dirty="0"/>
              <a:t>The 802.3 leaders have been notified and asked to develop responses</a:t>
            </a:r>
          </a:p>
          <a:p>
            <a:pPr lvl="2"/>
            <a:r>
              <a:rPr lang="en-AU" dirty="0"/>
              <a:t>Next steps tbd</a:t>
            </a:r>
          </a:p>
        </p:txBody>
      </p:sp>
      <p:sp>
        <p:nvSpPr>
          <p:cNvPr id="4" name="Footer Placeholder 3">
            <a:extLst>
              <a:ext uri="{FF2B5EF4-FFF2-40B4-BE49-F238E27FC236}">
                <a16:creationId xmlns:a16="http://schemas.microsoft.com/office/drawing/2014/main" id="{BA73BD58-2FA8-42F5-AFE6-1B0A2A366EA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58F738B-971E-4464-B429-B3A5BEA538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317143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endParaRPr lang="en-AU" dirty="0">
              <a:solidFill>
                <a:schemeClr val="accent2"/>
              </a:solidFill>
            </a:endParaRP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261912927"/>
              </p:ext>
            </p:extLst>
          </p:nvPr>
        </p:nvGraphicFramePr>
        <p:xfrm>
          <a:off x="7123748"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123748"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A32C-C5B9-45D5-8F1C-FF4A8F9D4229}"/>
              </a:ext>
            </a:extLst>
          </p:cNvPr>
          <p:cNvSpPr>
            <a:spLocks noGrp="1"/>
          </p:cNvSpPr>
          <p:nvPr>
            <p:ph type="title"/>
          </p:nvPr>
        </p:nvSpPr>
        <p:spPr/>
        <p:txBody>
          <a:bodyPr/>
          <a:lstStyle/>
          <a:p>
            <a:r>
              <a:rPr lang="en-AU" dirty="0"/>
              <a:t>A response is required to the China NB comments on 802.3cm</a:t>
            </a:r>
          </a:p>
        </p:txBody>
      </p:sp>
      <p:sp>
        <p:nvSpPr>
          <p:cNvPr id="3" name="Content Placeholder 2">
            <a:extLst>
              <a:ext uri="{FF2B5EF4-FFF2-40B4-BE49-F238E27FC236}">
                <a16:creationId xmlns:a16="http://schemas.microsoft.com/office/drawing/2014/main" id="{C41A0262-AB07-483F-9395-2F24E73ED529}"/>
              </a:ext>
            </a:extLst>
          </p:cNvPr>
          <p:cNvSpPr>
            <a:spLocks noGrp="1"/>
          </p:cNvSpPr>
          <p:nvPr>
            <p:ph idx="1"/>
          </p:nvPr>
        </p:nvSpPr>
        <p:spPr/>
        <p:txBody>
          <a:bodyPr/>
          <a:lstStyle/>
          <a:p>
            <a:pPr lvl="1"/>
            <a:r>
              <a:rPr lang="en-AU" dirty="0"/>
              <a:t>The 802.3 leaders have been notified and asked to develop responses</a:t>
            </a:r>
          </a:p>
          <a:p>
            <a:pPr lvl="2"/>
            <a:r>
              <a:rPr lang="en-AU" dirty="0"/>
              <a:t>Next steps tbd</a:t>
            </a:r>
          </a:p>
        </p:txBody>
      </p:sp>
      <p:sp>
        <p:nvSpPr>
          <p:cNvPr id="4" name="Footer Placeholder 3">
            <a:extLst>
              <a:ext uri="{FF2B5EF4-FFF2-40B4-BE49-F238E27FC236}">
                <a16:creationId xmlns:a16="http://schemas.microsoft.com/office/drawing/2014/main" id="{BA73BD58-2FA8-42F5-AFE6-1B0A2A366EA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58F738B-971E-4464-B429-B3A5BEA538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0467759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a:t>
            </a:r>
            <a:r>
              <a:rPr lang="en-AU" dirty="0">
                <a:solidFill>
                  <a:srgbClr val="FF0000"/>
                </a:solidFill>
              </a:rPr>
              <a:t>N?????</a:t>
            </a:r>
            <a:r>
              <a:rPr lang="en-AU" dirty="0"/>
              <a:t>)</a:t>
            </a:r>
          </a:p>
          <a:p>
            <a:pPr lvl="2"/>
            <a:r>
              <a:rPr lang="en-AU" dirty="0"/>
              <a:t>Passed 9/1/9</a:t>
            </a:r>
          </a:p>
          <a:p>
            <a:pPr lvl="2"/>
            <a:r>
              <a:rPr lang="en-AU" dirty="0"/>
              <a:t>China NB voted no with the usual security comment</a:t>
            </a:r>
            <a:endParaRPr lang="en-AU" dirty="0">
              <a:solidFill>
                <a:schemeClr val="accent2"/>
              </a:solidFill>
            </a:endParaRP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A32C-C5B9-45D5-8F1C-FF4A8F9D4229}"/>
              </a:ext>
            </a:extLst>
          </p:cNvPr>
          <p:cNvSpPr>
            <a:spLocks noGrp="1"/>
          </p:cNvSpPr>
          <p:nvPr>
            <p:ph type="title"/>
          </p:nvPr>
        </p:nvSpPr>
        <p:spPr/>
        <p:txBody>
          <a:bodyPr/>
          <a:lstStyle/>
          <a:p>
            <a:r>
              <a:rPr lang="en-AU" dirty="0"/>
              <a:t>A response is required to the China NB comments on 802.3ch</a:t>
            </a:r>
          </a:p>
        </p:txBody>
      </p:sp>
      <p:sp>
        <p:nvSpPr>
          <p:cNvPr id="3" name="Content Placeholder 2">
            <a:extLst>
              <a:ext uri="{FF2B5EF4-FFF2-40B4-BE49-F238E27FC236}">
                <a16:creationId xmlns:a16="http://schemas.microsoft.com/office/drawing/2014/main" id="{C41A0262-AB07-483F-9395-2F24E73ED529}"/>
              </a:ext>
            </a:extLst>
          </p:cNvPr>
          <p:cNvSpPr>
            <a:spLocks noGrp="1"/>
          </p:cNvSpPr>
          <p:nvPr>
            <p:ph idx="1"/>
          </p:nvPr>
        </p:nvSpPr>
        <p:spPr/>
        <p:txBody>
          <a:bodyPr/>
          <a:lstStyle/>
          <a:p>
            <a:pPr lvl="1"/>
            <a:r>
              <a:rPr lang="en-AU" dirty="0"/>
              <a:t>The 802.3 leaders have been notified and asked to develop responses</a:t>
            </a:r>
          </a:p>
          <a:p>
            <a:pPr lvl="2"/>
            <a:r>
              <a:rPr lang="en-AU" dirty="0"/>
              <a:t>Next steps tbd</a:t>
            </a:r>
          </a:p>
        </p:txBody>
      </p:sp>
      <p:sp>
        <p:nvSpPr>
          <p:cNvPr id="4" name="Footer Placeholder 3">
            <a:extLst>
              <a:ext uri="{FF2B5EF4-FFF2-40B4-BE49-F238E27FC236}">
                <a16:creationId xmlns:a16="http://schemas.microsoft.com/office/drawing/2014/main" id="{BA73BD58-2FA8-42F5-AFE6-1B0A2A366EA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58F738B-971E-4464-B429-B3A5BEA538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9468064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225950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91429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507657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592050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4199883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2548732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5340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901726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416955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2038302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passed,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a:t>
            </a:r>
            <a:r>
              <a:rPr lang="en-AU" dirty="0" err="1"/>
              <a:t>compliants</a:t>
            </a:r>
            <a:r>
              <a:rPr lang="en-AU" dirty="0"/>
              <a:t>)</a:t>
            </a:r>
          </a:p>
          <a:p>
            <a:pPr lvl="2"/>
            <a:r>
              <a:rPr lang="en-AU" dirty="0"/>
              <a:t>With negative comments from Sweden, Finland, Germany &amp; a positive comment from Japan (wrt negative </a:t>
            </a:r>
            <a:r>
              <a:rPr lang="en-AU" dirty="0" err="1"/>
              <a:t>LoAs</a:t>
            </a:r>
            <a:r>
              <a:rPr lang="en-AU" dirty="0"/>
              <a:t>)</a:t>
            </a:r>
          </a:p>
          <a:p>
            <a:pPr lvl="1"/>
            <a:r>
              <a:rPr lang="en-AU" dirty="0"/>
              <a:t>Advice has been sought from IEEE-SA on the negative </a:t>
            </a:r>
            <a:r>
              <a:rPr lang="en-AU" dirty="0" err="1"/>
              <a:t>LoA</a:t>
            </a:r>
            <a:r>
              <a:rPr lang="en-AU" dirty="0"/>
              <a:t> issue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655780158"/>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The comments have two components</a:t>
            </a:r>
          </a:p>
          <a:p>
            <a:pPr lvl="2"/>
            <a:r>
              <a:rPr lang="en-AU" dirty="0"/>
              <a:t>The usual comments from China NB related to security &amp; related matters </a:t>
            </a:r>
          </a:p>
          <a:p>
            <a:pPr lvl="2"/>
            <a:r>
              <a:rPr lang="en-AU" dirty="0"/>
              <a:t>Comments from Sweden, Germany, Finland and Japan NBs related to three negative </a:t>
            </a:r>
            <a:r>
              <a:rPr lang="en-AU" dirty="0" err="1"/>
              <a:t>LoAs</a:t>
            </a:r>
            <a:r>
              <a:rPr lang="en-AU" dirty="0"/>
              <a:t> associated with IEEE 802.11ax</a:t>
            </a:r>
          </a:p>
          <a:p>
            <a:pPr lvl="1"/>
            <a:r>
              <a:rPr lang="en-AU" dirty="0"/>
              <a:t>A proposed response to all comments is in </a:t>
            </a:r>
            <a:r>
              <a:rPr lang="en-AU" dirty="0">
                <a:solidFill>
                  <a:srgbClr val="FF0000"/>
                </a:solidFill>
                <a:hlinkClick r:id="rId2"/>
              </a:rPr>
              <a:t>11-21-1400</a:t>
            </a:r>
            <a:endParaRPr lang="en-AU" dirty="0">
              <a:solidFill>
                <a:srgbClr val="FF0000"/>
              </a:solidFill>
            </a:endParaRPr>
          </a:p>
          <a:p>
            <a:pPr lvl="1"/>
            <a:r>
              <a:rPr lang="en-AU" dirty="0"/>
              <a:t>Discussion will occur in the IEEE 802 JTC1 SC today</a:t>
            </a:r>
          </a:p>
          <a:p>
            <a:pPr lvl="1"/>
            <a:endParaRPr lang="en-AU" dirty="0"/>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8195588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3D4703C-BE86-4A85-9278-9FC5F8D0C7E2}"/>
              </a:ext>
            </a:extLst>
          </p:cNvPr>
          <p:cNvSpPr>
            <a:spLocks noGrp="1"/>
          </p:cNvSpPr>
          <p:nvPr>
            <p:ph type="title"/>
          </p:nvPr>
        </p:nvSpPr>
        <p:spPr/>
        <p:txBody>
          <a:bodyPr/>
          <a:lstStyle/>
          <a:p>
            <a:r>
              <a:rPr lang="en-AU" dirty="0"/>
              <a:t>SC6 </a:t>
            </a:r>
            <a:r>
              <a:rPr lang="en-AU" dirty="0" err="1"/>
              <a:t>HoDC</a:t>
            </a:r>
            <a:r>
              <a:rPr lang="en-AU" dirty="0"/>
              <a:t> discussion suggests IEEE is going to have to work with ISO staff on the IPR issues</a:t>
            </a:r>
            <a:br>
              <a:rPr lang="en-AU" dirty="0"/>
            </a:br>
            <a:endParaRPr lang="en-AU" dirty="0"/>
          </a:p>
        </p:txBody>
      </p:sp>
      <p:sp>
        <p:nvSpPr>
          <p:cNvPr id="3" name="Content Placeholder 2">
            <a:extLst>
              <a:ext uri="{FF2B5EF4-FFF2-40B4-BE49-F238E27FC236}">
                <a16:creationId xmlns:a16="http://schemas.microsoft.com/office/drawing/2014/main" id="{1923F9EF-2CA8-49FB-8309-9FCFEE04CB30}"/>
              </a:ext>
            </a:extLst>
          </p:cNvPr>
          <p:cNvSpPr>
            <a:spLocks noGrp="1"/>
          </p:cNvSpPr>
          <p:nvPr>
            <p:ph idx="1"/>
          </p:nvPr>
        </p:nvSpPr>
        <p:spPr>
          <a:xfrm>
            <a:off x="685800" y="1981200"/>
            <a:ext cx="7772400" cy="4114800"/>
          </a:xfrm>
        </p:spPr>
        <p:txBody>
          <a:bodyPr/>
          <a:lstStyle/>
          <a:p>
            <a:pPr lvl="1"/>
            <a:r>
              <a:rPr lang="en-AU" dirty="0"/>
              <a:t>The SC6 </a:t>
            </a:r>
            <a:r>
              <a:rPr lang="en-AU" dirty="0" err="1"/>
              <a:t>HoDC</a:t>
            </a:r>
            <a:r>
              <a:rPr lang="en-AU" dirty="0"/>
              <a:t> discussed the IEEE 802.11ax-2021 IPR related comments on 20 August</a:t>
            </a:r>
          </a:p>
          <a:p>
            <a:pPr lvl="1"/>
            <a:r>
              <a:rPr lang="en-AU" dirty="0"/>
              <a:t>The report from this meeting follows:</a:t>
            </a:r>
          </a:p>
          <a:p>
            <a:pPr lvl="2"/>
            <a:r>
              <a:rPr lang="en-AU" i="1" dirty="0"/>
              <a:t>The second issue concerns the results of the IEEE 802.11ax-2021 voting, with several NBs expressing serious concerns that some standards will not open their patents</a:t>
            </a:r>
          </a:p>
          <a:p>
            <a:pPr lvl="2"/>
            <a:r>
              <a:rPr lang="en-AU" i="1" dirty="0"/>
              <a:t>The secretary contacted the ISO secretariat and reported that it could not be published as IS in this state</a:t>
            </a:r>
          </a:p>
          <a:p>
            <a:pPr lvl="2"/>
            <a:r>
              <a:rPr lang="en-AU" i="1" dirty="0"/>
              <a:t>At this meeting, </a:t>
            </a:r>
            <a:r>
              <a:rPr lang="en-AU" i="1" dirty="0" err="1"/>
              <a:t>HoDC</a:t>
            </a:r>
            <a:r>
              <a:rPr lang="en-AU" i="1" dirty="0"/>
              <a:t> decided to follow the decision of the ISO TMB</a:t>
            </a:r>
          </a:p>
          <a:p>
            <a:pPr lvl="1"/>
            <a:r>
              <a:rPr lang="en-AU" dirty="0"/>
              <a:t>This reports suggest that we are going to have to work with ISO staff on this matter</a:t>
            </a:r>
          </a:p>
        </p:txBody>
      </p:sp>
      <p:sp>
        <p:nvSpPr>
          <p:cNvPr id="4" name="Footer Placeholder 3">
            <a:extLst>
              <a:ext uri="{FF2B5EF4-FFF2-40B4-BE49-F238E27FC236}">
                <a16:creationId xmlns:a16="http://schemas.microsoft.com/office/drawing/2014/main" id="{A03613C6-CF00-4F47-9E9F-C99FE355A9B5}"/>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8A47BE2-5161-4745-90AE-6CB826778F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406470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Progression requires approval by IEEE 802.11 WG (next week) and IEEE 802 EC (later)</a:t>
            </a:r>
          </a:p>
          <a:p>
            <a:pPr lvl="2"/>
            <a:r>
              <a:rPr lang="en-GB" dirty="0"/>
              <a:t>The IEEE 802 EC could approve by electronic motion</a:t>
            </a:r>
          </a:p>
          <a:p>
            <a:pPr lvl="3"/>
            <a:r>
              <a:rPr lang="en-GB" dirty="0"/>
              <a:t>Opening upon/shortly after the 802.11 WG approval, perhaps 22 Sept 2021</a:t>
            </a:r>
          </a:p>
          <a:p>
            <a:pPr lvl="3"/>
            <a:r>
              <a:rPr lang="en-GB" dirty="0"/>
              <a:t>With 10 days duration &amp; possible early close</a:t>
            </a:r>
            <a:endParaRPr lang="en-AU" dirty="0"/>
          </a:p>
          <a:p>
            <a:pPr lvl="3"/>
            <a:r>
              <a:rPr lang="en-GB" dirty="0"/>
              <a:t>The IEEE 802 EC could approve at its monthly teleconference on 5 Oct 2021</a:t>
            </a:r>
            <a:endParaRPr lang="en-AU" dirty="0"/>
          </a:p>
          <a:p>
            <a:pPr lvl="1"/>
            <a:r>
              <a:rPr lang="en-AU" dirty="0"/>
              <a:t>The goal today is to refine the proposal so that it is ready for consideration by the IEEE 802.11 WG </a:t>
            </a:r>
          </a:p>
          <a:p>
            <a:pPr lvl="2"/>
            <a:r>
              <a:rPr lang="en-AU" dirty="0"/>
              <a:t>It will probably be proposed to the WG as an individual member motion</a:t>
            </a:r>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0342424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802.11ay 60-day ballot closes 9 Oct 2021</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closes 9 Oct 2021</a:t>
            </a:r>
          </a:p>
          <a:p>
            <a:pPr lvl="1"/>
            <a:r>
              <a:rPr lang="en-AU" dirty="0"/>
              <a:t>Note that four negative LOAs on 802.11ay may cause a similar problem to the 802.11ax problem</a:t>
            </a:r>
          </a:p>
          <a:p>
            <a:pPr lvl="2"/>
            <a:r>
              <a:rPr lang="en-AU" dirty="0"/>
              <a:t>One of the negative </a:t>
            </a:r>
            <a:r>
              <a:rPr lang="en-AU" dirty="0" err="1"/>
              <a:t>LoAs</a:t>
            </a:r>
            <a:r>
              <a:rPr lang="en-AU" dirty="0"/>
              <a:t> specifies a patent number, unlike the 11ax situation</a:t>
            </a:r>
          </a:p>
          <a:p>
            <a:pPr lvl="2"/>
            <a:r>
              <a:rPr lang="en-AU" dirty="0"/>
              <a:t>However, the proposed LS for 11ax is also applicable to the 11ay situation</a:t>
            </a:r>
          </a:p>
          <a:p>
            <a:pPr lvl="2"/>
            <a:r>
              <a:rPr lang="en-AU" dirty="0"/>
              <a:t>The ISO Secretariat is apparently telling NBs to vote “no” while there is an outstanding patent issue</a:t>
            </a:r>
          </a:p>
          <a:p>
            <a:pPr lvl="2"/>
            <a:r>
              <a:rPr lang="en-AU" dirty="0"/>
              <a:t>However, based on advice to the SC6 </a:t>
            </a:r>
            <a:r>
              <a:rPr lang="en-AU" dirty="0" err="1"/>
              <a:t>HoDC</a:t>
            </a:r>
            <a:r>
              <a:rPr lang="en-AU" dirty="0"/>
              <a:t>, ISO staff also seem to recognise this is an ISO problem that can be solved with requests for </a:t>
            </a:r>
            <a:r>
              <a:rPr lang="en-AU" dirty="0" err="1"/>
              <a:t>LoAs</a:t>
            </a:r>
            <a:r>
              <a:rPr lang="en-AU" dirty="0"/>
              <a:t> by ISO</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4475263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2640005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31942449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3259782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3145062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21122610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10734299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a:t>
            </a:r>
            <a:r>
              <a:rPr lang="en-AU" dirty="0">
                <a:solidFill>
                  <a:srgbClr val="FF0000"/>
                </a:solidFill>
                <a:latin typeface="+mj-lt"/>
              </a:rPr>
              <a:t>N?????</a:t>
            </a:r>
            <a:r>
              <a:rPr lang="en-AU" dirty="0">
                <a:latin typeface="+mj-lt"/>
              </a:rPr>
              <a:t>)</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29098171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39291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14 Sep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14 Sep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hlinkClick r:id="rId3"/>
              </a:rPr>
              <a:t>https://ieeesa.webex.com/ieeesa/j.php?MTID=mee3cc990a422a1f96c7c091df88eaa0d</a:t>
            </a:r>
            <a:endParaRPr kumimoji="0" lang="en-AU" sz="1600" i="0" u="none" strike="noStrike" cap="none" normalizeH="0" baseline="0" dirty="0">
              <a:ln>
                <a:noFill/>
              </a:ln>
              <a:solidFill>
                <a:schemeClr val="tx1"/>
              </a:solidFill>
              <a:effectLst/>
              <a:latin typeface="+mj-lt"/>
            </a:endParaRPr>
          </a:p>
          <a:p>
            <a:pPr marL="285750" indent="-285750"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number (access code): 179 376 8118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680289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2398399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8068247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6142137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4833213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105111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32286756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40150213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needs to restart</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AU" dirty="0"/>
              <a:t>Was supposed to close on 9 Dec 2021, but it has to be restarted because </a:t>
            </a:r>
            <a:r>
              <a:rPr lang="en-US" dirty="0"/>
              <a:t>the wrong file was sent to ISO from IEEE-SA </a:t>
            </a:r>
            <a:r>
              <a:rPr lang="en-US" dirty="0">
                <a:sym typeface="Wingdings" panose="05000000000000000000" pitchFamily="2" charset="2"/>
              </a:rPr>
              <a:t></a:t>
            </a:r>
          </a:p>
          <a:p>
            <a:pPr lvl="2"/>
            <a:r>
              <a:rPr lang="en-US" dirty="0">
                <a:sym typeface="Wingdings" panose="05000000000000000000" pitchFamily="2" charset="2"/>
              </a:rPr>
              <a:t>Spotted by the Canada NB </a:t>
            </a:r>
            <a:endParaRPr lang="en-US" dirty="0"/>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35510148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2390-9F9E-435A-A401-FAF2454D9185}"/>
              </a:ext>
            </a:extLst>
          </p:cNvPr>
          <p:cNvSpPr>
            <a:spLocks noGrp="1"/>
          </p:cNvSpPr>
          <p:nvPr>
            <p:ph type="title"/>
          </p:nvPr>
        </p:nvSpPr>
        <p:spPr/>
        <p:txBody>
          <a:bodyPr/>
          <a:lstStyle/>
          <a:p>
            <a:r>
              <a:rPr lang="en-AU" dirty="0"/>
              <a:t>A number of IEEE 802 participants attended the SC6 meetings</a:t>
            </a:r>
          </a:p>
        </p:txBody>
      </p:sp>
      <p:sp>
        <p:nvSpPr>
          <p:cNvPr id="3" name="Content Placeholder 2">
            <a:extLst>
              <a:ext uri="{FF2B5EF4-FFF2-40B4-BE49-F238E27FC236}">
                <a16:creationId xmlns:a16="http://schemas.microsoft.com/office/drawing/2014/main" id="{301F1C62-7936-4DBF-9754-7EB2C29410B0}"/>
              </a:ext>
            </a:extLst>
          </p:cNvPr>
          <p:cNvSpPr>
            <a:spLocks noGrp="1"/>
          </p:cNvSpPr>
          <p:nvPr>
            <p:ph sz="half" idx="1"/>
          </p:nvPr>
        </p:nvSpPr>
        <p:spPr/>
        <p:txBody>
          <a:bodyPr/>
          <a:lstStyle/>
          <a:p>
            <a:r>
              <a:rPr lang="en-AU" dirty="0"/>
              <a:t>Known WG1 attendees</a:t>
            </a:r>
          </a:p>
          <a:p>
            <a:pPr lvl="1"/>
            <a:r>
              <a:rPr lang="en-AU" dirty="0"/>
              <a:t>Peter Yee</a:t>
            </a:r>
          </a:p>
          <a:p>
            <a:pPr lvl="1"/>
            <a:r>
              <a:rPr lang="en-AU" dirty="0"/>
              <a:t>David Law</a:t>
            </a:r>
          </a:p>
          <a:p>
            <a:pPr lvl="1"/>
            <a:r>
              <a:rPr lang="en-AU" dirty="0"/>
              <a:t>Jodi Haasz</a:t>
            </a:r>
          </a:p>
          <a:p>
            <a:pPr lvl="1"/>
            <a:r>
              <a:rPr lang="en-AU" dirty="0"/>
              <a:t>Dorothy Stanley</a:t>
            </a:r>
          </a:p>
          <a:p>
            <a:pPr lvl="1"/>
            <a:r>
              <a:rPr lang="en-AU" dirty="0"/>
              <a:t>Andrew Myles</a:t>
            </a:r>
          </a:p>
        </p:txBody>
      </p:sp>
      <p:sp>
        <p:nvSpPr>
          <p:cNvPr id="6" name="Content Placeholder 5">
            <a:extLst>
              <a:ext uri="{FF2B5EF4-FFF2-40B4-BE49-F238E27FC236}">
                <a16:creationId xmlns:a16="http://schemas.microsoft.com/office/drawing/2014/main" id="{E1773C7E-554D-4E99-9B76-D3D407FE7E94}"/>
              </a:ext>
            </a:extLst>
          </p:cNvPr>
          <p:cNvSpPr>
            <a:spLocks noGrp="1"/>
          </p:cNvSpPr>
          <p:nvPr>
            <p:ph sz="half" idx="2"/>
          </p:nvPr>
        </p:nvSpPr>
        <p:spPr/>
        <p:txBody>
          <a:bodyPr/>
          <a:lstStyle/>
          <a:p>
            <a:r>
              <a:rPr lang="en-AU" dirty="0"/>
              <a:t>Known SC6 attendees</a:t>
            </a:r>
          </a:p>
          <a:p>
            <a:pPr lvl="1"/>
            <a:r>
              <a:rPr lang="en-AU" dirty="0"/>
              <a:t>Andrew Myles</a:t>
            </a:r>
          </a:p>
          <a:p>
            <a:pPr lvl="1"/>
            <a:r>
              <a:rPr lang="en-AU" dirty="0"/>
              <a:t>Peter Yee</a:t>
            </a:r>
            <a:endParaRPr lang="en-AU" dirty="0">
              <a:solidFill>
                <a:srgbClr val="FF0000"/>
              </a:solidFill>
            </a:endParaRPr>
          </a:p>
          <a:p>
            <a:pPr lvl="1"/>
            <a:r>
              <a:rPr lang="en-AU">
                <a:solidFill>
                  <a:srgbClr val="FF0000"/>
                </a:solidFill>
              </a:rPr>
              <a:t>…</a:t>
            </a:r>
            <a:endParaRPr lang="en-AU"/>
          </a:p>
        </p:txBody>
      </p:sp>
      <p:sp>
        <p:nvSpPr>
          <p:cNvPr id="4" name="Footer Placeholder 3">
            <a:extLst>
              <a:ext uri="{FF2B5EF4-FFF2-40B4-BE49-F238E27FC236}">
                <a16:creationId xmlns:a16="http://schemas.microsoft.com/office/drawing/2014/main" id="{2D0690AB-C6DB-432C-81B5-5C14C3BD1C9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F6338C4-ED79-49C6-BEFE-666F6772FFA1}"/>
              </a:ext>
            </a:extLst>
          </p:cNvPr>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268441802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19084</Words>
  <Application>Microsoft Office PowerPoint</Application>
  <PresentationFormat>On-screen Show (4:3)</PresentationFormat>
  <Paragraphs>3008</Paragraphs>
  <Slides>196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196</vt:i4>
      </vt:variant>
    </vt:vector>
  </HeadingPairs>
  <TitlesOfParts>
    <vt:vector size="203" baseType="lpstr">
      <vt:lpstr>Arial</vt:lpstr>
      <vt:lpstr>Calibri</vt:lpstr>
      <vt:lpstr>Times New Roman</vt:lpstr>
      <vt:lpstr>802-11-Submission</vt:lpstr>
      <vt:lpstr>Acrobat Document</vt:lpstr>
      <vt:lpstr>Document</vt:lpstr>
      <vt:lpstr>Packager Shell Object</vt:lpstr>
      <vt:lpstr>IEEE 802 JTC1 Standing Committee September 2021 agenda virtually</vt:lpstr>
      <vt:lpstr>This document will be used to provide information for any IEEE 802 JTC1 SC meetings in Sep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14 Sep 2021</vt:lpstr>
      <vt:lpstr>The IEEE 802 JTC1 SC regular meeting has a high-level list of agenda items to be considered</vt:lpstr>
      <vt:lpstr>The IEEE 802 JTC1 SC will consider approving its agenda</vt:lpstr>
      <vt:lpstr>The IEEE 802 JTC1 SC will consider approval of the minutes of its July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44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19 standards in the pipeline for adoption under the PSDO</vt:lpstr>
      <vt:lpstr>IEEE 802.1 has 19 standards in the pipeline for adoption under the PSDO</vt:lpstr>
      <vt:lpstr>IEEE 802.1 WG has a number of regular participants in IEEE 802 JTC1 SC activities</vt:lpstr>
      <vt:lpstr>IEEE 802.1Qcc FDIS ballot passed with a response required </vt:lpstr>
      <vt:lpstr>A response is required to the China NB comments on 802.1Qcc</vt:lpstr>
      <vt:lpstr>IEEE 802.1Qcp-2018 is waiting for publication as ISO/IEC/IEEE 8802-1Q:2020/AMD 2:2021</vt:lpstr>
      <vt:lpstr>IEEE 802.1Qcy-2019 is waiting for publication as ISO/IEC/IEEE 8802-1Q:2020/AMD 3:2021 </vt:lpstr>
      <vt:lpstr>IEEE 802.1AS-Rev FDIS ballot closes 16 Sep 2021</vt:lpstr>
      <vt:lpstr>IEEE 802.1AX-Rev is waiting for publication as ISO/IEC/IEEE 8802-1AX:2021 </vt:lpstr>
      <vt:lpstr>IEEE 802.1Q-REV will liaised soon …</vt:lpstr>
      <vt:lpstr>IEEE 802.1Qcx will be included in IEEE 802.1Q-Rev rather than a separate submission</vt:lpstr>
      <vt:lpstr>IEEE 802.1X-2020 FDIS ballot closes 17 Nov 2021</vt:lpstr>
      <vt:lpstr>IEEE 802.1CMde FDIS ballot passed with a response required </vt:lpstr>
      <vt:lpstr>A response is required to the China NB comments on 802.1CMde</vt:lpstr>
      <vt:lpstr>IEEE 802.1Qcr will be included in IEEE 802.1Q-Rev rather than a separate submission</vt:lpstr>
      <vt:lpstr>IEEE 802.1CS is waiting for start of FDIS ballot</vt:lpstr>
      <vt:lpstr>IEEE 802.1Qcz was liaised in Aug 2020</vt:lpstr>
      <vt:lpstr>IEEE 802.1ABcu (LLDP YANG Data Model) will be  liaised soon</vt:lpstr>
      <vt:lpstr>IEEE 802.1CBdb will be  liaised soon</vt:lpstr>
      <vt:lpstr>IEEE 802.1CBcv will be  liaised soon</vt:lpstr>
      <vt:lpstr>IEEE 802.1ABdh will be  liaised soon</vt:lpstr>
      <vt:lpstr>IEEE P802.1AS-2020/Cor 1 will be  liaised soon</vt:lpstr>
      <vt:lpstr>IEEE P802.1BA-Rev will be  liaised soon</vt:lpstr>
      <vt:lpstr>IEEE P802.1ACct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passed with a response required</vt:lpstr>
      <vt:lpstr>A response is required to the China NB comments on 802.3cn</vt:lpstr>
      <vt:lpstr>IEEE 802.3cg-2019 FDIS ballot closes 17 Nov 2021</vt:lpstr>
      <vt:lpstr>IEEE 802.3cq-2020 FDIS ballot passed with a response required</vt:lpstr>
      <vt:lpstr>A response is required to the China NB comments on 802.3cq</vt:lpstr>
      <vt:lpstr>IEEE 802.3cm-2020 FDIS ballot passed with a response required</vt:lpstr>
      <vt:lpstr>A response is required to the China NB comments on 802.3cm</vt:lpstr>
      <vt:lpstr>IEEE 802.3ch-2020 FDIS ballot passed with a response required</vt:lpstr>
      <vt:lpstr>A response is required to the China NB comments on 802.3ch</vt:lpstr>
      <vt:lpstr>IEEE 802.3ca-2020 FDIS ballot closes 17 Nov 2021</vt:lpstr>
      <vt:lpstr>IEEE 802.3.2-2019 FDIS ballot closes 18 Oct 2021</vt:lpstr>
      <vt:lpstr>IEEE 802.3cr is waiting for FDIS ballot to start</vt:lpstr>
      <vt:lpstr>IEEE 802.3cu is waiting for FDIS ballot to start</vt:lpstr>
      <vt:lpstr>IEEE 802.3ct 60-day ballot closes 9 Oct 2021</vt:lpstr>
      <vt:lpstr>IEEE 802.3cv 60-day ballot closes 9 Oct 2021</vt:lpstr>
      <vt:lpstr>IEEE 802.3cp 60-day ballot closes 9 Oct 2021</vt:lpstr>
      <vt:lpstr>IEEE 802.11 has 9 standards in the pipeline for adoption under the PSDO</vt:lpstr>
      <vt:lpstr>IEEE 802.11 WG has a number of regular participants in IEEE 802 JTC1 SC activities</vt:lpstr>
      <vt:lpstr>IEEE 802.11ax 60-day pre-ballot passed but responses are required</vt:lpstr>
      <vt:lpstr>The SC will consider a response to the comments on 802.11ax in the 60-day ballot</vt:lpstr>
      <vt:lpstr>SC6 HoDC discussion suggests IEEE is going to have to work with ISO staff on the IPR issues </vt:lpstr>
      <vt:lpstr>The SC will consider a response to the comments on 802.11ax in the 60-day ballot</vt:lpstr>
      <vt:lpstr>IEEE 802.11ay 60-day ballot closes 9 Oct 2021</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needs to restart</vt:lpstr>
      <vt:lpstr>The last SC6 meeting was run as a virtual meeting in Aug/Sep 2021</vt:lpstr>
      <vt:lpstr>A number of IEEE 802 participants attended the SC6 meetings</vt:lpstr>
      <vt:lpstr>There was very little of interest to IEEE 802 on the SC6/WG1 agenda</vt:lpstr>
      <vt:lpstr>There was very little of interest to IEEE 802 on the SC6/WG1 agenda</vt:lpstr>
      <vt:lpstr>There was very little of interest to IEEE 802 on the SC6/WG1 agenda</vt:lpstr>
      <vt:lpstr>The HK NB uploaded a document for IEEE 802.11 WG review</vt:lpstr>
      <vt:lpstr>The SC will consider a possible response to HK NB document</vt:lpstr>
      <vt:lpstr>The SC will consider a possible response to HK NB document</vt:lpstr>
      <vt:lpstr>Three new Work Items of potential interest to IEEE 802 were proposed in SC6/WG1</vt:lpstr>
      <vt:lpstr>Three new Work Items of potential interest to IEEE 802 were proposed in SC6/WG1</vt:lpstr>
      <vt:lpstr>Three new Work Items of potential interest to IEEE 802 were proposed in SC6/WG1</vt:lpstr>
      <vt:lpstr>SC6/WG1 are planning an interim meeting in Feb 2022</vt:lpstr>
      <vt:lpstr>There was very little of interest to IEEE 802 on the SC6/WG7 agenda</vt:lpstr>
      <vt:lpstr>Both Wireless LAN Access Control  standards are going to CD ballot</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2021-09-14T00:56:11Z</dcterms:modified>
</cp:coreProperties>
</file>