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8"/>
  </p:notesMasterIdLst>
  <p:handoutMasterIdLst>
    <p:handoutMasterId r:id="rId199"/>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465" r:id="rId27"/>
    <p:sldId id="2107" r:id="rId28"/>
    <p:sldId id="2075" r:id="rId29"/>
    <p:sldId id="1657" r:id="rId30"/>
    <p:sldId id="2439" r:id="rId31"/>
    <p:sldId id="2292" r:id="rId32"/>
    <p:sldId id="1967" r:id="rId33"/>
    <p:sldId id="2500" r:id="rId34"/>
    <p:sldId id="1968" r:id="rId35"/>
    <p:sldId id="2104" r:id="rId36"/>
    <p:sldId id="2167" r:id="rId37"/>
    <p:sldId id="2317" r:id="rId38"/>
    <p:sldId id="2331" r:id="rId39"/>
    <p:sldId id="2429" r:id="rId40"/>
    <p:sldId id="2332" r:id="rId41"/>
    <p:sldId id="2351" r:id="rId42"/>
    <p:sldId id="2499" r:id="rId43"/>
    <p:sldId id="2436" r:id="rId44"/>
    <p:sldId id="2437" r:id="rId45"/>
    <p:sldId id="2438" r:id="rId46"/>
    <p:sldId id="2464" r:id="rId47"/>
    <p:sldId id="2481" r:id="rId48"/>
    <p:sldId id="2482" r:id="rId49"/>
    <p:sldId id="2483" r:id="rId50"/>
    <p:sldId id="2484" r:id="rId51"/>
    <p:sldId id="2485" r:id="rId52"/>
    <p:sldId id="2486" r:id="rId53"/>
    <p:sldId id="2008" r:id="rId54"/>
    <p:sldId id="2462" r:id="rId55"/>
    <p:sldId id="2291" r:id="rId56"/>
    <p:sldId id="1945" r:id="rId57"/>
    <p:sldId id="2071" r:id="rId58"/>
    <p:sldId id="2036" r:id="rId59"/>
    <p:sldId id="2333" r:id="rId60"/>
    <p:sldId id="2501" r:id="rId61"/>
    <p:sldId id="2323" r:id="rId62"/>
    <p:sldId id="2335" r:id="rId63"/>
    <p:sldId id="2502" r:id="rId64"/>
    <p:sldId id="2334" r:id="rId65"/>
    <p:sldId id="2503" r:id="rId66"/>
    <p:sldId id="2352" r:id="rId67"/>
    <p:sldId id="2504" r:id="rId68"/>
    <p:sldId id="2353" r:id="rId69"/>
    <p:sldId id="2218" r:id="rId70"/>
    <p:sldId id="2426" r:id="rId71"/>
    <p:sldId id="2427" r:id="rId72"/>
    <p:sldId id="2460" r:id="rId73"/>
    <p:sldId id="2461" r:id="rId74"/>
    <p:sldId id="2463" r:id="rId75"/>
    <p:sldId id="1688" r:id="rId76"/>
    <p:sldId id="2293" r:id="rId77"/>
    <p:sldId id="1708" r:id="rId78"/>
    <p:sldId id="2488" r:id="rId79"/>
    <p:sldId id="2494" r:id="rId80"/>
    <p:sldId id="2493" r:id="rId81"/>
    <p:sldId id="1709" r:id="rId82"/>
    <p:sldId id="1710" r:id="rId83"/>
    <p:sldId id="1790" r:id="rId84"/>
    <p:sldId id="2199" r:id="rId85"/>
    <p:sldId id="2319" r:id="rId86"/>
    <p:sldId id="2320" r:id="rId87"/>
    <p:sldId id="2321" r:id="rId88"/>
    <p:sldId id="2355" r:id="rId89"/>
    <p:sldId id="2354" r:id="rId90"/>
    <p:sldId id="2294" r:id="rId91"/>
    <p:sldId id="2470" r:id="rId92"/>
    <p:sldId id="2466" r:id="rId93"/>
    <p:sldId id="2467" r:id="rId94"/>
    <p:sldId id="2468" r:id="rId95"/>
    <p:sldId id="1679" r:id="rId96"/>
    <p:sldId id="2336" r:id="rId97"/>
    <p:sldId id="2328" r:id="rId98"/>
    <p:sldId id="2459" r:id="rId99"/>
    <p:sldId id="2487" r:id="rId100"/>
    <p:sldId id="2475" r:id="rId101"/>
    <p:sldId id="2474" r:id="rId102"/>
    <p:sldId id="2476" r:id="rId103"/>
    <p:sldId id="2489" r:id="rId104"/>
    <p:sldId id="2490" r:id="rId105"/>
    <p:sldId id="2492" r:id="rId106"/>
    <p:sldId id="2478" r:id="rId107"/>
    <p:sldId id="2495" r:id="rId108"/>
    <p:sldId id="2496" r:id="rId109"/>
    <p:sldId id="2497" r:id="rId110"/>
    <p:sldId id="2477" r:id="rId111"/>
    <p:sldId id="2498" r:id="rId112"/>
    <p:sldId id="2324" r:id="rId113"/>
    <p:sldId id="1375" r:id="rId114"/>
    <p:sldId id="1376" r:id="rId115"/>
    <p:sldId id="1400" r:id="rId116"/>
    <p:sldId id="2479" r:id="rId117"/>
    <p:sldId id="2480" r:id="rId118"/>
    <p:sldId id="619" r:id="rId119"/>
    <p:sldId id="621" r:id="rId120"/>
    <p:sldId id="1561" r:id="rId121"/>
    <p:sldId id="1555" r:id="rId122"/>
    <p:sldId id="1601" r:id="rId123"/>
    <p:sldId id="1585" r:id="rId124"/>
    <p:sldId id="1586" r:id="rId125"/>
    <p:sldId id="1587" r:id="rId126"/>
    <p:sldId id="1588" r:id="rId127"/>
    <p:sldId id="1589" r:id="rId128"/>
    <p:sldId id="1590" r:id="rId129"/>
    <p:sldId id="1771" r:id="rId130"/>
    <p:sldId id="1772" r:id="rId131"/>
    <p:sldId id="1591" r:id="rId132"/>
    <p:sldId id="1592" r:id="rId133"/>
    <p:sldId id="1593" r:id="rId134"/>
    <p:sldId id="1594" r:id="rId135"/>
    <p:sldId id="1595" r:id="rId136"/>
    <p:sldId id="1596" r:id="rId137"/>
    <p:sldId id="1597" r:id="rId138"/>
    <p:sldId id="1598" r:id="rId139"/>
    <p:sldId id="1599" r:id="rId140"/>
    <p:sldId id="1600" r:id="rId141"/>
    <p:sldId id="1628" r:id="rId142"/>
    <p:sldId id="1638" r:id="rId143"/>
    <p:sldId id="1725" r:id="rId144"/>
    <p:sldId id="1726" r:id="rId145"/>
    <p:sldId id="1947" r:id="rId146"/>
    <p:sldId id="1975" r:id="rId147"/>
    <p:sldId id="1976" r:id="rId148"/>
    <p:sldId id="1977" r:id="rId149"/>
    <p:sldId id="2039" r:id="rId150"/>
    <p:sldId id="2060" r:id="rId151"/>
    <p:sldId id="2061" r:id="rId152"/>
    <p:sldId id="2097" r:id="rId153"/>
    <p:sldId id="2103" r:id="rId154"/>
    <p:sldId id="2063" r:id="rId155"/>
    <p:sldId id="2064" r:id="rId156"/>
    <p:sldId id="2065" r:id="rId157"/>
    <p:sldId id="2066" r:id="rId158"/>
    <p:sldId id="2067" r:id="rId159"/>
    <p:sldId id="2068" r:id="rId160"/>
    <p:sldId id="2069" r:id="rId161"/>
    <p:sldId id="2146" r:id="rId162"/>
    <p:sldId id="2147" r:id="rId163"/>
    <p:sldId id="2148" r:id="rId164"/>
    <p:sldId id="2158" r:id="rId165"/>
    <p:sldId id="2159" r:id="rId166"/>
    <p:sldId id="2157" r:id="rId167"/>
    <p:sldId id="2160" r:id="rId168"/>
    <p:sldId id="2216" r:id="rId169"/>
    <p:sldId id="2217" r:id="rId170"/>
    <p:sldId id="2219" r:id="rId171"/>
    <p:sldId id="2238" r:id="rId172"/>
    <p:sldId id="2239" r:id="rId173"/>
    <p:sldId id="2240" r:id="rId174"/>
    <p:sldId id="2242" r:id="rId175"/>
    <p:sldId id="2263" r:id="rId176"/>
    <p:sldId id="2276" r:id="rId177"/>
    <p:sldId id="2277" r:id="rId178"/>
    <p:sldId id="2278" r:id="rId179"/>
    <p:sldId id="2281" r:id="rId180"/>
    <p:sldId id="2282" r:id="rId181"/>
    <p:sldId id="2283" r:id="rId182"/>
    <p:sldId id="2284" r:id="rId183"/>
    <p:sldId id="2318" r:id="rId184"/>
    <p:sldId id="2329" r:id="rId185"/>
    <p:sldId id="2356" r:id="rId186"/>
    <p:sldId id="1701" r:id="rId187"/>
    <p:sldId id="1969" r:id="rId188"/>
    <p:sldId id="2112" r:id="rId189"/>
    <p:sldId id="1965" r:id="rId190"/>
    <p:sldId id="2114" r:id="rId191"/>
    <p:sldId id="1705" r:id="rId192"/>
    <p:sldId id="1706" r:id="rId193"/>
    <p:sldId id="1707" r:id="rId194"/>
    <p:sldId id="2113" r:id="rId195"/>
    <p:sldId id="2037" r:id="rId196"/>
    <p:sldId id="2431" r:id="rId19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61" d="100"/>
          <a:sy n="161" d="100"/>
        </p:scale>
        <p:origin x="230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handoutMaster" Target="handoutMasters/handoutMaster1.xml"/><Relationship Id="rId20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notesMaster" Target="notesMasters/notesMaster1.xml"/><Relationship Id="rId202" Type="http://schemas.openxmlformats.org/officeDocument/2006/relationships/theme" Target="theme/theme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802.11-21/1287r6</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ec/dcn/21/ec-21-0165-00-00EC-ieee-802-status-report-for-sc6.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21/11-21-1450-00-0jtc-response-to-n289.doc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21/11-21-1450-00-0jtc-response-to-n289.doc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1253-00-0jtc-closing-report-virtual-jul-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9.bin"/><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package" Target="../embeddings/Microsoft_Word_Document1.docx"/><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2.docx"/><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3.docx"/><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4.docx"/><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5.docx"/><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6.docx"/><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1/11-21-1400"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ee3cc990a422a1f96c7c091df88eaa0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13 September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July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981200"/>
            <a:ext cx="7772400" cy="4114800"/>
          </a:xfrm>
        </p:spPr>
        <p:txBody>
          <a:bodyPr/>
          <a:lstStyle/>
          <a:p>
            <a:pPr marL="1588" lvl="1" indent="0">
              <a:buNone/>
            </a:pPr>
            <a:r>
              <a:rPr lang="en-AU" b="1" dirty="0"/>
              <a:t>Agenda</a:t>
            </a:r>
          </a:p>
          <a:p>
            <a:pPr marL="344488" lvl="1" indent="-342900">
              <a:buFont typeface="+mj-lt"/>
              <a:buAutoNum type="arabicPeriod"/>
            </a:pPr>
            <a:r>
              <a:rPr lang="en-AU" dirty="0"/>
              <a:t>Welcome&amp; ISO/IEC Codes of Conduct</a:t>
            </a:r>
          </a:p>
          <a:p>
            <a:pPr marL="344488" lvl="1" indent="-342900">
              <a:buFont typeface="+mj-lt"/>
              <a:buAutoNum type="arabicPeriod"/>
            </a:pPr>
            <a:r>
              <a:rPr lang="en-AU" dirty="0"/>
              <a:t>Roll Call</a:t>
            </a:r>
          </a:p>
          <a:p>
            <a:pPr marL="344488" lvl="1" indent="-342900">
              <a:buFont typeface="+mj-lt"/>
              <a:buAutoNum type="arabicPeriod"/>
            </a:pPr>
            <a:r>
              <a:rPr lang="en-AU" dirty="0"/>
              <a:t>Approval of Agenda</a:t>
            </a:r>
          </a:p>
          <a:p>
            <a:pPr marL="344488" lvl="1" indent="-342900">
              <a:buFont typeface="+mj-lt"/>
              <a:buAutoNum type="arabicPeriod"/>
            </a:pPr>
            <a:r>
              <a:rPr lang="en-AU" dirty="0"/>
              <a:t>Review Meeting Reports</a:t>
            </a:r>
          </a:p>
          <a:p>
            <a:pPr marL="344488" lvl="1" indent="-342900">
              <a:buFont typeface="+mj-lt"/>
              <a:buAutoNum type="arabicPeriod"/>
            </a:pPr>
            <a:r>
              <a:rPr lang="en-AU" dirty="0"/>
              <a:t>Active Work Items</a:t>
            </a:r>
          </a:p>
          <a:p>
            <a:pPr marL="527050" lvl="2" indent="-342900">
              <a:buFont typeface="+mj-lt"/>
              <a:buAutoNum type="arabicPeriod"/>
            </a:pPr>
            <a:r>
              <a:rPr lang="en-AU" dirty="0"/>
              <a:t>ISO/IEC 4005 Low Altitude Drone Area Network (LADAN)</a:t>
            </a:r>
          </a:p>
          <a:p>
            <a:pPr marL="527050" lvl="2" indent="-342900">
              <a:buFont typeface="+mj-lt"/>
              <a:buAutoNum type="arabicPeriod"/>
            </a:pPr>
            <a:r>
              <a:rPr lang="en-AU" dirty="0"/>
              <a:t>Revision of ISO/IEC18092 (NFCIP -1)</a:t>
            </a:r>
          </a:p>
          <a:p>
            <a:pPr marL="527050" lvl="2" indent="-342900">
              <a:buFont typeface="+mj-lt"/>
              <a:buAutoNum type="arabicPeriod"/>
            </a:pPr>
            <a:r>
              <a:rPr lang="en-AU" dirty="0"/>
              <a:t>Revision of ISO/IEC 23917:2005 NFCIP-1 Protocol Test Methods</a:t>
            </a:r>
          </a:p>
          <a:p>
            <a:pPr marL="527050" lvl="2" indent="-342900">
              <a:buFont typeface="+mj-lt"/>
              <a:buAutoNum type="arabicPeriod"/>
            </a:pPr>
            <a:r>
              <a:rPr lang="en-AU" dirty="0"/>
              <a:t>Revision of ISO/IEC 19369:2014NFCIP-2 Test method</a:t>
            </a:r>
          </a:p>
          <a:p>
            <a:pPr marL="1588" lvl="1" indent="0">
              <a:buNone/>
            </a:pPr>
            <a:r>
              <a:rPr lang="en-AU" dirty="0"/>
              <a: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12915047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6"/>
            </a:pPr>
            <a:r>
              <a:rPr lang="en-AU" dirty="0"/>
              <a:t>Review on Potential updates of Ad-Hoc group related to WG 1</a:t>
            </a:r>
          </a:p>
          <a:p>
            <a:pPr marL="527050" lvl="2" indent="-342900">
              <a:buFont typeface="+mj-lt"/>
              <a:buAutoNum type="arabicPeriod"/>
            </a:pPr>
            <a:r>
              <a:rPr lang="en-AU" dirty="0"/>
              <a:t>AG 1 on Wearable Devices</a:t>
            </a:r>
          </a:p>
          <a:p>
            <a:pPr marL="527050" lvl="2" indent="-342900">
              <a:buFont typeface="+mj-lt"/>
              <a:buAutoNum type="arabicPeriod"/>
            </a:pPr>
            <a:r>
              <a:rPr lang="en-AU" dirty="0"/>
              <a:t>AHG 1 on Networking for Blockchain</a:t>
            </a:r>
          </a:p>
          <a:p>
            <a:pPr marL="527050" lvl="2" indent="-342900">
              <a:buFont typeface="+mj-lt"/>
              <a:buAutoNum type="arabicPeriod"/>
            </a:pPr>
            <a:r>
              <a:rPr lang="en-AU" dirty="0"/>
              <a:t>AG 2 on Concepts and Terminology</a:t>
            </a:r>
          </a:p>
          <a:p>
            <a:pPr marL="527050" lvl="2" indent="-342900">
              <a:buFont typeface="+mj-lt"/>
              <a:buAutoNum type="arabicPeriod"/>
            </a:pPr>
            <a:r>
              <a:rPr lang="en-AU" dirty="0"/>
              <a:t>AHG 2 on Trustworthiness</a:t>
            </a:r>
          </a:p>
          <a:p>
            <a:pPr marL="344488" lvl="1" indent="-342900">
              <a:buFont typeface="+mj-lt"/>
              <a:buAutoNum type="arabicPeriod" startAt="6"/>
            </a:pPr>
            <a:r>
              <a:rPr lang="en-AU" dirty="0"/>
              <a:t>Liaison</a:t>
            </a:r>
          </a:p>
          <a:p>
            <a:pPr marL="527050" lvl="2" indent="-342900">
              <a:buFont typeface="+mj-lt"/>
              <a:buAutoNum type="arabicPeriod"/>
            </a:pPr>
            <a:r>
              <a:rPr lang="en-AU" dirty="0"/>
              <a:t>Liaisons with other SDOs</a:t>
            </a:r>
          </a:p>
          <a:p>
            <a:pPr marL="530225" lvl="3" indent="0">
              <a:buNone/>
            </a:pPr>
            <a:r>
              <a:rPr lang="en-AU" dirty="0"/>
              <a:t>JTC1/SC17: Cards and security devices for personal identification</a:t>
            </a:r>
          </a:p>
          <a:p>
            <a:pPr marL="530225" lvl="3" indent="0">
              <a:buNone/>
            </a:pPr>
            <a:r>
              <a:rPr lang="en-AU" dirty="0"/>
              <a:t>NFC Forum</a:t>
            </a:r>
          </a:p>
          <a:p>
            <a:pPr marL="530225" lvl="3" indent="0">
              <a:buNone/>
            </a:pPr>
            <a:r>
              <a:rPr lang="en-AU" dirty="0"/>
              <a:t>JTC 1/SC 27: IT Security techniques</a:t>
            </a:r>
          </a:p>
          <a:p>
            <a:pPr marL="530225" lvl="3" indent="0">
              <a:buNone/>
            </a:pPr>
            <a:r>
              <a:rPr lang="en-AU" dirty="0"/>
              <a:t>JTC 1/SC 41: Internet of Things and related technologies</a:t>
            </a:r>
          </a:p>
          <a:p>
            <a:pPr marL="530225" lvl="3" indent="0">
              <a:buNone/>
            </a:pPr>
            <a:r>
              <a:rPr lang="en-AU" dirty="0"/>
              <a:t>IEC TC 100/TA 15ISO/TC204</a:t>
            </a:r>
          </a:p>
          <a:p>
            <a:pPr marL="530225" lvl="3" indent="0">
              <a:buNone/>
            </a:pPr>
            <a:r>
              <a:rPr lang="en-AU" dirty="0"/>
              <a:t>ECMA International</a:t>
            </a:r>
          </a:p>
          <a:p>
            <a:pPr marL="530225" lvl="3" indent="0">
              <a:buNone/>
            </a:pPr>
            <a:r>
              <a:rPr lang="en-AU" dirty="0">
                <a:solidFill>
                  <a:srgbClr val="FF0000"/>
                </a:solidFill>
              </a:rPr>
              <a:t>IEEE 802 (see </a:t>
            </a:r>
            <a:r>
              <a:rPr lang="en-AU" dirty="0">
                <a:solidFill>
                  <a:srgbClr val="FF0000"/>
                </a:solidFill>
                <a:hlinkClick r:id="rId2"/>
              </a:rPr>
              <a:t>ec-21-0165-00</a:t>
            </a:r>
            <a:r>
              <a:rPr lang="en-AU" dirty="0">
                <a:solidFill>
                  <a:srgbClr val="FF0000"/>
                </a:solidFill>
              </a:rPr>
              <a:t>)</a:t>
            </a:r>
          </a:p>
          <a:p>
            <a:pPr marL="527050" lvl="2" indent="-342900">
              <a:buFont typeface="+mj-lt"/>
              <a:buAutoNum type="arabicPeriod"/>
            </a:pPr>
            <a:r>
              <a:rPr lang="en-AU" dirty="0"/>
              <a:t>Review liaison status</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14689668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8"/>
            </a:pPr>
            <a:r>
              <a:rPr lang="en-AU" dirty="0"/>
              <a:t>Introduction of New Item</a:t>
            </a:r>
          </a:p>
          <a:p>
            <a:pPr marL="344488" lvl="1" indent="-342900">
              <a:buFont typeface="+mj-lt"/>
              <a:buAutoNum type="arabicPeriod" startAt="8"/>
            </a:pPr>
            <a:r>
              <a:rPr lang="en-AU" dirty="0"/>
              <a:t>Information from ISO/IEC/TMB/SMB</a:t>
            </a:r>
          </a:p>
          <a:p>
            <a:pPr marL="344488" lvl="1" indent="-342900">
              <a:buFont typeface="+mj-lt"/>
              <a:buAutoNum type="arabicPeriod" startAt="8"/>
            </a:pPr>
            <a:r>
              <a:rPr lang="en-AU" dirty="0"/>
              <a:t>Other Business</a:t>
            </a:r>
          </a:p>
          <a:p>
            <a:pPr marL="527050" lvl="2" indent="-342900">
              <a:buFont typeface="+mj-lt"/>
              <a:buAutoNum type="arabicPeriod"/>
            </a:pPr>
            <a:r>
              <a:rPr lang="en-AU" dirty="0"/>
              <a:t>Improvement of WG 1 Organization</a:t>
            </a:r>
          </a:p>
          <a:p>
            <a:pPr marL="527050" lvl="2" indent="-342900">
              <a:buFont typeface="+mj-lt"/>
              <a:buAutoNum type="arabicPeriod"/>
            </a:pPr>
            <a:r>
              <a:rPr lang="en-AU" dirty="0"/>
              <a:t>Outputs review and recommendation of Resolutions</a:t>
            </a:r>
          </a:p>
          <a:p>
            <a:pPr marL="344488" lvl="1" indent="-342900">
              <a:buFont typeface="+mj-lt"/>
              <a:buAutoNum type="arabicPeriod" startAt="8"/>
            </a:pPr>
            <a:r>
              <a:rPr lang="en-AU" dirty="0"/>
              <a:t>Adjournment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5986683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p:txBody>
          <a:bodyPr/>
          <a:lstStyle/>
          <a:p>
            <a:r>
              <a:rPr lang="en-AU" dirty="0"/>
              <a:t>The HK NB uploaded a document for IEEE 802.11 WG review</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It was not discussed in WG1 because it was late but a request was made for IEEE 802.11 WG review</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103</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132948935"/>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SC will consider a possible response to HK NB document</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pPr lvl="1"/>
            <a:r>
              <a:rPr lang="en-AU" dirty="0"/>
              <a:t>An IEEE 802.11 WG expert has reviewed WG1 N289</a:t>
            </a:r>
          </a:p>
          <a:p>
            <a:pPr lvl="1"/>
            <a:r>
              <a:rPr lang="en-AU" dirty="0"/>
              <a:t>A possible response has been drafted</a:t>
            </a:r>
          </a:p>
          <a:p>
            <a:pPr lvl="2"/>
            <a:r>
              <a:rPr lang="en-AU" dirty="0"/>
              <a:t>See </a:t>
            </a:r>
            <a:r>
              <a:rPr lang="en-AU" dirty="0">
                <a:solidFill>
                  <a:srgbClr val="FF0000"/>
                </a:solidFill>
                <a:hlinkClick r:id="rId2"/>
              </a:rPr>
              <a:t>11-21-1450-00</a:t>
            </a:r>
            <a:endParaRPr lang="en-AU" dirty="0">
              <a:solidFill>
                <a:srgbClr val="FF0000"/>
              </a:solidFill>
            </a:endParaRPr>
          </a:p>
          <a:p>
            <a:pPr lvl="2"/>
            <a:r>
              <a:rPr lang="en-AU" dirty="0"/>
              <a:t>It includes a high level summary …</a:t>
            </a:r>
          </a:p>
          <a:p>
            <a:pPr lvl="2"/>
            <a:r>
              <a:rPr lang="en-AU" dirty="0"/>
              <a:t>… and a review by an IEEE 802.11 WG expert</a:t>
            </a:r>
          </a:p>
          <a:p>
            <a:pPr lvl="1"/>
            <a:r>
              <a:rPr lang="en-AU" dirty="0"/>
              <a:t>The SC will discuss the document and hopefully approve it</a:t>
            </a:r>
          </a:p>
          <a:p>
            <a:pPr lvl="2"/>
            <a:r>
              <a:rPr lang="en-AU" dirty="0"/>
              <a:t>Please review beforehand if possible</a:t>
            </a:r>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20371356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SC will consider a possible response to HK NB document</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r>
              <a:rPr lang="en-AU" dirty="0"/>
              <a:t>Motion</a:t>
            </a:r>
          </a:p>
          <a:p>
            <a:pPr lvl="1"/>
            <a:r>
              <a:rPr lang="en-AU" i="1" dirty="0"/>
              <a:t>The IEEE 802 JTC1 SC recommends to the IEEE 802.11 WG that </a:t>
            </a:r>
            <a:r>
              <a:rPr lang="en-AU" i="1" dirty="0">
                <a:solidFill>
                  <a:srgbClr val="FF0000"/>
                </a:solidFill>
                <a:hlinkClick r:id="rId2"/>
              </a:rPr>
              <a:t>11-21-1450-00</a:t>
            </a:r>
            <a:r>
              <a:rPr lang="en-AU" i="1" dirty="0">
                <a:solidFill>
                  <a:srgbClr val="FF0000"/>
                </a:solidFill>
              </a:rPr>
              <a:t> </a:t>
            </a:r>
            <a:r>
              <a:rPr lang="en-AU" i="1" dirty="0"/>
              <a:t>be liaised to ISO/IEC JTC1/SC6/WG1 as a response to the request in WG1 for a review of WG1 N289</a:t>
            </a:r>
            <a:endParaRPr lang="en-AU" dirty="0"/>
          </a:p>
          <a:p>
            <a:pPr lvl="1"/>
            <a:r>
              <a:rPr lang="en-AU" dirty="0"/>
              <a:t>Moved: </a:t>
            </a:r>
          </a:p>
          <a:p>
            <a:pPr lvl="1"/>
            <a:r>
              <a:rPr lang="en-AU" dirty="0"/>
              <a:t>Seconded:</a:t>
            </a:r>
          </a:p>
          <a:p>
            <a:pPr lvl="1"/>
            <a:endParaRPr lang="en-AU" dirty="0"/>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17394779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on Control Protocol for RF Directional Signal Transmission</a:t>
            </a:r>
          </a:p>
          <a:p>
            <a:pPr lvl="2"/>
            <a:r>
              <a:rPr lang="en-AU" dirty="0"/>
              <a:t>Seems to want to define a beamforming mechanism that can be used generally</a:t>
            </a:r>
          </a:p>
          <a:p>
            <a:pPr lvl="2"/>
            <a:r>
              <a:rPr lang="en-AU" dirty="0"/>
              <a:t>There was some discussion about how existing systems are doing this already </a:t>
            </a:r>
          </a:p>
          <a:p>
            <a:pPr lvl="2"/>
            <a:r>
              <a:rPr lang="en-AU" dirty="0"/>
              <a:t>No action?</a:t>
            </a:r>
          </a:p>
          <a:p>
            <a:r>
              <a:rPr lang="en-AU" dirty="0"/>
              <a:t>IEEE comments</a:t>
            </a:r>
          </a:p>
          <a:p>
            <a:pPr lvl="1"/>
            <a:r>
              <a:rPr lang="en-AU" dirty="0"/>
              <a:t>?</a:t>
            </a:r>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106</a:t>
            </a:fld>
            <a:endParaRPr lang="en-US"/>
          </a:p>
        </p:txBody>
      </p:sp>
      <p:graphicFrame>
        <p:nvGraphicFramePr>
          <p:cNvPr id="22" name="Object 21">
            <a:extLst>
              <a:ext uri="{FF2B5EF4-FFF2-40B4-BE49-F238E27FC236}">
                <a16:creationId xmlns:a16="http://schemas.microsoft.com/office/drawing/2014/main" id="{B7C50593-B83D-4ED7-953C-5A8BD433B010}"/>
              </a:ext>
            </a:extLst>
          </p:cNvPr>
          <p:cNvGraphicFramePr>
            <a:graphicFrameLocks noChangeAspect="1"/>
          </p:cNvGraphicFramePr>
          <p:nvPr/>
        </p:nvGraphicFramePr>
        <p:xfrm>
          <a:off x="7384256" y="2328636"/>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2" name="Object 21">
                        <a:extLst>
                          <a:ext uri="{FF2B5EF4-FFF2-40B4-BE49-F238E27FC236}">
                            <a16:creationId xmlns:a16="http://schemas.microsoft.com/office/drawing/2014/main" id="{B7C50593-B83D-4ED7-953C-5A8BD433B010}"/>
                          </a:ext>
                        </a:extLst>
                      </p:cNvPr>
                      <p:cNvPicPr/>
                      <p:nvPr/>
                    </p:nvPicPr>
                    <p:blipFill>
                      <a:blip r:embed="rId3"/>
                      <a:stretch>
                        <a:fillRect/>
                      </a:stretch>
                    </p:blipFill>
                    <p:spPr>
                      <a:xfrm>
                        <a:off x="7384256" y="232863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7724437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on Industrial Wireless Network</a:t>
            </a:r>
            <a:br>
              <a:rPr lang="en-AU" dirty="0"/>
            </a:br>
            <a:r>
              <a:rPr lang="en-AU" dirty="0"/>
              <a:t>(changed to PWI)</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late Feb 2022</a:t>
            </a:r>
          </a:p>
          <a:p>
            <a:r>
              <a:rPr lang="en-AU" dirty="0"/>
              <a:t>IEEE comments</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IEEE 802 should probably comment – prepare in Nov 2021?</a:t>
            </a:r>
            <a:endParaRPr lang="en-AU" dirty="0"/>
          </a:p>
          <a:p>
            <a:pPr lvl="1"/>
            <a:endParaRPr lang="en-AU" dirty="0"/>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107</a:t>
            </a:fld>
            <a:endParaRPr lang="en-US"/>
          </a:p>
        </p:txBody>
      </p:sp>
      <p:graphicFrame>
        <p:nvGraphicFramePr>
          <p:cNvPr id="23" name="Object 22">
            <a:extLst>
              <a:ext uri="{FF2B5EF4-FFF2-40B4-BE49-F238E27FC236}">
                <a16:creationId xmlns:a16="http://schemas.microsoft.com/office/drawing/2014/main" id="{1282B4D4-7DFD-428F-8B40-D6AF62E0EFEB}"/>
              </a:ext>
            </a:extLst>
          </p:cNvPr>
          <p:cNvGraphicFramePr>
            <a:graphicFrameLocks noChangeAspect="1"/>
          </p:cNvGraphicFramePr>
          <p:nvPr/>
        </p:nvGraphicFramePr>
        <p:xfrm>
          <a:off x="4724400" y="24384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3" name="Object 22">
                        <a:extLst>
                          <a:ext uri="{FF2B5EF4-FFF2-40B4-BE49-F238E27FC236}">
                            <a16:creationId xmlns:a16="http://schemas.microsoft.com/office/drawing/2014/main" id="{1282B4D4-7DFD-428F-8B40-D6AF62E0EFEB}"/>
                          </a:ext>
                        </a:extLst>
                      </p:cNvPr>
                      <p:cNvPicPr/>
                      <p:nvPr/>
                    </p:nvPicPr>
                    <p:blipFill>
                      <a:blip r:embed="rId3"/>
                      <a:stretch>
                        <a:fillRect/>
                      </a:stretch>
                    </p:blipFill>
                    <p:spPr>
                      <a:xfrm>
                        <a:off x="47244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on Wearable Robot Area Network</a:t>
            </a:r>
          </a:p>
          <a:p>
            <a:pPr lvl="2"/>
            <a:r>
              <a:rPr lang="en-AU" dirty="0"/>
              <a:t>DC power line communication based on conductive textiles</a:t>
            </a:r>
          </a:p>
          <a:p>
            <a:pPr lvl="2"/>
            <a:r>
              <a:rPr lang="en-AU" dirty="0"/>
              <a:t>Comments were requested for interim in late Feb 2022</a:t>
            </a:r>
          </a:p>
          <a:p>
            <a:r>
              <a:rPr lang="en-AU" dirty="0"/>
              <a:t>IEEE comments</a:t>
            </a:r>
          </a:p>
          <a:p>
            <a:pPr lvl="1"/>
            <a:r>
              <a:rPr lang="en-US" dirty="0"/>
              <a:t>Should IEEE 802 comment – prepare in Nov 2021?</a:t>
            </a:r>
            <a:endParaRPr lang="en-AU" dirty="0"/>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108</a:t>
            </a:fld>
            <a:endParaRPr lang="en-US"/>
          </a:p>
        </p:txBody>
      </p:sp>
      <p:graphicFrame>
        <p:nvGraphicFramePr>
          <p:cNvPr id="25" name="Object 24">
            <a:extLst>
              <a:ext uri="{FF2B5EF4-FFF2-40B4-BE49-F238E27FC236}">
                <a16:creationId xmlns:a16="http://schemas.microsoft.com/office/drawing/2014/main" id="{D4596C85-DDAA-4357-9E3A-6B6CDB0FCA94}"/>
              </a:ext>
            </a:extLst>
          </p:cNvPr>
          <p:cNvGraphicFramePr>
            <a:graphicFrameLocks noChangeAspect="1"/>
          </p:cNvGraphicFramePr>
          <p:nvPr/>
        </p:nvGraphicFramePr>
        <p:xfrm>
          <a:off x="6553200" y="260731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5" name="Object 24">
                        <a:extLst>
                          <a:ext uri="{FF2B5EF4-FFF2-40B4-BE49-F238E27FC236}">
                            <a16:creationId xmlns:a16="http://schemas.microsoft.com/office/drawing/2014/main" id="{D4596C85-DDAA-4357-9E3A-6B6CDB0FCA94}"/>
                          </a:ext>
                        </a:extLst>
                      </p:cNvPr>
                      <p:cNvPicPr/>
                      <p:nvPr/>
                    </p:nvPicPr>
                    <p:blipFill>
                      <a:blip r:embed="rId3"/>
                      <a:stretch>
                        <a:fillRect/>
                      </a:stretch>
                    </p:blipFill>
                    <p:spPr>
                      <a:xfrm>
                        <a:off x="6553200" y="260731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are planning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a:t>
            </a:r>
          </a:p>
          <a:p>
            <a:r>
              <a:rPr lang="en-AU" dirty="0"/>
              <a:t>Location</a:t>
            </a:r>
          </a:p>
          <a:p>
            <a:pPr lvl="1"/>
            <a:r>
              <a:rPr lang="en-AU" dirty="0"/>
              <a:t>Virtual</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t>PWI-WRAN (Wearable Robot </a:t>
            </a:r>
            <a:r>
              <a:rPr lang="en-GB" sz="1800" kern="0" dirty="0" err="1"/>
              <a:t>AreaNetwork</a:t>
            </a:r>
            <a:r>
              <a:rPr lang="en-GB" sz="1800" kern="0" dirty="0"/>
              <a:t>)</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14 Sep 2021,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A347-8D05-4CE8-B3D2-E97600E1B9F8}"/>
              </a:ext>
            </a:extLst>
          </p:cNvPr>
          <p:cNvSpPr>
            <a:spLocks noGrp="1"/>
          </p:cNvSpPr>
          <p:nvPr>
            <p:ph type="title"/>
          </p:nvPr>
        </p:nvSpPr>
        <p:spPr/>
        <p:txBody>
          <a:bodyPr/>
          <a:lstStyle/>
          <a:p>
            <a:r>
              <a:rPr lang="en-AU" dirty="0"/>
              <a:t>There was very little of interest to IEEE 802 on the SC6/WG7 agenda</a:t>
            </a:r>
          </a:p>
        </p:txBody>
      </p:sp>
      <p:sp>
        <p:nvSpPr>
          <p:cNvPr id="3" name="Content Placeholder 2">
            <a:extLst>
              <a:ext uri="{FF2B5EF4-FFF2-40B4-BE49-F238E27FC236}">
                <a16:creationId xmlns:a16="http://schemas.microsoft.com/office/drawing/2014/main" id="{C9907E7B-BEDC-42AA-A3E6-E7E1D33DBF6B}"/>
              </a:ext>
            </a:extLst>
          </p:cNvPr>
          <p:cNvSpPr>
            <a:spLocks noGrp="1"/>
          </p:cNvSpPr>
          <p:nvPr>
            <p:ph idx="1"/>
          </p:nvPr>
        </p:nvSpPr>
        <p:spPr/>
        <p:txBody>
          <a:bodyPr/>
          <a:lstStyle/>
          <a:p>
            <a:pPr marL="0" indent="0" algn="l" rtl="0"/>
            <a:r>
              <a:rPr lang="en-AU" i="0" dirty="0">
                <a:solidFill>
                  <a:srgbClr val="000000"/>
                </a:solidFill>
                <a:effectLst/>
                <a:latin typeface="Arial" panose="020B0604020202020204" pitchFamily="34" charset="0"/>
              </a:rPr>
              <a:t>Agenda</a:t>
            </a:r>
          </a:p>
          <a:p>
            <a:pPr marL="0" indent="0" algn="l" rtl="0"/>
            <a:r>
              <a:rPr lang="en-AU" b="0" i="0" dirty="0">
                <a:solidFill>
                  <a:srgbClr val="000000"/>
                </a:solidFill>
                <a:effectLst/>
                <a:latin typeface="Arial" panose="020B0604020202020204" pitchFamily="34" charset="0"/>
              </a:rPr>
              <a:t>…</a:t>
            </a:r>
          </a:p>
          <a:p>
            <a:pPr algn="l" rtl="0">
              <a:buFont typeface="+mj-lt"/>
              <a:buAutoNum type="arabicPeriod" startAt="4"/>
            </a:pPr>
            <a:r>
              <a:rPr lang="en-AU" b="0" i="0" dirty="0">
                <a:solidFill>
                  <a:srgbClr val="000000"/>
                </a:solidFill>
                <a:effectLst/>
                <a:latin typeface="Arial" panose="020B0604020202020204" pitchFamily="34" charset="0"/>
              </a:rPr>
              <a:t>CRM of CD ballot results on Future Network </a:t>
            </a:r>
          </a:p>
          <a:p>
            <a:pPr>
              <a:buFont typeface="+mj-lt"/>
              <a:buAutoNum type="arabicPeriod" startAt="4"/>
            </a:pPr>
            <a:r>
              <a:rPr lang="en-AU" b="0" i="0" dirty="0">
                <a:solidFill>
                  <a:srgbClr val="000000"/>
                </a:solidFill>
                <a:effectLst/>
                <a:latin typeface="Arial" panose="020B0604020202020204" pitchFamily="34" charset="0"/>
              </a:rPr>
              <a:t>CRM of DIS ballot results on Future Network </a:t>
            </a:r>
          </a:p>
          <a:p>
            <a:pPr algn="l" rtl="0">
              <a:buFont typeface="+mj-lt"/>
              <a:buAutoNum type="arabicPeriod" startAt="4"/>
            </a:pPr>
            <a:r>
              <a:rPr lang="en-AU" b="0" i="0" dirty="0">
                <a:solidFill>
                  <a:srgbClr val="000000"/>
                </a:solidFill>
                <a:effectLst/>
                <a:latin typeface="Arial" panose="020B0604020202020204" pitchFamily="34" charset="0"/>
              </a:rPr>
              <a:t>Consideration of the next steps on Future Network </a:t>
            </a:r>
          </a:p>
          <a:p>
            <a:pPr algn="l" rtl="0">
              <a:buFont typeface="+mj-lt"/>
              <a:buAutoNum type="arabicPeriod" startAt="4"/>
            </a:pPr>
            <a:r>
              <a:rPr lang="en-AU" b="0" i="0" dirty="0">
                <a:solidFill>
                  <a:srgbClr val="000000"/>
                </a:solidFill>
                <a:effectLst/>
                <a:latin typeface="Arial" panose="020B0604020202020204" pitchFamily="34" charset="0"/>
              </a:rPr>
              <a:t>Review the current status of RINA</a:t>
            </a:r>
          </a:p>
          <a:p>
            <a:pPr algn="l" rtl="0">
              <a:buFont typeface="+mj-lt"/>
              <a:buAutoNum type="arabicPeriod" startAt="4"/>
            </a:pPr>
            <a:r>
              <a:rPr lang="en-AU" b="0" i="0" dirty="0">
                <a:solidFill>
                  <a:srgbClr val="FF0000"/>
                </a:solidFill>
                <a:effectLst/>
                <a:latin typeface="Arial" panose="020B0604020202020204" pitchFamily="34" charset="0"/>
              </a:rPr>
              <a:t>Review updated text of </a:t>
            </a:r>
            <a:r>
              <a:rPr lang="en-AU" b="0" i="1" dirty="0">
                <a:solidFill>
                  <a:srgbClr val="FF0000"/>
                </a:solidFill>
                <a:effectLst/>
                <a:latin typeface="Arial" panose="020B0604020202020204" pitchFamily="34" charset="0"/>
              </a:rPr>
              <a:t>Wireless LAN Access Control </a:t>
            </a:r>
          </a:p>
          <a:p>
            <a:pPr lvl="2">
              <a:buFont typeface="+mj-lt"/>
              <a:buAutoNum type="arabicPeriod"/>
            </a:pPr>
            <a:r>
              <a:rPr lang="en-AU" b="0" i="0" dirty="0">
                <a:solidFill>
                  <a:srgbClr val="FF0000"/>
                </a:solidFill>
                <a:effectLst/>
                <a:latin typeface="Arial" panose="020B0604020202020204" pitchFamily="34" charset="0"/>
              </a:rPr>
              <a:t>WD 5021-1: Networking Architecture Specification</a:t>
            </a:r>
          </a:p>
          <a:p>
            <a:pPr lvl="2">
              <a:buFont typeface="+mj-lt"/>
              <a:buAutoNum type="arabicPeriod"/>
            </a:pPr>
            <a:r>
              <a:rPr lang="en-AU" b="0" i="0" dirty="0">
                <a:solidFill>
                  <a:srgbClr val="FF0000"/>
                </a:solidFill>
                <a:effectLst/>
                <a:latin typeface="Arial" panose="020B0604020202020204" pitchFamily="34" charset="0"/>
              </a:rPr>
              <a:t>WD 5021-2: Technical Specification for Dispatching Platform</a:t>
            </a:r>
          </a:p>
          <a:p>
            <a:pPr algn="l" rtl="0"/>
            <a:r>
              <a:rPr lang="en-AU" b="0" i="0" dirty="0">
                <a:solidFill>
                  <a:srgbClr val="000000"/>
                </a:solidFill>
                <a:effectLst/>
                <a:latin typeface="Arial" panose="020B0604020202020204" pitchFamily="34" charset="0"/>
              </a:rPr>
              <a:t>…</a:t>
            </a:r>
          </a:p>
          <a:p>
            <a:pPr algn="l" rtl="0"/>
            <a:endParaRPr lang="en-AU" dirty="0"/>
          </a:p>
        </p:txBody>
      </p:sp>
      <p:sp>
        <p:nvSpPr>
          <p:cNvPr id="4" name="Footer Placeholder 3">
            <a:extLst>
              <a:ext uri="{FF2B5EF4-FFF2-40B4-BE49-F238E27FC236}">
                <a16:creationId xmlns:a16="http://schemas.microsoft.com/office/drawing/2014/main" id="{C47A803C-CC0F-4BB5-BB5C-DFEC8FA17F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0B4A0BC-9EFC-4621-9B4F-3357FD19794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24964014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Both Wireless LAN Access Control  standards are going to CD ballot</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9812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pPr lvl="1"/>
            <a:r>
              <a:rPr lang="en-AU" dirty="0">
                <a:latin typeface="Arial" panose="020B0604020202020204" pitchFamily="34" charset="0"/>
              </a:rPr>
              <a:t>Does anyone care?</a:t>
            </a:r>
            <a:endParaRPr lang="en-AU" dirty="0">
              <a:effectLst/>
            </a:endParaRP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6617541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12432047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22850212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9312439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dirty="0"/>
              <a:t>Natasha Alvarado (staff)</a:t>
            </a:r>
          </a:p>
          <a:p>
            <a:pPr lvl="1"/>
            <a:r>
              <a:rPr lang="en-AU" dirty="0"/>
              <a:t>Christy 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115</a:t>
            </a:fld>
            <a:endParaRPr lang="en-US"/>
          </a:p>
        </p:txBody>
      </p:sp>
    </p:spTree>
    <p:extLst>
      <p:ext uri="{BB962C8B-B14F-4D97-AF65-F5344CB8AC3E}">
        <p14:creationId xmlns:p14="http://schemas.microsoft.com/office/powerpoint/2010/main" val="15941415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116</a:t>
            </a:fld>
            <a:endParaRPr lang="en-US"/>
          </a:p>
        </p:txBody>
      </p:sp>
    </p:spTree>
    <p:extLst>
      <p:ext uri="{BB962C8B-B14F-4D97-AF65-F5344CB8AC3E}">
        <p14:creationId xmlns:p14="http://schemas.microsoft.com/office/powerpoint/2010/main" val="37995756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solidFill>
                  <a:srgbClr val="FF0000"/>
                </a:solidFill>
              </a:rPr>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solidFill>
                  <a:srgbClr val="FF0000"/>
                </a:solidFill>
              </a:rPr>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117</a:t>
            </a:fld>
            <a:endParaRPr lang="en-US"/>
          </a:p>
        </p:txBody>
      </p:sp>
    </p:spTree>
    <p:extLst>
      <p:ext uri="{BB962C8B-B14F-4D97-AF65-F5344CB8AC3E}">
        <p14:creationId xmlns:p14="http://schemas.microsoft.com/office/powerpoint/2010/main" val="23356313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118</a:t>
            </a:fld>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July 2021, as documented in </a:t>
            </a:r>
            <a:r>
              <a:rPr lang="en-AU" i="1" dirty="0">
                <a:solidFill>
                  <a:srgbClr val="FF0000"/>
                </a:solidFill>
                <a:hlinkClick r:id="rId3"/>
              </a:rPr>
              <a:t>11-21-1253-00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332331781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33176505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32852344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Jul 2021 plenary</a:t>
            </a:r>
            <a:r>
              <a:rPr lang="en-AU" b="0" dirty="0"/>
              <a:t> included:</a:t>
            </a:r>
          </a:p>
          <a:p>
            <a:pPr lvl="2"/>
            <a:r>
              <a:rPr lang="en-AU" b="0" i="0" u="none" strike="noStrike" baseline="0" dirty="0">
                <a:solidFill>
                  <a:srgbClr val="000000"/>
                </a:solidFill>
                <a:latin typeface="Arial" panose="020B0604020202020204" pitchFamily="34" charset="0"/>
              </a:rPr>
              <a:t>IEEE 802.3 Greater than 10 Mb/s long-reach point-to-point single pair Ethernet PHY SG</a:t>
            </a:r>
          </a:p>
          <a:p>
            <a:pPr lvl="2"/>
            <a:r>
              <a:rPr lang="en-AU" b="0" i="0" u="none" strike="noStrike" baseline="0" dirty="0">
                <a:solidFill>
                  <a:srgbClr val="000000"/>
                </a:solidFill>
                <a:latin typeface="Arial" panose="020B0604020202020204" pitchFamily="34" charset="0"/>
              </a:rPr>
              <a:t>IEEE 802.15 SG15.3ma:</a:t>
            </a:r>
            <a:r>
              <a:rPr lang="en-AU" b="0" i="0" u="none" strike="noStrike" baseline="0">
                <a:solidFill>
                  <a:srgbClr val="000000"/>
                </a:solidFill>
                <a:latin typeface="Arial" panose="020B0604020202020204" pitchFamily="34" charset="0"/>
              </a:rPr>
              <a:t>maintenance revision SG</a:t>
            </a:r>
            <a:endParaRPr lang="en-AU" b="0" i="0" u="none" strike="noStrike" baseline="0" dirty="0">
              <a:solidFill>
                <a:srgbClr val="000000"/>
              </a:solidFill>
              <a:latin typeface="Arial" panose="020B0604020202020204" pitchFamily="34" charset="0"/>
            </a:endParaRP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8392705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36632216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168930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3739555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28463028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67686202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8368451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87947344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42685064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42018839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4251679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73 standards through the PSDO adoption process, with 44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91736"/>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19</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336761449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77085799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22320007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3405875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40066286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0292585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1530012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413894898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77131772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140662244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187047836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5753137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2365210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48260552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425217684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87490177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16329326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27065229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14556396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420483707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5498353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7180715"/>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041751419"/>
              </p:ext>
            </p:extLst>
          </p:nvPr>
        </p:nvGraphicFramePr>
        <p:xfrm>
          <a:off x="152399" y="1828800"/>
          <a:ext cx="8784877"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594585706"/>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dirty="0">
                          <a:latin typeface="+mj-lt"/>
                          <a:cs typeface="Arial" panose="020B0604020202020204" pitchFamily="34" charset="0"/>
                        </a:rPr>
                        <a:t>.1ABdh</a:t>
                      </a:r>
                    </a:p>
                  </a:txBody>
                  <a:tcPr marL="115147" marR="0"/>
                </a:tc>
                <a:tc>
                  <a:txBody>
                    <a:bodyPr/>
                    <a:lstStyle/>
                    <a:p>
                      <a:pPr algn="ctr"/>
                      <a:r>
                        <a:rPr lang="en-AU" sz="1600" b="1"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421203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a:t>
            </a:r>
            <a:r>
              <a:rPr lang="en-AU" dirty="0"/>
              <a:t>passed with a response required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IEEE 802.1Qcc FDIS ballot passed on 8 Sep 2021 (</a:t>
            </a:r>
            <a:r>
              <a:rPr lang="en-AU" dirty="0">
                <a:solidFill>
                  <a:srgbClr val="FF0000"/>
                </a:solidFill>
              </a:rPr>
              <a:t>N?????</a:t>
            </a:r>
            <a:r>
              <a:rPr lang="en-AU" dirty="0"/>
              <a:t>)</a:t>
            </a:r>
          </a:p>
          <a:p>
            <a:pPr lvl="2"/>
            <a:r>
              <a:rPr lang="en-AU" dirty="0"/>
              <a:t>Passed 8/1/10</a:t>
            </a:r>
          </a:p>
          <a:p>
            <a:pPr lvl="2"/>
            <a:r>
              <a:rPr lang="en-AU" dirty="0"/>
              <a:t>China NB voted no with usual security related comments</a:t>
            </a:r>
            <a:endParaRPr lang="en-US" dirty="0"/>
          </a:p>
          <a:p>
            <a:pPr lvl="1"/>
            <a:r>
              <a:rPr lang="en-AU" dirty="0">
                <a:latin typeface="+mj-lt"/>
              </a:rPr>
              <a:t>Will be called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graphicFrame>
        <p:nvGraphicFramePr>
          <p:cNvPr id="2" name="Object 1">
            <a:extLst>
              <a:ext uri="{FF2B5EF4-FFF2-40B4-BE49-F238E27FC236}">
                <a16:creationId xmlns:a16="http://schemas.microsoft.com/office/drawing/2014/main" id="{E5D2D1CD-CEF9-4663-9621-BA976A94230D}"/>
              </a:ext>
            </a:extLst>
          </p:cNvPr>
          <p:cNvGraphicFramePr>
            <a:graphicFrameLocks noChangeAspect="1"/>
          </p:cNvGraphicFramePr>
          <p:nvPr>
            <p:extLst>
              <p:ext uri="{D42A27DB-BD31-4B8C-83A1-F6EECF244321}">
                <p14:modId xmlns:p14="http://schemas.microsoft.com/office/powerpoint/2010/main" val="1995658513"/>
              </p:ext>
            </p:extLst>
          </p:nvPr>
        </p:nvGraphicFramePr>
        <p:xfrm>
          <a:off x="7010400" y="5181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010400" y="5181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89105B-EBC6-46A7-8432-F66A8E3342F1}"/>
              </a:ext>
            </a:extLst>
          </p:cNvPr>
          <p:cNvSpPr>
            <a:spLocks noGrp="1"/>
          </p:cNvSpPr>
          <p:nvPr>
            <p:ph type="title"/>
          </p:nvPr>
        </p:nvSpPr>
        <p:spPr/>
        <p:txBody>
          <a:bodyPr/>
          <a:lstStyle/>
          <a:p>
            <a:r>
              <a:rPr lang="en-AU" dirty="0"/>
              <a:t>A response is required to the China NB comments on 802.1Qcc</a:t>
            </a:r>
          </a:p>
        </p:txBody>
      </p:sp>
      <p:sp>
        <p:nvSpPr>
          <p:cNvPr id="3" name="Content Placeholder 2">
            <a:extLst>
              <a:ext uri="{FF2B5EF4-FFF2-40B4-BE49-F238E27FC236}">
                <a16:creationId xmlns:a16="http://schemas.microsoft.com/office/drawing/2014/main" id="{65763FC4-2736-4A90-8558-6B8DBF9E010C}"/>
              </a:ext>
            </a:extLst>
          </p:cNvPr>
          <p:cNvSpPr>
            <a:spLocks noGrp="1"/>
          </p:cNvSpPr>
          <p:nvPr>
            <p:ph idx="1"/>
          </p:nvPr>
        </p:nvSpPr>
        <p:spPr>
          <a:xfrm>
            <a:off x="685800" y="1981200"/>
            <a:ext cx="7772400" cy="4114800"/>
          </a:xfrm>
        </p:spPr>
        <p:txBody>
          <a:bodyPr/>
          <a:lstStyle/>
          <a:p>
            <a:pPr lvl="1"/>
            <a:r>
              <a:rPr lang="en-AU" dirty="0"/>
              <a:t>An expert summarised the China NB comments on 802.1Qcc</a:t>
            </a:r>
          </a:p>
          <a:p>
            <a:pPr lvl="2"/>
            <a:r>
              <a:rPr lang="en-AU" i="1" dirty="0"/>
              <a:t>The comments on 802.1Qcc are essentially the same as those submitted on the CIB so it is straightforward to generate the responses – there are very few words that are different. </a:t>
            </a:r>
          </a:p>
          <a:p>
            <a:pPr lvl="2"/>
            <a:r>
              <a:rPr lang="en-AU" i="1" dirty="0"/>
              <a:t>So I have a first draft just about ready (though I’m still missing the 6N doc number reference for the </a:t>
            </a:r>
            <a:r>
              <a:rPr lang="en-AU" i="1" dirty="0" err="1"/>
              <a:t>SoV</a:t>
            </a:r>
            <a:r>
              <a:rPr lang="en-AU" i="1" dirty="0"/>
              <a:t>). </a:t>
            </a:r>
          </a:p>
          <a:p>
            <a:pPr lvl="1"/>
            <a:r>
              <a:rPr lang="en-AU" dirty="0"/>
              <a:t>The expert is planning the comment response as follows</a:t>
            </a:r>
          </a:p>
          <a:p>
            <a:pPr lvl="2"/>
            <a:r>
              <a:rPr lang="en-AU" i="1" dirty="0"/>
              <a:t>I’ll see what I can get done before the JTC1 SC meeting on Tuesday. </a:t>
            </a:r>
          </a:p>
          <a:p>
            <a:pPr lvl="2"/>
            <a:r>
              <a:rPr lang="en-AU" i="1" dirty="0"/>
              <a:t>Note, however, that IEEE 802.1 will meet the week after and I plan to bring up the proposed comment responses during the Maintenance meeting (Tuesday, 21 Sep) but it may not be until the November Plenary for a motion to approve sending to SC6 by the WG and EC</a:t>
            </a:r>
          </a:p>
          <a:p>
            <a:endParaRPr lang="en-AU" dirty="0"/>
          </a:p>
          <a:p>
            <a:endParaRPr lang="en-AU" dirty="0"/>
          </a:p>
        </p:txBody>
      </p:sp>
      <p:sp>
        <p:nvSpPr>
          <p:cNvPr id="4" name="Footer Placeholder 3">
            <a:extLst>
              <a:ext uri="{FF2B5EF4-FFF2-40B4-BE49-F238E27FC236}">
                <a16:creationId xmlns:a16="http://schemas.microsoft.com/office/drawing/2014/main" id="{7AB35993-FD87-433F-B2A7-0C5EFDF8F74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DFC3611-EC2F-4CF0-9246-9EF839FF53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4138384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is waiting for publication as </a:t>
            </a:r>
            <a:r>
              <a:rPr lang="en-AU" sz="2400" dirty="0">
                <a:effectLst/>
                <a:latin typeface="+mj-lt"/>
                <a:ea typeface="Calibri" panose="020F0502020204030204" pitchFamily="34" charset="0"/>
              </a:rPr>
              <a:t>ISO/IEC/IEEE 8802-1Q:2020/AMD 2:2021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endParaRPr lang="en-AU" dirty="0">
              <a:solidFill>
                <a:srgbClr val="00B050"/>
              </a:solidFill>
            </a:endParaRPr>
          </a:p>
          <a:p>
            <a:pPr lvl="1"/>
            <a:r>
              <a:rPr lang="en-AU" dirty="0"/>
              <a:t>IEEE 802.1Qcp-2018 FDIS ballot passed on 29 Jul 2021</a:t>
            </a:r>
          </a:p>
          <a:p>
            <a:pPr lvl="2"/>
            <a:r>
              <a:rPr lang="en-AU" dirty="0"/>
              <a:t>Passed 8/0/10 (</a:t>
            </a:r>
            <a:r>
              <a:rPr lang="en-AU" dirty="0">
                <a:solidFill>
                  <a:srgbClr val="FF0000"/>
                </a:solidFill>
              </a:rPr>
              <a:t>N?????</a:t>
            </a:r>
            <a:r>
              <a:rPr lang="en-AU" dirty="0"/>
              <a:t>)</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lvl="2"/>
            <a:r>
              <a:rPr lang="en-AU" dirty="0">
                <a:latin typeface="+mj-lt"/>
                <a:ea typeface="Calibri" panose="020F0502020204030204" pitchFamily="34" charset="0"/>
              </a:rPr>
              <a:t>Jodi notes that p</a:t>
            </a:r>
            <a:r>
              <a:rPr lang="en-AU" dirty="0">
                <a:effectLst/>
                <a:latin typeface="+mj-lt"/>
                <a:ea typeface="Calibri" panose="020F0502020204030204" pitchFamily="34" charset="0"/>
              </a:rPr>
              <a:t>ublication is expected 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2615643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is waiting for publication as ISO/IEC/IEEE 8802-1Q:2020/AMD 3:2021 </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802.1Qcy-2019 FDIS ballot passed on 29 Jul 2021</a:t>
            </a:r>
          </a:p>
          <a:p>
            <a:pPr lvl="2"/>
            <a:r>
              <a:rPr lang="en-AU" dirty="0"/>
              <a:t>Passed 8/0/10 (N17553)</a:t>
            </a:r>
          </a:p>
          <a:p>
            <a:pPr lvl="1"/>
            <a:r>
              <a:rPr lang="en-AU" dirty="0"/>
              <a:t>Will be called ISO/IEC/IEEE 8802-1Q:2020/AMD 3:2021</a:t>
            </a:r>
          </a:p>
          <a:p>
            <a:pPr lvl="2"/>
            <a:r>
              <a:rPr lang="en-AU" dirty="0">
                <a:latin typeface="+mj-lt"/>
                <a:ea typeface="Calibri" panose="020F0502020204030204" pitchFamily="34" charset="0"/>
              </a:rPr>
              <a:t>Jodi notes that p</a:t>
            </a:r>
            <a:r>
              <a:rPr lang="en-AU" dirty="0">
                <a:effectLst/>
                <a:latin typeface="+mj-lt"/>
                <a:ea typeface="Calibri" panose="020F0502020204030204" pitchFamily="34" charset="0"/>
              </a:rPr>
              <a:t>ublication is expected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170251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closes 16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closes 16 Sep 2021</a:t>
            </a:r>
          </a:p>
          <a:p>
            <a:pPr lvl="1"/>
            <a:r>
              <a:rPr lang="en-AU" dirty="0"/>
              <a:t>IEEE 802.1AS will be known as ISO/IEC/IEEE 8802-1AS:2021</a:t>
            </a:r>
          </a:p>
          <a:p>
            <a:pPr lvl="1"/>
            <a:r>
              <a:rPr lang="en-AU" dirty="0">
                <a:solidFill>
                  <a:srgbClr val="FF0000"/>
                </a:solidFill>
                <a:latin typeface="+mj-lt"/>
                <a:ea typeface="Calibri" panose="020F0502020204030204" pitchFamily="34" charset="0"/>
              </a:rPr>
              <a:t>(Aug 2021) 802.1 Maintenance may address any comments in Sept</a:t>
            </a:r>
            <a:endParaRPr lang="en-AU" sz="1800" dirty="0">
              <a:solidFill>
                <a:srgbClr val="FF0000"/>
              </a:solidFill>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is waiting for publication as ISO/IEC/IEEE 8802-1AX:2021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will be known as ISO/IEC/IEEE 8802-1AX:2021</a:t>
            </a:r>
          </a:p>
          <a:p>
            <a:pPr lvl="2"/>
            <a:r>
              <a:rPr lang="en-AU" dirty="0">
                <a:latin typeface="+mj-lt"/>
                <a:ea typeface="Calibri" panose="020F0502020204030204" pitchFamily="34" charset="0"/>
              </a:rPr>
              <a:t>Jodi notes that p</a:t>
            </a:r>
            <a:r>
              <a:rPr lang="en-AU" dirty="0">
                <a:effectLst/>
                <a:latin typeface="+mj-lt"/>
                <a:ea typeface="Calibri" panose="020F0502020204030204" pitchFamily="34" charset="0"/>
              </a:rPr>
              <a:t>ublication is expected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(Jul 2021) </a:t>
            </a:r>
            <a:r>
              <a:rPr lang="en-AU" dirty="0"/>
              <a:t>The updated IEEE 802.1Q-Rev is not ready yet and the SA Ballot has not opened yet (probably Sept),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passed with a response required </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802.1CMde FDIS ballot passed on 8 Sep 2021 (</a:t>
            </a:r>
            <a:r>
              <a:rPr lang="en-AU" dirty="0">
                <a:solidFill>
                  <a:srgbClr val="FF0000"/>
                </a:solidFill>
              </a:rPr>
              <a:t>N?????</a:t>
            </a:r>
            <a:r>
              <a:rPr lang="en-AU" dirty="0"/>
              <a:t>)</a:t>
            </a:r>
          </a:p>
          <a:p>
            <a:pPr lvl="2"/>
            <a:r>
              <a:rPr lang="en-AU" dirty="0"/>
              <a:t>Passed 8/1/10</a:t>
            </a:r>
          </a:p>
          <a:p>
            <a:pPr lvl="2"/>
            <a:r>
              <a:rPr lang="en-AU" dirty="0"/>
              <a:t>China NB voted no with usual security related comments</a:t>
            </a:r>
            <a:endParaRPr lang="en-US" dirty="0"/>
          </a:p>
          <a:p>
            <a:pPr lvl="1"/>
            <a:r>
              <a:rPr lang="en-US" dirty="0"/>
              <a:t>Will be published as ISO/IEC/IEEE 8802-1:2019/</a:t>
            </a:r>
            <a:r>
              <a:rPr lang="en-US" dirty="0" err="1"/>
              <a:t>Amd</a:t>
            </a:r>
            <a:r>
              <a:rPr lang="en-US" dirty="0"/>
              <a:t> 1:2021</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graphicFrame>
        <p:nvGraphicFramePr>
          <p:cNvPr id="2" name="Object 1">
            <a:extLst>
              <a:ext uri="{FF2B5EF4-FFF2-40B4-BE49-F238E27FC236}">
                <a16:creationId xmlns:a16="http://schemas.microsoft.com/office/drawing/2014/main" id="{35A3EEDD-3512-4F46-984A-4C71FEF6F955}"/>
              </a:ext>
            </a:extLst>
          </p:cNvPr>
          <p:cNvGraphicFramePr>
            <a:graphicFrameLocks noChangeAspect="1"/>
          </p:cNvGraphicFramePr>
          <p:nvPr>
            <p:extLst>
              <p:ext uri="{D42A27DB-BD31-4B8C-83A1-F6EECF244321}">
                <p14:modId xmlns:p14="http://schemas.microsoft.com/office/powerpoint/2010/main" val="1372654497"/>
              </p:ext>
            </p:extLst>
          </p:nvPr>
        </p:nvGraphicFramePr>
        <p:xfrm>
          <a:off x="7384256" y="47244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384256"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89105B-EBC6-46A7-8432-F66A8E3342F1}"/>
              </a:ext>
            </a:extLst>
          </p:cNvPr>
          <p:cNvSpPr>
            <a:spLocks noGrp="1"/>
          </p:cNvSpPr>
          <p:nvPr>
            <p:ph type="title"/>
          </p:nvPr>
        </p:nvSpPr>
        <p:spPr/>
        <p:txBody>
          <a:bodyPr/>
          <a:lstStyle/>
          <a:p>
            <a:r>
              <a:rPr lang="en-AU" dirty="0"/>
              <a:t>A response is required to the China NB comments on 802.1CMde</a:t>
            </a:r>
          </a:p>
        </p:txBody>
      </p:sp>
      <p:sp>
        <p:nvSpPr>
          <p:cNvPr id="3" name="Content Placeholder 2">
            <a:extLst>
              <a:ext uri="{FF2B5EF4-FFF2-40B4-BE49-F238E27FC236}">
                <a16:creationId xmlns:a16="http://schemas.microsoft.com/office/drawing/2014/main" id="{65763FC4-2736-4A90-8558-6B8DBF9E010C}"/>
              </a:ext>
            </a:extLst>
          </p:cNvPr>
          <p:cNvSpPr>
            <a:spLocks noGrp="1"/>
          </p:cNvSpPr>
          <p:nvPr>
            <p:ph idx="1"/>
          </p:nvPr>
        </p:nvSpPr>
        <p:spPr>
          <a:xfrm>
            <a:off x="685800" y="1981200"/>
            <a:ext cx="7772400" cy="4114800"/>
          </a:xfrm>
        </p:spPr>
        <p:txBody>
          <a:bodyPr/>
          <a:lstStyle/>
          <a:p>
            <a:pPr lvl="1"/>
            <a:r>
              <a:rPr lang="en-AU" dirty="0"/>
              <a:t>An expert summarised the China NB comments on 802.1CMde </a:t>
            </a:r>
          </a:p>
          <a:p>
            <a:pPr lvl="2"/>
            <a:r>
              <a:rPr lang="en-US" i="1" dirty="0"/>
              <a:t>… the comments on 802.1CMde reiterate the “problems” China perceives with .1X and 1AE security, but also add reference to issues with 802.3 and 802.11 architecture so I’m thinking that there may need to be a bit more wordsmithing to address these extra points</a:t>
            </a:r>
          </a:p>
          <a:p>
            <a:pPr lvl="1"/>
            <a:r>
              <a:rPr lang="en-AU" dirty="0"/>
              <a:t>The expert is planning the comment response as follows</a:t>
            </a:r>
          </a:p>
          <a:p>
            <a:pPr lvl="2"/>
            <a:r>
              <a:rPr lang="en-AU" i="1" dirty="0"/>
              <a:t>I’ll see what I can get done before the JTC1 SC meeting on Tuesday. </a:t>
            </a:r>
          </a:p>
          <a:p>
            <a:pPr lvl="2"/>
            <a:r>
              <a:rPr lang="en-AU" i="1" dirty="0"/>
              <a:t>Note, however, that IEEE 802.1 will meet the week after and I plan to bring up the proposed comment responses during the Maintenance meeting (Tuesday, 21 Sep) but it may not be until the November Plenary for a motion to approve sending to SC6 by the WG and EC</a:t>
            </a:r>
          </a:p>
          <a:p>
            <a:endParaRPr lang="en-AU" dirty="0"/>
          </a:p>
          <a:p>
            <a:endParaRPr lang="en-AU" dirty="0"/>
          </a:p>
        </p:txBody>
      </p:sp>
      <p:sp>
        <p:nvSpPr>
          <p:cNvPr id="4" name="Footer Placeholder 3">
            <a:extLst>
              <a:ext uri="{FF2B5EF4-FFF2-40B4-BE49-F238E27FC236}">
                <a16:creationId xmlns:a16="http://schemas.microsoft.com/office/drawing/2014/main" id="{7AB35993-FD87-433F-B2A7-0C5EFDF8F74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DFC3611-EC2F-4CF0-9246-9EF839FF53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511102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9440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pPr lvl="2"/>
            <a:r>
              <a:rPr lang="en-AU" dirty="0">
                <a:solidFill>
                  <a:schemeClr val="tx2"/>
                </a:solidFill>
              </a:rPr>
              <a:t>No comments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it </a:t>
            </a:r>
            <a:r>
              <a:rPr lang="en-US" dirty="0">
                <a:solidFill>
                  <a:srgbClr val="FF0000"/>
                </a:solidFill>
                <a:effectLst/>
                <a:latin typeface="+mj-lt"/>
                <a:ea typeface="Calibri" panose="020F0502020204030204" pitchFamily="34" charset="0"/>
              </a:rPr>
              <a:t>(what is “it”?)</a:t>
            </a:r>
            <a:r>
              <a:rPr lang="en-US" dirty="0">
                <a:effectLst/>
                <a:latin typeface="+mj-lt"/>
                <a:ea typeface="Calibri" panose="020F0502020204030204" pitchFamily="34" charset="0"/>
              </a:rPr>
              <a:t>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546891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802.1CBdb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248122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802.1CBcv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1343134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802.1ABdh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239080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P802.1AS-2020/Cor 1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802.1AS-2020/Cor 1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8905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P802.1BA-Rev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802.1BA-Rev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3759266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P802.1ACct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802.1ACct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593603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01747824"/>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814528"/>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2346088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795304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Was holding off until FDIS approval of IEEE Std 802.3-2018, but was submitted for restart by Jodi Haasz in Aug 2020</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333320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521067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377100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passed with a response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3cn-2019</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endParaRPr lang="en-US" dirty="0"/>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CDC5218B-CDD1-46C9-8A33-3BFFBC2DCDEA}"/>
              </a:ext>
            </a:extLst>
          </p:cNvPr>
          <p:cNvGraphicFramePr>
            <a:graphicFrameLocks noChangeAspect="1"/>
          </p:cNvGraphicFramePr>
          <p:nvPr>
            <p:extLst>
              <p:ext uri="{D42A27DB-BD31-4B8C-83A1-F6EECF244321}">
                <p14:modId xmlns:p14="http://schemas.microsoft.com/office/powerpoint/2010/main" val="1839929446"/>
              </p:ext>
            </p:extLst>
          </p:nvPr>
        </p:nvGraphicFramePr>
        <p:xfrm>
          <a:off x="6934200" y="47244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6934200"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895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1A32C-C5B9-45D5-8F1C-FF4A8F9D4229}"/>
              </a:ext>
            </a:extLst>
          </p:cNvPr>
          <p:cNvSpPr>
            <a:spLocks noGrp="1"/>
          </p:cNvSpPr>
          <p:nvPr>
            <p:ph type="title"/>
          </p:nvPr>
        </p:nvSpPr>
        <p:spPr/>
        <p:txBody>
          <a:bodyPr/>
          <a:lstStyle/>
          <a:p>
            <a:r>
              <a:rPr lang="en-AU" dirty="0"/>
              <a:t>A response is required to the China NB comments on 802.3cn</a:t>
            </a:r>
          </a:p>
        </p:txBody>
      </p:sp>
      <p:sp>
        <p:nvSpPr>
          <p:cNvPr id="3" name="Content Placeholder 2">
            <a:extLst>
              <a:ext uri="{FF2B5EF4-FFF2-40B4-BE49-F238E27FC236}">
                <a16:creationId xmlns:a16="http://schemas.microsoft.com/office/drawing/2014/main" id="{C41A0262-AB07-483F-9395-2F24E73ED529}"/>
              </a:ext>
            </a:extLst>
          </p:cNvPr>
          <p:cNvSpPr>
            <a:spLocks noGrp="1"/>
          </p:cNvSpPr>
          <p:nvPr>
            <p:ph idx="1"/>
          </p:nvPr>
        </p:nvSpPr>
        <p:spPr/>
        <p:txBody>
          <a:bodyPr/>
          <a:lstStyle/>
          <a:p>
            <a:pPr lvl="1"/>
            <a:r>
              <a:rPr lang="en-AU" dirty="0"/>
              <a:t>The 802.3 leaders have been notified and asked to develop responses</a:t>
            </a:r>
          </a:p>
          <a:p>
            <a:pPr lvl="2"/>
            <a:r>
              <a:rPr lang="en-AU" dirty="0"/>
              <a:t>Next steps tbd</a:t>
            </a:r>
          </a:p>
        </p:txBody>
      </p:sp>
      <p:sp>
        <p:nvSpPr>
          <p:cNvPr id="4" name="Footer Placeholder 3">
            <a:extLst>
              <a:ext uri="{FF2B5EF4-FFF2-40B4-BE49-F238E27FC236}">
                <a16:creationId xmlns:a16="http://schemas.microsoft.com/office/drawing/2014/main" id="{BA73BD58-2FA8-42F5-AFE6-1B0A2A366EA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58F738B-971E-4464-B429-B3A5BEA5388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19038969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US" dirty="0"/>
              <a:t>Will be published as ISO/IEC/IEEE 8802-3:2020/</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159426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passed with a response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3cq-2020</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endParaRPr lang="en-US" dirty="0"/>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graphicFrame>
        <p:nvGraphicFramePr>
          <p:cNvPr id="2" name="Object 1">
            <a:extLst>
              <a:ext uri="{FF2B5EF4-FFF2-40B4-BE49-F238E27FC236}">
                <a16:creationId xmlns:a16="http://schemas.microsoft.com/office/drawing/2014/main" id="{29840756-1854-4EFF-A5AD-66FFAFBDFD3B}"/>
              </a:ext>
            </a:extLst>
          </p:cNvPr>
          <p:cNvGraphicFramePr>
            <a:graphicFrameLocks noChangeAspect="1"/>
          </p:cNvGraphicFramePr>
          <p:nvPr>
            <p:extLst>
              <p:ext uri="{D42A27DB-BD31-4B8C-83A1-F6EECF244321}">
                <p14:modId xmlns:p14="http://schemas.microsoft.com/office/powerpoint/2010/main" val="3560327391"/>
              </p:ext>
            </p:extLst>
          </p:nvPr>
        </p:nvGraphicFramePr>
        <p:xfrm>
          <a:off x="7086600" y="4800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0866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92858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1A32C-C5B9-45D5-8F1C-FF4A8F9D4229}"/>
              </a:ext>
            </a:extLst>
          </p:cNvPr>
          <p:cNvSpPr>
            <a:spLocks noGrp="1"/>
          </p:cNvSpPr>
          <p:nvPr>
            <p:ph type="title"/>
          </p:nvPr>
        </p:nvSpPr>
        <p:spPr/>
        <p:txBody>
          <a:bodyPr/>
          <a:lstStyle/>
          <a:p>
            <a:r>
              <a:rPr lang="en-AU" dirty="0"/>
              <a:t>A response is required to the China NB comments on 802.3cq</a:t>
            </a:r>
          </a:p>
        </p:txBody>
      </p:sp>
      <p:sp>
        <p:nvSpPr>
          <p:cNvPr id="3" name="Content Placeholder 2">
            <a:extLst>
              <a:ext uri="{FF2B5EF4-FFF2-40B4-BE49-F238E27FC236}">
                <a16:creationId xmlns:a16="http://schemas.microsoft.com/office/drawing/2014/main" id="{C41A0262-AB07-483F-9395-2F24E73ED529}"/>
              </a:ext>
            </a:extLst>
          </p:cNvPr>
          <p:cNvSpPr>
            <a:spLocks noGrp="1"/>
          </p:cNvSpPr>
          <p:nvPr>
            <p:ph idx="1"/>
          </p:nvPr>
        </p:nvSpPr>
        <p:spPr/>
        <p:txBody>
          <a:bodyPr/>
          <a:lstStyle/>
          <a:p>
            <a:pPr lvl="1"/>
            <a:r>
              <a:rPr lang="en-AU" dirty="0"/>
              <a:t>The 802.3 leaders have been notified and asked to develop responses</a:t>
            </a:r>
          </a:p>
          <a:p>
            <a:pPr lvl="2"/>
            <a:r>
              <a:rPr lang="en-AU" dirty="0"/>
              <a:t>Next steps tbd</a:t>
            </a:r>
          </a:p>
        </p:txBody>
      </p:sp>
      <p:sp>
        <p:nvSpPr>
          <p:cNvPr id="4" name="Footer Placeholder 3">
            <a:extLst>
              <a:ext uri="{FF2B5EF4-FFF2-40B4-BE49-F238E27FC236}">
                <a16:creationId xmlns:a16="http://schemas.microsoft.com/office/drawing/2014/main" id="{BA73BD58-2FA8-42F5-AFE6-1B0A2A366EA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58F738B-971E-4464-B429-B3A5BEA5388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3171435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passed with a response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3cm-2020</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endParaRPr lang="en-AU" dirty="0">
              <a:solidFill>
                <a:schemeClr val="accent2"/>
              </a:solidFill>
            </a:endParaRP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graphicFrame>
        <p:nvGraphicFramePr>
          <p:cNvPr id="2" name="Object 1">
            <a:extLst>
              <a:ext uri="{FF2B5EF4-FFF2-40B4-BE49-F238E27FC236}">
                <a16:creationId xmlns:a16="http://schemas.microsoft.com/office/drawing/2014/main" id="{31E85B8E-DBE2-40E8-BCEF-1C19B2372ED2}"/>
              </a:ext>
            </a:extLst>
          </p:cNvPr>
          <p:cNvGraphicFramePr>
            <a:graphicFrameLocks noChangeAspect="1"/>
          </p:cNvGraphicFramePr>
          <p:nvPr>
            <p:extLst>
              <p:ext uri="{D42A27DB-BD31-4B8C-83A1-F6EECF244321}">
                <p14:modId xmlns:p14="http://schemas.microsoft.com/office/powerpoint/2010/main" val="261912927"/>
              </p:ext>
            </p:extLst>
          </p:nvPr>
        </p:nvGraphicFramePr>
        <p:xfrm>
          <a:off x="7123748" y="47244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123748"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2240284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1A32C-C5B9-45D5-8F1C-FF4A8F9D4229}"/>
              </a:ext>
            </a:extLst>
          </p:cNvPr>
          <p:cNvSpPr>
            <a:spLocks noGrp="1"/>
          </p:cNvSpPr>
          <p:nvPr>
            <p:ph type="title"/>
          </p:nvPr>
        </p:nvSpPr>
        <p:spPr/>
        <p:txBody>
          <a:bodyPr/>
          <a:lstStyle/>
          <a:p>
            <a:r>
              <a:rPr lang="en-AU" dirty="0"/>
              <a:t>A response is required to the China NB comments on 802.3cm</a:t>
            </a:r>
          </a:p>
        </p:txBody>
      </p:sp>
      <p:sp>
        <p:nvSpPr>
          <p:cNvPr id="3" name="Content Placeholder 2">
            <a:extLst>
              <a:ext uri="{FF2B5EF4-FFF2-40B4-BE49-F238E27FC236}">
                <a16:creationId xmlns:a16="http://schemas.microsoft.com/office/drawing/2014/main" id="{C41A0262-AB07-483F-9395-2F24E73ED529}"/>
              </a:ext>
            </a:extLst>
          </p:cNvPr>
          <p:cNvSpPr>
            <a:spLocks noGrp="1"/>
          </p:cNvSpPr>
          <p:nvPr>
            <p:ph idx="1"/>
          </p:nvPr>
        </p:nvSpPr>
        <p:spPr/>
        <p:txBody>
          <a:bodyPr/>
          <a:lstStyle/>
          <a:p>
            <a:pPr lvl="1"/>
            <a:r>
              <a:rPr lang="en-AU" dirty="0"/>
              <a:t>The 802.3 leaders have been notified and asked to develop responses</a:t>
            </a:r>
          </a:p>
          <a:p>
            <a:pPr lvl="2"/>
            <a:r>
              <a:rPr lang="en-AU" dirty="0"/>
              <a:t>Next steps tbd</a:t>
            </a:r>
          </a:p>
        </p:txBody>
      </p:sp>
      <p:sp>
        <p:nvSpPr>
          <p:cNvPr id="4" name="Footer Placeholder 3">
            <a:extLst>
              <a:ext uri="{FF2B5EF4-FFF2-40B4-BE49-F238E27FC236}">
                <a16:creationId xmlns:a16="http://schemas.microsoft.com/office/drawing/2014/main" id="{BA73BD58-2FA8-42F5-AFE6-1B0A2A366EA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58F738B-971E-4464-B429-B3A5BEA5388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0467759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3ch-2020</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endParaRPr lang="en-AU" dirty="0">
              <a:solidFill>
                <a:schemeClr val="accent2"/>
              </a:solidFill>
            </a:endParaRP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graphicFrame>
        <p:nvGraphicFramePr>
          <p:cNvPr id="2" name="Object 1">
            <a:extLst>
              <a:ext uri="{FF2B5EF4-FFF2-40B4-BE49-F238E27FC236}">
                <a16:creationId xmlns:a16="http://schemas.microsoft.com/office/drawing/2014/main" id="{84703507-92AE-4422-8A7F-E4980F4E1ED0}"/>
              </a:ext>
            </a:extLst>
          </p:cNvPr>
          <p:cNvGraphicFramePr>
            <a:graphicFrameLocks noChangeAspect="1"/>
          </p:cNvGraphicFramePr>
          <p:nvPr>
            <p:extLst>
              <p:ext uri="{D42A27DB-BD31-4B8C-83A1-F6EECF244321}">
                <p14:modId xmlns:p14="http://schemas.microsoft.com/office/powerpoint/2010/main" val="3911304658"/>
              </p:ext>
            </p:extLst>
          </p:nvPr>
        </p:nvGraphicFramePr>
        <p:xfrm>
          <a:off x="6934200" y="46482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69342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423283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1A32C-C5B9-45D5-8F1C-FF4A8F9D4229}"/>
              </a:ext>
            </a:extLst>
          </p:cNvPr>
          <p:cNvSpPr>
            <a:spLocks noGrp="1"/>
          </p:cNvSpPr>
          <p:nvPr>
            <p:ph type="title"/>
          </p:nvPr>
        </p:nvSpPr>
        <p:spPr/>
        <p:txBody>
          <a:bodyPr/>
          <a:lstStyle/>
          <a:p>
            <a:r>
              <a:rPr lang="en-AU" dirty="0"/>
              <a:t>A response is required to the China NB comments on 802.3ch</a:t>
            </a:r>
          </a:p>
        </p:txBody>
      </p:sp>
      <p:sp>
        <p:nvSpPr>
          <p:cNvPr id="3" name="Content Placeholder 2">
            <a:extLst>
              <a:ext uri="{FF2B5EF4-FFF2-40B4-BE49-F238E27FC236}">
                <a16:creationId xmlns:a16="http://schemas.microsoft.com/office/drawing/2014/main" id="{C41A0262-AB07-483F-9395-2F24E73ED529}"/>
              </a:ext>
            </a:extLst>
          </p:cNvPr>
          <p:cNvSpPr>
            <a:spLocks noGrp="1"/>
          </p:cNvSpPr>
          <p:nvPr>
            <p:ph idx="1"/>
          </p:nvPr>
        </p:nvSpPr>
        <p:spPr/>
        <p:txBody>
          <a:bodyPr/>
          <a:lstStyle/>
          <a:p>
            <a:pPr lvl="1"/>
            <a:r>
              <a:rPr lang="en-AU" dirty="0"/>
              <a:t>The 802.3 leaders have been notified and asked to develop responses</a:t>
            </a:r>
          </a:p>
          <a:p>
            <a:pPr lvl="2"/>
            <a:r>
              <a:rPr lang="en-AU" dirty="0"/>
              <a:t>Next steps tbd</a:t>
            </a:r>
          </a:p>
        </p:txBody>
      </p:sp>
      <p:sp>
        <p:nvSpPr>
          <p:cNvPr id="4" name="Footer Placeholder 3">
            <a:extLst>
              <a:ext uri="{FF2B5EF4-FFF2-40B4-BE49-F238E27FC236}">
                <a16:creationId xmlns:a16="http://schemas.microsoft.com/office/drawing/2014/main" id="{BA73BD58-2FA8-42F5-AFE6-1B0A2A366EA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58F738B-971E-4464-B429-B3A5BEA5388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9468064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US" dirty="0"/>
              <a:t>Will be published as ISO/IEC/IEEE 8802-3:2020/</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2259503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ballot closes 18 Oct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closes 18 Oct 2021</a:t>
            </a:r>
          </a:p>
          <a:p>
            <a:pPr lvl="1"/>
            <a:r>
              <a:rPr lang="en-AU" dirty="0">
                <a:latin typeface="+mj-lt"/>
              </a:rPr>
              <a:t>Will be 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91429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5076579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ballot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5920504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chemeClr val="accent2"/>
                </a:solidFill>
              </a:rPr>
              <a:t>closes 9 Oct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41998838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closes 9 Oct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2548732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closes 9 Oct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534085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79017265"/>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4169559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2038302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but responses are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passed, with responses required</a:t>
            </a: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a:t>
            </a:r>
            <a:r>
              <a:rPr lang="en-AU" dirty="0" err="1"/>
              <a:t>compliants</a:t>
            </a:r>
            <a:r>
              <a:rPr lang="en-AU" dirty="0"/>
              <a:t>)</a:t>
            </a:r>
          </a:p>
          <a:p>
            <a:pPr lvl="2"/>
            <a:r>
              <a:rPr lang="en-AU" dirty="0"/>
              <a:t>With negative comments from Sweden, Finland, Germany &amp; a positive comment from Japan (wrt negative </a:t>
            </a:r>
            <a:r>
              <a:rPr lang="en-AU" dirty="0" err="1"/>
              <a:t>LoAs</a:t>
            </a:r>
            <a:r>
              <a:rPr lang="en-AU" dirty="0"/>
              <a:t>)</a:t>
            </a:r>
          </a:p>
          <a:p>
            <a:pPr lvl="1"/>
            <a:r>
              <a:rPr lang="en-AU" dirty="0"/>
              <a:t>Advice has been sought from IEEE-SA on the negative </a:t>
            </a:r>
            <a:r>
              <a:rPr lang="en-AU" dirty="0" err="1"/>
              <a:t>LoA</a:t>
            </a:r>
            <a:r>
              <a:rPr lang="en-AU" dirty="0"/>
              <a:t> issue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655780158"/>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81ED-3DC3-4A8B-9EF6-F03A5AA898D7}"/>
              </a:ext>
            </a:extLst>
          </p:cNvPr>
          <p:cNvSpPr>
            <a:spLocks noGrp="1"/>
          </p:cNvSpPr>
          <p:nvPr>
            <p:ph type="title"/>
          </p:nvPr>
        </p:nvSpPr>
        <p:spPr/>
        <p:txBody>
          <a:bodyPr/>
          <a:lstStyle/>
          <a:p>
            <a:r>
              <a:rPr lang="en-AU" dirty="0"/>
              <a:t>The SC will consider a response to the comments on 802.11ax in the 60-day ballot</a:t>
            </a:r>
          </a:p>
        </p:txBody>
      </p:sp>
      <p:sp>
        <p:nvSpPr>
          <p:cNvPr id="3" name="Content Placeholder 2">
            <a:extLst>
              <a:ext uri="{FF2B5EF4-FFF2-40B4-BE49-F238E27FC236}">
                <a16:creationId xmlns:a16="http://schemas.microsoft.com/office/drawing/2014/main" id="{FE73F383-ADFD-438A-9A0B-F8A2177AEF5A}"/>
              </a:ext>
            </a:extLst>
          </p:cNvPr>
          <p:cNvSpPr>
            <a:spLocks noGrp="1"/>
          </p:cNvSpPr>
          <p:nvPr>
            <p:ph idx="1"/>
          </p:nvPr>
        </p:nvSpPr>
        <p:spPr/>
        <p:txBody>
          <a:bodyPr/>
          <a:lstStyle/>
          <a:p>
            <a:pPr lvl="1"/>
            <a:r>
              <a:rPr lang="en-AU" dirty="0"/>
              <a:t>The comments have two components</a:t>
            </a:r>
          </a:p>
          <a:p>
            <a:pPr lvl="2"/>
            <a:r>
              <a:rPr lang="en-AU" dirty="0"/>
              <a:t>The usual comments from China NB related to security &amp; related matters </a:t>
            </a:r>
          </a:p>
          <a:p>
            <a:pPr lvl="2"/>
            <a:r>
              <a:rPr lang="en-AU" dirty="0"/>
              <a:t>Comments from Sweden, Germany, Finland and Japan NBs related to three negative </a:t>
            </a:r>
            <a:r>
              <a:rPr lang="en-AU" dirty="0" err="1"/>
              <a:t>LoAs</a:t>
            </a:r>
            <a:r>
              <a:rPr lang="en-AU" dirty="0"/>
              <a:t> associated with IEEE 802.11ax</a:t>
            </a:r>
          </a:p>
          <a:p>
            <a:pPr lvl="1"/>
            <a:r>
              <a:rPr lang="en-AU" dirty="0"/>
              <a:t>A proposed response to all comments is in </a:t>
            </a:r>
            <a:r>
              <a:rPr lang="en-AU" dirty="0">
                <a:solidFill>
                  <a:srgbClr val="FF0000"/>
                </a:solidFill>
                <a:hlinkClick r:id="rId2"/>
              </a:rPr>
              <a:t>11-21-1400</a:t>
            </a:r>
            <a:endParaRPr lang="en-AU" dirty="0">
              <a:solidFill>
                <a:srgbClr val="FF0000"/>
              </a:solidFill>
            </a:endParaRPr>
          </a:p>
          <a:p>
            <a:pPr lvl="1"/>
            <a:r>
              <a:rPr lang="en-AU" dirty="0"/>
              <a:t>Discussion will occur in the IEEE 802 JTC1 SC today</a:t>
            </a:r>
          </a:p>
          <a:p>
            <a:pPr lvl="1"/>
            <a:endParaRPr lang="en-AU" dirty="0"/>
          </a:p>
        </p:txBody>
      </p:sp>
      <p:sp>
        <p:nvSpPr>
          <p:cNvPr id="4" name="Footer Placeholder 3">
            <a:extLst>
              <a:ext uri="{FF2B5EF4-FFF2-40B4-BE49-F238E27FC236}">
                <a16:creationId xmlns:a16="http://schemas.microsoft.com/office/drawing/2014/main" id="{289EB497-3121-4827-9150-6EEA9CD8666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211382D-B473-4359-AA09-DE8A76FFF78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8195588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3D4703C-BE86-4A85-9278-9FC5F8D0C7E2}"/>
              </a:ext>
            </a:extLst>
          </p:cNvPr>
          <p:cNvSpPr>
            <a:spLocks noGrp="1"/>
          </p:cNvSpPr>
          <p:nvPr>
            <p:ph type="title"/>
          </p:nvPr>
        </p:nvSpPr>
        <p:spPr/>
        <p:txBody>
          <a:bodyPr/>
          <a:lstStyle/>
          <a:p>
            <a:r>
              <a:rPr lang="en-AU" dirty="0"/>
              <a:t>SC6 </a:t>
            </a:r>
            <a:r>
              <a:rPr lang="en-AU" dirty="0" err="1"/>
              <a:t>HoDC</a:t>
            </a:r>
            <a:r>
              <a:rPr lang="en-AU" dirty="0"/>
              <a:t> discussion suggests IEEE is going to have to work with ISO staff on the IPR issues</a:t>
            </a:r>
            <a:br>
              <a:rPr lang="en-AU" dirty="0"/>
            </a:br>
            <a:endParaRPr lang="en-AU" dirty="0"/>
          </a:p>
        </p:txBody>
      </p:sp>
      <p:sp>
        <p:nvSpPr>
          <p:cNvPr id="3" name="Content Placeholder 2">
            <a:extLst>
              <a:ext uri="{FF2B5EF4-FFF2-40B4-BE49-F238E27FC236}">
                <a16:creationId xmlns:a16="http://schemas.microsoft.com/office/drawing/2014/main" id="{1923F9EF-2CA8-49FB-8309-9FCFEE04CB30}"/>
              </a:ext>
            </a:extLst>
          </p:cNvPr>
          <p:cNvSpPr>
            <a:spLocks noGrp="1"/>
          </p:cNvSpPr>
          <p:nvPr>
            <p:ph idx="1"/>
          </p:nvPr>
        </p:nvSpPr>
        <p:spPr>
          <a:xfrm>
            <a:off x="685800" y="1981200"/>
            <a:ext cx="7772400" cy="4114800"/>
          </a:xfrm>
        </p:spPr>
        <p:txBody>
          <a:bodyPr/>
          <a:lstStyle/>
          <a:p>
            <a:pPr lvl="1"/>
            <a:r>
              <a:rPr lang="en-AU" dirty="0"/>
              <a:t>The SC6 </a:t>
            </a:r>
            <a:r>
              <a:rPr lang="en-AU" dirty="0" err="1"/>
              <a:t>HoDC</a:t>
            </a:r>
            <a:r>
              <a:rPr lang="en-AU" dirty="0"/>
              <a:t> discussed the IEEE 802.11ax-2021 IPR related comments on 20 August</a:t>
            </a:r>
          </a:p>
          <a:p>
            <a:pPr lvl="1"/>
            <a:r>
              <a:rPr lang="en-AU" dirty="0"/>
              <a:t>The report from this meeting follows:</a:t>
            </a:r>
          </a:p>
          <a:p>
            <a:pPr lvl="2"/>
            <a:r>
              <a:rPr lang="en-AU" i="1" dirty="0"/>
              <a:t>The second issue concerns the results of the IEEE 802.11ax-2021 voting, with several NBs expressing serious concerns that some standards will not open their patents</a:t>
            </a:r>
          </a:p>
          <a:p>
            <a:pPr lvl="2"/>
            <a:r>
              <a:rPr lang="en-AU" i="1" dirty="0"/>
              <a:t>The secretary contacted the ISO secretariat and reported that it could not be published as IS in this state</a:t>
            </a:r>
          </a:p>
          <a:p>
            <a:pPr lvl="2"/>
            <a:r>
              <a:rPr lang="en-AU" i="1" dirty="0"/>
              <a:t>At this meeting, </a:t>
            </a:r>
            <a:r>
              <a:rPr lang="en-AU" i="1" dirty="0" err="1"/>
              <a:t>HoDC</a:t>
            </a:r>
            <a:r>
              <a:rPr lang="en-AU" i="1" dirty="0"/>
              <a:t> decided to follow the decision of the ISO TMB</a:t>
            </a:r>
          </a:p>
          <a:p>
            <a:pPr lvl="1"/>
            <a:r>
              <a:rPr lang="en-AU" dirty="0"/>
              <a:t>This reports suggest that we are going to have to work with ISO staff on this matter</a:t>
            </a:r>
          </a:p>
        </p:txBody>
      </p:sp>
      <p:sp>
        <p:nvSpPr>
          <p:cNvPr id="4" name="Footer Placeholder 3">
            <a:extLst>
              <a:ext uri="{FF2B5EF4-FFF2-40B4-BE49-F238E27FC236}">
                <a16:creationId xmlns:a16="http://schemas.microsoft.com/office/drawing/2014/main" id="{A03613C6-CF00-4F47-9E9F-C99FE355A9B5}"/>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8A47BE2-5161-4745-90AE-6CB826778F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406470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81ED-3DC3-4A8B-9EF6-F03A5AA898D7}"/>
              </a:ext>
            </a:extLst>
          </p:cNvPr>
          <p:cNvSpPr>
            <a:spLocks noGrp="1"/>
          </p:cNvSpPr>
          <p:nvPr>
            <p:ph type="title"/>
          </p:nvPr>
        </p:nvSpPr>
        <p:spPr/>
        <p:txBody>
          <a:bodyPr/>
          <a:lstStyle/>
          <a:p>
            <a:r>
              <a:rPr lang="en-AU" dirty="0"/>
              <a:t>The SC will consider a response to the comments on 802.11ax in the 60-day ballot</a:t>
            </a:r>
          </a:p>
        </p:txBody>
      </p:sp>
      <p:sp>
        <p:nvSpPr>
          <p:cNvPr id="3" name="Content Placeholder 2">
            <a:extLst>
              <a:ext uri="{FF2B5EF4-FFF2-40B4-BE49-F238E27FC236}">
                <a16:creationId xmlns:a16="http://schemas.microsoft.com/office/drawing/2014/main" id="{FE73F383-ADFD-438A-9A0B-F8A2177AEF5A}"/>
              </a:ext>
            </a:extLst>
          </p:cNvPr>
          <p:cNvSpPr>
            <a:spLocks noGrp="1"/>
          </p:cNvSpPr>
          <p:nvPr>
            <p:ph idx="1"/>
          </p:nvPr>
        </p:nvSpPr>
        <p:spPr/>
        <p:txBody>
          <a:bodyPr/>
          <a:lstStyle/>
          <a:p>
            <a:pPr lvl="1"/>
            <a:r>
              <a:rPr lang="en-AU" dirty="0"/>
              <a:t>Progression requires approval by IEEE 802.11 WG (next week) and IEEE 802 EC (later)</a:t>
            </a:r>
          </a:p>
          <a:p>
            <a:pPr lvl="2"/>
            <a:r>
              <a:rPr lang="en-GB" dirty="0"/>
              <a:t>The IEEE 802 EC could approve by electronic motion</a:t>
            </a:r>
          </a:p>
          <a:p>
            <a:pPr lvl="3"/>
            <a:r>
              <a:rPr lang="en-GB" dirty="0"/>
              <a:t>Opening upon/shortly after the 802.11 WG approval, perhaps 22 Sept 2021</a:t>
            </a:r>
          </a:p>
          <a:p>
            <a:pPr lvl="3"/>
            <a:r>
              <a:rPr lang="en-GB" dirty="0"/>
              <a:t>With 10 days duration &amp; possible early close</a:t>
            </a:r>
            <a:endParaRPr lang="en-AU" dirty="0"/>
          </a:p>
          <a:p>
            <a:pPr lvl="3"/>
            <a:r>
              <a:rPr lang="en-GB" dirty="0"/>
              <a:t>The IEEE 802 EC could approve at its monthly teleconference on 5 Oct 2021</a:t>
            </a:r>
            <a:endParaRPr lang="en-AU" dirty="0"/>
          </a:p>
          <a:p>
            <a:pPr lvl="1"/>
            <a:r>
              <a:rPr lang="en-AU" dirty="0"/>
              <a:t>The goal today is to refine the proposal so that it is ready for consideration by the IEEE 802.11 WG </a:t>
            </a:r>
          </a:p>
          <a:p>
            <a:pPr lvl="2"/>
            <a:r>
              <a:rPr lang="en-AU" dirty="0"/>
              <a:t>It will probably be proposed to the WG as an individual member motion</a:t>
            </a:r>
          </a:p>
        </p:txBody>
      </p:sp>
      <p:sp>
        <p:nvSpPr>
          <p:cNvPr id="4" name="Footer Placeholder 3">
            <a:extLst>
              <a:ext uri="{FF2B5EF4-FFF2-40B4-BE49-F238E27FC236}">
                <a16:creationId xmlns:a16="http://schemas.microsoft.com/office/drawing/2014/main" id="{289EB497-3121-4827-9150-6EEA9CD8666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211382D-B473-4359-AA09-DE8A76FFF78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40342424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802.11ay 60-day ballot closes 9 Oct 2021</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closes 9 Oct 2021</a:t>
            </a:r>
          </a:p>
          <a:p>
            <a:pPr lvl="1"/>
            <a:r>
              <a:rPr lang="en-AU" dirty="0"/>
              <a:t>Note that four negative LOAs on 802.11ay may cause a similar problem to the 802.11ax problem</a:t>
            </a:r>
          </a:p>
          <a:p>
            <a:pPr lvl="2"/>
            <a:r>
              <a:rPr lang="en-AU" dirty="0"/>
              <a:t>One of the negative </a:t>
            </a:r>
            <a:r>
              <a:rPr lang="en-AU" dirty="0" err="1"/>
              <a:t>LoAs</a:t>
            </a:r>
            <a:r>
              <a:rPr lang="en-AU" dirty="0"/>
              <a:t> specifies a patent number, unlike the 11ax situation</a:t>
            </a:r>
          </a:p>
          <a:p>
            <a:pPr lvl="2"/>
            <a:r>
              <a:rPr lang="en-AU" dirty="0"/>
              <a:t>However, the proposed LS for 11ax is also applicable to the 11ay situation</a:t>
            </a:r>
          </a:p>
          <a:p>
            <a:pPr lvl="2"/>
            <a:r>
              <a:rPr lang="en-AU" dirty="0"/>
              <a:t>The ISO Secretariat is apparently telling NBs to vote “no” while there is an outstanding patent issue</a:t>
            </a:r>
          </a:p>
          <a:p>
            <a:pPr lvl="2"/>
            <a:r>
              <a:rPr lang="en-AU" dirty="0"/>
              <a:t>However, based on advice to the SC6 </a:t>
            </a:r>
            <a:r>
              <a:rPr lang="en-AU" dirty="0" err="1"/>
              <a:t>HoDC</a:t>
            </a:r>
            <a:r>
              <a:rPr lang="en-AU" dirty="0"/>
              <a:t>, ISO staff also seem to recognise this is an ISO problem that can be solved with requests for </a:t>
            </a:r>
            <a:r>
              <a:rPr lang="en-AU" dirty="0" err="1"/>
              <a:t>LoAs</a:t>
            </a:r>
            <a:r>
              <a:rPr lang="en-AU" dirty="0"/>
              <a:t> by ISO</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4475263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12640005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approved, for submission after publication</a:t>
            </a:r>
          </a:p>
          <a:p>
            <a:pPr lvl="3"/>
            <a:r>
              <a:rPr lang="en-AU" dirty="0"/>
              <a:t>Will be published on 16 Aug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31942449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3259782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3145062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21122610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10734299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a:t>
            </a:r>
            <a:r>
              <a:rPr lang="en-AU" dirty="0"/>
              <a:t>is waiting for start of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a:t>
            </a:r>
            <a:r>
              <a:rPr lang="en-AU" dirty="0">
                <a:solidFill>
                  <a:srgbClr val="FF0000"/>
                </a:solidFill>
                <a:latin typeface="+mj-lt"/>
              </a:rPr>
              <a:t>N?????</a:t>
            </a:r>
            <a:r>
              <a:rPr lang="en-AU" dirty="0">
                <a:latin typeface="+mj-lt"/>
              </a:rPr>
              <a:t>)</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29098171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3392915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14 Sep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14 Sep 2021</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Join from the meeting link</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hlinkClick r:id="rId3"/>
              </a:rPr>
              <a:t>https://ieeesa.webex.com/ieeesa/j.php?MTID=mee3cc990a422a1f96c7c091df88eaa0d</a:t>
            </a:r>
            <a:endParaRPr kumimoji="0" lang="en-AU" sz="1600" i="0" u="none" strike="noStrike" cap="none" normalizeH="0" baseline="0" dirty="0">
              <a:ln>
                <a:noFill/>
              </a:ln>
              <a:solidFill>
                <a:schemeClr val="tx1"/>
              </a:solidFill>
              <a:effectLst/>
              <a:latin typeface="+mj-lt"/>
            </a:endParaRPr>
          </a:p>
          <a:p>
            <a:pPr marL="285750" indent="-285750"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Join by meeting number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Meeting number (access code): 179 376 8118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Meeting password: wireless</a:t>
            </a: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680289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802.15 WG to push 802.15 standards into the PSDO process</a:t>
            </a:r>
          </a:p>
          <a:p>
            <a:pPr lvl="2"/>
            <a:r>
              <a:rPr lang="nb-NO" dirty="0">
                <a:solidFill>
                  <a:srgbClr val="FF0000"/>
                </a:solidFill>
                <a:latin typeface="+mj-lt"/>
              </a:rPr>
              <a:t>He will provide a list to Andrew Myles and Peter Yee</a:t>
            </a:r>
          </a:p>
          <a:p>
            <a:pPr lvl="2"/>
            <a:r>
              <a:rPr lang="nb-NO" dirty="0">
                <a:solidFill>
                  <a:srgbClr val="FF0000"/>
                </a:solidFill>
                <a:latin typeface="+mj-lt"/>
              </a:rPr>
              <a:t>Likely candidates are:</a:t>
            </a:r>
          </a:p>
          <a:p>
            <a:pPr lvl="3"/>
            <a:r>
              <a:rPr lang="nb-NO" dirty="0">
                <a:solidFill>
                  <a:srgbClr val="FF0000"/>
                </a:solidFill>
                <a:latin typeface="+mj-lt"/>
              </a:rPr>
              <a:t>IEEE 802.15.4-2020</a:t>
            </a:r>
          </a:p>
          <a:p>
            <a:pPr lvl="3"/>
            <a:r>
              <a:rPr lang="nb-NO" dirty="0">
                <a:solidFill>
                  <a:srgbClr val="FF0000"/>
                </a:solidFill>
                <a:latin typeface="+mj-lt"/>
              </a:rPr>
              <a:t>IEEE 802.15.4w</a:t>
            </a:r>
          </a:p>
          <a:p>
            <a:pPr lvl="3"/>
            <a:r>
              <a:rPr lang="nb-NO" dirty="0">
                <a:solidFill>
                  <a:srgbClr val="FF0000"/>
                </a:solidFill>
                <a:latin typeface="+mj-lt"/>
              </a:rPr>
              <a:t>IEEE 802.15.4y</a:t>
            </a:r>
          </a:p>
          <a:p>
            <a:pPr lvl="3"/>
            <a:r>
              <a:rPr lang="nb-NO" dirty="0">
                <a:solidFill>
                  <a:srgbClr val="FF0000"/>
                </a:solidFill>
                <a:latin typeface="+mj-lt"/>
              </a:rPr>
              <a:t>IEEE 802.15.9ma </a:t>
            </a:r>
            <a:endParaRPr lang="en-AU" dirty="0">
              <a:solidFill>
                <a:srgbClr val="FF0000"/>
              </a:solidFill>
              <a:latin typeface="+mj-lt"/>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42398399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8068247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6142137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802.19 WG to push 802.19.3 standard into the PSDO process</a:t>
            </a:r>
            <a:endParaRPr lang="en-AU" dirty="0">
              <a:solidFill>
                <a:srgbClr val="FF0000"/>
              </a:solidFill>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4833213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105111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32286756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40150213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needs to restart</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AU" dirty="0"/>
              <a:t>Was supposed to close on 9 Dec 2021, but it has to be restarted because </a:t>
            </a:r>
            <a:r>
              <a:rPr lang="en-US" dirty="0"/>
              <a:t>the wrong file was sent to ISO from IEEE-SA </a:t>
            </a:r>
            <a:r>
              <a:rPr lang="en-US" dirty="0">
                <a:sym typeface="Wingdings" panose="05000000000000000000" pitchFamily="2" charset="2"/>
              </a:rPr>
              <a:t></a:t>
            </a:r>
          </a:p>
          <a:p>
            <a:pPr lvl="2"/>
            <a:r>
              <a:rPr lang="en-US" dirty="0">
                <a:sym typeface="Wingdings" panose="05000000000000000000" pitchFamily="2" charset="2"/>
              </a:rPr>
              <a:t>Spotted by the Canada NB </a:t>
            </a:r>
            <a:endParaRPr lang="en-US" dirty="0"/>
          </a:p>
          <a:p>
            <a:pPr lvl="1"/>
            <a:r>
              <a:rPr lang="en-US" dirty="0"/>
              <a:t>Will be published as ISO/IEC/IEEE 8802-22:</a:t>
            </a:r>
            <a:r>
              <a:rPr lang="en-US" dirty="0">
                <a:solidFill>
                  <a:srgbClr val="FF0000"/>
                </a:solidFill>
              </a:rPr>
              <a:t>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35510148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run as a virtual meeting in Aug/Sep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2390-9F9E-435A-A401-FAF2454D9185}"/>
              </a:ext>
            </a:extLst>
          </p:cNvPr>
          <p:cNvSpPr>
            <a:spLocks noGrp="1"/>
          </p:cNvSpPr>
          <p:nvPr>
            <p:ph type="title"/>
          </p:nvPr>
        </p:nvSpPr>
        <p:spPr/>
        <p:txBody>
          <a:bodyPr/>
          <a:lstStyle/>
          <a:p>
            <a:r>
              <a:rPr lang="en-AU" dirty="0"/>
              <a:t>A number of IEEE 802 participants attended the SC6 meetings</a:t>
            </a:r>
          </a:p>
        </p:txBody>
      </p:sp>
      <p:sp>
        <p:nvSpPr>
          <p:cNvPr id="3" name="Content Placeholder 2">
            <a:extLst>
              <a:ext uri="{FF2B5EF4-FFF2-40B4-BE49-F238E27FC236}">
                <a16:creationId xmlns:a16="http://schemas.microsoft.com/office/drawing/2014/main" id="{301F1C62-7936-4DBF-9754-7EB2C29410B0}"/>
              </a:ext>
            </a:extLst>
          </p:cNvPr>
          <p:cNvSpPr>
            <a:spLocks noGrp="1"/>
          </p:cNvSpPr>
          <p:nvPr>
            <p:ph sz="half" idx="1"/>
          </p:nvPr>
        </p:nvSpPr>
        <p:spPr/>
        <p:txBody>
          <a:bodyPr/>
          <a:lstStyle/>
          <a:p>
            <a:r>
              <a:rPr lang="en-AU" dirty="0"/>
              <a:t>Known WG1 attendees</a:t>
            </a:r>
          </a:p>
          <a:p>
            <a:pPr lvl="1"/>
            <a:r>
              <a:rPr lang="en-AU" dirty="0"/>
              <a:t>Peter Yee</a:t>
            </a:r>
          </a:p>
          <a:p>
            <a:pPr lvl="1"/>
            <a:r>
              <a:rPr lang="en-AU" dirty="0"/>
              <a:t>David Law</a:t>
            </a:r>
          </a:p>
          <a:p>
            <a:pPr lvl="1"/>
            <a:r>
              <a:rPr lang="en-AU" dirty="0"/>
              <a:t>Jodi Haasz</a:t>
            </a:r>
          </a:p>
          <a:p>
            <a:pPr lvl="1"/>
            <a:r>
              <a:rPr lang="en-AU" dirty="0"/>
              <a:t>Dorothy Stanley</a:t>
            </a:r>
          </a:p>
          <a:p>
            <a:pPr lvl="1"/>
            <a:r>
              <a:rPr lang="en-AU" dirty="0"/>
              <a:t>Andrew Myles</a:t>
            </a:r>
          </a:p>
        </p:txBody>
      </p:sp>
      <p:sp>
        <p:nvSpPr>
          <p:cNvPr id="6" name="Content Placeholder 5">
            <a:extLst>
              <a:ext uri="{FF2B5EF4-FFF2-40B4-BE49-F238E27FC236}">
                <a16:creationId xmlns:a16="http://schemas.microsoft.com/office/drawing/2014/main" id="{E1773C7E-554D-4E99-9B76-D3D407FE7E94}"/>
              </a:ext>
            </a:extLst>
          </p:cNvPr>
          <p:cNvSpPr>
            <a:spLocks noGrp="1"/>
          </p:cNvSpPr>
          <p:nvPr>
            <p:ph sz="half" idx="2"/>
          </p:nvPr>
        </p:nvSpPr>
        <p:spPr/>
        <p:txBody>
          <a:bodyPr/>
          <a:lstStyle/>
          <a:p>
            <a:r>
              <a:rPr lang="en-AU" dirty="0"/>
              <a:t>Known SC6 attendees</a:t>
            </a:r>
          </a:p>
          <a:p>
            <a:pPr lvl="1"/>
            <a:r>
              <a:rPr lang="en-AU" dirty="0"/>
              <a:t>Andrew Myles</a:t>
            </a:r>
          </a:p>
          <a:p>
            <a:pPr lvl="1"/>
            <a:r>
              <a:rPr lang="en-AU" dirty="0"/>
              <a:t>Peter Yee</a:t>
            </a:r>
            <a:endParaRPr lang="en-AU" dirty="0">
              <a:solidFill>
                <a:srgbClr val="FF0000"/>
              </a:solidFill>
            </a:endParaRPr>
          </a:p>
          <a:p>
            <a:pPr lvl="1"/>
            <a:r>
              <a:rPr lang="en-AU">
                <a:solidFill>
                  <a:srgbClr val="FF0000"/>
                </a:solidFill>
              </a:rPr>
              <a:t>…</a:t>
            </a:r>
            <a:endParaRPr lang="en-AU"/>
          </a:p>
        </p:txBody>
      </p:sp>
      <p:sp>
        <p:nvSpPr>
          <p:cNvPr id="4" name="Footer Placeholder 3">
            <a:extLst>
              <a:ext uri="{FF2B5EF4-FFF2-40B4-BE49-F238E27FC236}">
                <a16:creationId xmlns:a16="http://schemas.microsoft.com/office/drawing/2014/main" id="{2D0690AB-C6DB-432C-81B5-5C14C3BD1C9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F6338C4-ED79-49C6-BEFE-666F6772FFA1}"/>
              </a:ext>
            </a:extLst>
          </p:cNvPr>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2684418021"/>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19020</Words>
  <Application>Microsoft Office PowerPoint</Application>
  <PresentationFormat>On-screen Show (4:3)</PresentationFormat>
  <Paragraphs>2998</Paragraphs>
  <Slides>196</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196</vt:i4>
      </vt:variant>
    </vt:vector>
  </HeadingPairs>
  <TitlesOfParts>
    <vt:vector size="203" baseType="lpstr">
      <vt:lpstr>Arial</vt:lpstr>
      <vt:lpstr>Calibri</vt:lpstr>
      <vt:lpstr>Times New Roman</vt:lpstr>
      <vt:lpstr>802-11-Submission</vt:lpstr>
      <vt:lpstr>Acrobat Document</vt:lpstr>
      <vt:lpstr>Document</vt:lpstr>
      <vt:lpstr>Packager Shell Object</vt:lpstr>
      <vt:lpstr>IEEE 802 JTC1 Standing Committee September 2021 agenda virtually</vt:lpstr>
      <vt:lpstr>This document will be used to provide information for any IEEE 802 JTC1 SC meetings in Sep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14 Sep 2021</vt:lpstr>
      <vt:lpstr>The IEEE 802 JTC1 SC regular meeting has a high-level list of agenda items to be considered</vt:lpstr>
      <vt:lpstr>The IEEE 802 JTC1 SC will consider approving its agenda</vt:lpstr>
      <vt:lpstr>The IEEE 802 JTC1 SC will consider approval of the minutes of its July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73 standards through the PSDO adoption process, with 44 in-process</vt:lpstr>
      <vt:lpstr>IEEE 802.1 WG has sent 35 standards completely through the PSDO adoption process</vt:lpstr>
      <vt:lpstr>IEEE 802.1 WG has sent 35 standards completely through the PSDO adoption process</vt:lpstr>
      <vt:lpstr>IEEE 802.1 WG has sent 35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19 standards in the pipeline for adoption under the PSDO</vt:lpstr>
      <vt:lpstr>IEEE 802.1 has 19 standards in the pipeline for adoption under the PSDO</vt:lpstr>
      <vt:lpstr>IEEE 802.1 WG has a number of regular participants in IEEE 802 JTC1 SC activities</vt:lpstr>
      <vt:lpstr>IEEE 802.1Qcc FDIS ballot passed with a response required </vt:lpstr>
      <vt:lpstr>A response is required to the China NB comments on 802.1Qcc</vt:lpstr>
      <vt:lpstr>IEEE 802.1Qcp-2018 is waiting for publication as ISO/IEC/IEEE 8802-1Q:2020/AMD 2:2021</vt:lpstr>
      <vt:lpstr>IEEE 802.1Qcy-2019 is waiting for publication as ISO/IEC/IEEE 8802-1Q:2020/AMD 3:2021 </vt:lpstr>
      <vt:lpstr>IEEE 802.1AS-Rev FDIS ballot closes 16 Sep 2021</vt:lpstr>
      <vt:lpstr>IEEE 802.1AX-Rev is waiting for publication as ISO/IEC/IEEE 8802-1AX:2021 </vt:lpstr>
      <vt:lpstr>IEEE 802.1Q-REV will liaised soon …</vt:lpstr>
      <vt:lpstr>IEEE 802.1Qcx will be included in IEEE 802.1Q-Rev rather than a separate submission</vt:lpstr>
      <vt:lpstr>IEEE 802.1X-2020 FDIS ballot closes 17 Nov 2021</vt:lpstr>
      <vt:lpstr>IEEE 802.1CMde FDIS ballot passed with a response required </vt:lpstr>
      <vt:lpstr>A response is required to the China NB comments on 802.1CMde</vt:lpstr>
      <vt:lpstr>IEEE 802.1Qcr will be included in IEEE 802.1Q-Rev rather than a separate submission</vt:lpstr>
      <vt:lpstr>IEEE 802.1CS is waiting for start of FDIS ballot</vt:lpstr>
      <vt:lpstr>IEEE 802.1Qcz was liaised in Aug 2020</vt:lpstr>
      <vt:lpstr>IEEE 802.1ABcu (LLDP YANG Data Model) will be  liaised soon</vt:lpstr>
      <vt:lpstr>IEEE 802.1CBdb will be  liaised soon</vt:lpstr>
      <vt:lpstr>IEEE 802.1CBcv will be  liaised soon</vt:lpstr>
      <vt:lpstr>IEEE 802.1ABdh will be  liaised soon</vt:lpstr>
      <vt:lpstr>IEEE P802.1AS-2020/Cor 1 will be  liaised soon</vt:lpstr>
      <vt:lpstr>IEEE P802.1BA-Rev will be  liaised soon</vt:lpstr>
      <vt:lpstr>IEEE P802.1ACct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passed with a response required</vt:lpstr>
      <vt:lpstr>A response is required to the China NB comments on 802.3cn</vt:lpstr>
      <vt:lpstr>IEEE 802.3cg-2019 FDIS ballot closes 17 Nov 2021</vt:lpstr>
      <vt:lpstr>IEEE 802.3cq-2020 FDIS ballot passed with a response required</vt:lpstr>
      <vt:lpstr>A response is required to the China NB comments on 802.3cq</vt:lpstr>
      <vt:lpstr>IEEE 802.3cm-2020 FDIS ballot passed with a response required</vt:lpstr>
      <vt:lpstr>A response is required to the China NB comments on 802.3cm</vt:lpstr>
      <vt:lpstr>IEEE 802.3ch-2020 FDIS ballot passed with a response required</vt:lpstr>
      <vt:lpstr>A response is required to the China NB comments on 802.3ch</vt:lpstr>
      <vt:lpstr>IEEE 802.3ca-2020 FDIS ballot closes 17 Nov 2021</vt:lpstr>
      <vt:lpstr>IEEE 802.3.2-2019 FDIS ballot closes 18 Oct 2021</vt:lpstr>
      <vt:lpstr>IEEE 802.3cr is waiting for FDIS ballot to start</vt:lpstr>
      <vt:lpstr>IEEE 802.3cu is waiting for FDIS ballot to start</vt:lpstr>
      <vt:lpstr>IEEE 802.3ct 60-day ballot closes 9 Oct 2021</vt:lpstr>
      <vt:lpstr>IEEE 802.3cv 60-day ballot closes 9 Oct 2021</vt:lpstr>
      <vt:lpstr>IEEE 802.3cp 60-day ballot closes 9 Oct 2021</vt:lpstr>
      <vt:lpstr>IEEE 802.11 has 9 standards in the pipeline for adoption under the PSDO</vt:lpstr>
      <vt:lpstr>IEEE 802.11 WG has a number of regular participants in IEEE 802 JTC1 SC activities</vt:lpstr>
      <vt:lpstr>IEEE 802.11ax 60-day pre-ballot passed but responses are required</vt:lpstr>
      <vt:lpstr>The SC will consider a response to the comments on 802.11ax in the 60-day ballot</vt:lpstr>
      <vt:lpstr>SC6 HoDC discussion suggests IEEE is going to have to work with ISO staff on the IPR issues </vt:lpstr>
      <vt:lpstr>The SC will consider a response to the comments on 802.11ax in the 60-day ballot</vt:lpstr>
      <vt:lpstr>IEEE 802.11ay 60-day ballot closes 9 Oct 2021</vt:lpstr>
      <vt:lpstr>IEEE 802.11az will be liaised in the future</vt:lpstr>
      <vt:lpstr>IEEE 802.11ba is waiting for start of 60-day ballot</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needs to restart</vt:lpstr>
      <vt:lpstr>The last SC6 meeting was run as a virtual meeting in Aug/Sep 2021</vt:lpstr>
      <vt:lpstr>A number of IEEE 802 participants attended the SC6 meetings</vt:lpstr>
      <vt:lpstr>There was very little of interest to IEEE 802 on the SC6/WG1 agenda</vt:lpstr>
      <vt:lpstr>There was very little of interest to IEEE 802 on the SC6/WG1 agenda</vt:lpstr>
      <vt:lpstr>There was very little of interest to IEEE 802 on the SC6/WG1 agenda</vt:lpstr>
      <vt:lpstr>The HK NB uploaded a document for IEEE 802.11 WG review</vt:lpstr>
      <vt:lpstr>The SC will consider a possible response to HK NB document</vt:lpstr>
      <vt:lpstr>The SC will consider a possible response to HK NB document</vt:lpstr>
      <vt:lpstr>Three new Work Items of potential interest to IEEE 802 were proposed in SC6/WG1</vt:lpstr>
      <vt:lpstr>Three new Work Items of potential interest to IEEE 802 were proposed in SC6/WG1</vt:lpstr>
      <vt:lpstr>Three new Work Items of potential interest to IEEE 802 were proposed in SC6/WG1</vt:lpstr>
      <vt:lpstr>SC6/WG1 are planning an interim meeting in Feb 2022</vt:lpstr>
      <vt:lpstr>There was very little of interest to IEEE 802 on the SC6/WG7 agenda</vt:lpstr>
      <vt:lpstr>Both Wireless LAN Access Control  standards are going to CD ballot</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2021-09-13T04:27:32Z</dcterms:modified>
</cp:coreProperties>
</file>