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88"/>
  </p:notesMasterIdLst>
  <p:handoutMasterIdLst>
    <p:handoutMasterId r:id="rId189"/>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465" r:id="rId27"/>
    <p:sldId id="2107" r:id="rId28"/>
    <p:sldId id="2075" r:id="rId29"/>
    <p:sldId id="1657" r:id="rId30"/>
    <p:sldId id="2439" r:id="rId31"/>
    <p:sldId id="2292" r:id="rId32"/>
    <p:sldId id="1967" r:id="rId33"/>
    <p:sldId id="1968" r:id="rId34"/>
    <p:sldId id="2104" r:id="rId35"/>
    <p:sldId id="2167" r:id="rId36"/>
    <p:sldId id="2317" r:id="rId37"/>
    <p:sldId id="2331" r:id="rId38"/>
    <p:sldId id="2429" r:id="rId39"/>
    <p:sldId id="2332" r:id="rId40"/>
    <p:sldId id="2351" r:id="rId41"/>
    <p:sldId id="2436" r:id="rId42"/>
    <p:sldId id="2437" r:id="rId43"/>
    <p:sldId id="2438" r:id="rId44"/>
    <p:sldId id="2464" r:id="rId45"/>
    <p:sldId id="2481" r:id="rId46"/>
    <p:sldId id="2482" r:id="rId47"/>
    <p:sldId id="2483" r:id="rId48"/>
    <p:sldId id="2484" r:id="rId49"/>
    <p:sldId id="2485" r:id="rId50"/>
    <p:sldId id="2486" r:id="rId51"/>
    <p:sldId id="2008" r:id="rId52"/>
    <p:sldId id="2462" r:id="rId53"/>
    <p:sldId id="2291" r:id="rId54"/>
    <p:sldId id="1945" r:id="rId55"/>
    <p:sldId id="2071" r:id="rId56"/>
    <p:sldId id="2036" r:id="rId57"/>
    <p:sldId id="2333" r:id="rId58"/>
    <p:sldId id="2323" r:id="rId59"/>
    <p:sldId id="2335" r:id="rId60"/>
    <p:sldId id="2334" r:id="rId61"/>
    <p:sldId id="2352" r:id="rId62"/>
    <p:sldId id="2353" r:id="rId63"/>
    <p:sldId id="2218" r:id="rId64"/>
    <p:sldId id="2426" r:id="rId65"/>
    <p:sldId id="2427" r:id="rId66"/>
    <p:sldId id="2460" r:id="rId67"/>
    <p:sldId id="2461" r:id="rId68"/>
    <p:sldId id="2463" r:id="rId69"/>
    <p:sldId id="1688" r:id="rId70"/>
    <p:sldId id="2293" r:id="rId71"/>
    <p:sldId id="1708" r:id="rId72"/>
    <p:sldId id="2488" r:id="rId73"/>
    <p:sldId id="2494" r:id="rId74"/>
    <p:sldId id="2493" r:id="rId75"/>
    <p:sldId id="1709" r:id="rId76"/>
    <p:sldId id="1710" r:id="rId77"/>
    <p:sldId id="1790" r:id="rId78"/>
    <p:sldId id="2199" r:id="rId79"/>
    <p:sldId id="2319" r:id="rId80"/>
    <p:sldId id="2320" r:id="rId81"/>
    <p:sldId id="2321" r:id="rId82"/>
    <p:sldId id="2355" r:id="rId83"/>
    <p:sldId id="2354" r:id="rId84"/>
    <p:sldId id="2294" r:id="rId85"/>
    <p:sldId id="2470" r:id="rId86"/>
    <p:sldId id="2466" r:id="rId87"/>
    <p:sldId id="2467" r:id="rId88"/>
    <p:sldId id="2468" r:id="rId89"/>
    <p:sldId id="1679" r:id="rId90"/>
    <p:sldId id="2336" r:id="rId91"/>
    <p:sldId id="2328" r:id="rId92"/>
    <p:sldId id="2459" r:id="rId93"/>
    <p:sldId id="2487" r:id="rId94"/>
    <p:sldId id="2475" r:id="rId95"/>
    <p:sldId id="2474" r:id="rId96"/>
    <p:sldId id="2476" r:id="rId97"/>
    <p:sldId id="2489" r:id="rId98"/>
    <p:sldId id="2490" r:id="rId99"/>
    <p:sldId id="2492" r:id="rId100"/>
    <p:sldId id="2477" r:id="rId101"/>
    <p:sldId id="2478" r:id="rId102"/>
    <p:sldId id="2324" r:id="rId103"/>
    <p:sldId id="1375" r:id="rId104"/>
    <p:sldId id="1376" r:id="rId105"/>
    <p:sldId id="1400" r:id="rId106"/>
    <p:sldId id="2479" r:id="rId107"/>
    <p:sldId id="2480" r:id="rId108"/>
    <p:sldId id="619" r:id="rId109"/>
    <p:sldId id="621" r:id="rId110"/>
    <p:sldId id="1561" r:id="rId111"/>
    <p:sldId id="1555" r:id="rId112"/>
    <p:sldId id="1601" r:id="rId113"/>
    <p:sldId id="1585" r:id="rId114"/>
    <p:sldId id="1586" r:id="rId115"/>
    <p:sldId id="1587" r:id="rId116"/>
    <p:sldId id="1588" r:id="rId117"/>
    <p:sldId id="1589" r:id="rId118"/>
    <p:sldId id="1590" r:id="rId119"/>
    <p:sldId id="1771" r:id="rId120"/>
    <p:sldId id="1772" r:id="rId121"/>
    <p:sldId id="1591" r:id="rId122"/>
    <p:sldId id="1592" r:id="rId123"/>
    <p:sldId id="1593" r:id="rId124"/>
    <p:sldId id="1594" r:id="rId125"/>
    <p:sldId id="1595" r:id="rId126"/>
    <p:sldId id="1596" r:id="rId127"/>
    <p:sldId id="1597" r:id="rId128"/>
    <p:sldId id="1598" r:id="rId129"/>
    <p:sldId id="1599" r:id="rId130"/>
    <p:sldId id="1600" r:id="rId131"/>
    <p:sldId id="1628" r:id="rId132"/>
    <p:sldId id="1638" r:id="rId133"/>
    <p:sldId id="1725" r:id="rId134"/>
    <p:sldId id="1726" r:id="rId135"/>
    <p:sldId id="1947" r:id="rId136"/>
    <p:sldId id="1975" r:id="rId137"/>
    <p:sldId id="1976" r:id="rId138"/>
    <p:sldId id="1977" r:id="rId139"/>
    <p:sldId id="2039" r:id="rId140"/>
    <p:sldId id="2060" r:id="rId141"/>
    <p:sldId id="2061" r:id="rId142"/>
    <p:sldId id="2097" r:id="rId143"/>
    <p:sldId id="2103" r:id="rId144"/>
    <p:sldId id="2063" r:id="rId145"/>
    <p:sldId id="2064" r:id="rId146"/>
    <p:sldId id="2065" r:id="rId147"/>
    <p:sldId id="2066" r:id="rId148"/>
    <p:sldId id="2067" r:id="rId149"/>
    <p:sldId id="2068" r:id="rId150"/>
    <p:sldId id="2069" r:id="rId151"/>
    <p:sldId id="2146" r:id="rId152"/>
    <p:sldId id="2147" r:id="rId153"/>
    <p:sldId id="2148" r:id="rId154"/>
    <p:sldId id="2158" r:id="rId155"/>
    <p:sldId id="2159" r:id="rId156"/>
    <p:sldId id="2157" r:id="rId157"/>
    <p:sldId id="2160" r:id="rId158"/>
    <p:sldId id="2216" r:id="rId159"/>
    <p:sldId id="2217" r:id="rId160"/>
    <p:sldId id="2219" r:id="rId161"/>
    <p:sldId id="2238" r:id="rId162"/>
    <p:sldId id="2239" r:id="rId163"/>
    <p:sldId id="2240" r:id="rId164"/>
    <p:sldId id="2242" r:id="rId165"/>
    <p:sldId id="2263" r:id="rId166"/>
    <p:sldId id="2276" r:id="rId167"/>
    <p:sldId id="2277" r:id="rId168"/>
    <p:sldId id="2278" r:id="rId169"/>
    <p:sldId id="2281" r:id="rId170"/>
    <p:sldId id="2282" r:id="rId171"/>
    <p:sldId id="2283" r:id="rId172"/>
    <p:sldId id="2284" r:id="rId173"/>
    <p:sldId id="2318" r:id="rId174"/>
    <p:sldId id="2329" r:id="rId175"/>
    <p:sldId id="2356" r:id="rId176"/>
    <p:sldId id="1701" r:id="rId177"/>
    <p:sldId id="1969" r:id="rId178"/>
    <p:sldId id="2112" r:id="rId179"/>
    <p:sldId id="1965" r:id="rId180"/>
    <p:sldId id="2114" r:id="rId181"/>
    <p:sldId id="1705" r:id="rId182"/>
    <p:sldId id="1706" r:id="rId183"/>
    <p:sldId id="1707" r:id="rId184"/>
    <p:sldId id="2113" r:id="rId185"/>
    <p:sldId id="2037" r:id="rId186"/>
    <p:sldId id="2431" r:id="rId18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4660" autoAdjust="0"/>
  </p:normalViewPr>
  <p:slideViewPr>
    <p:cSldViewPr>
      <p:cViewPr varScale="1">
        <p:scale>
          <a:sx n="110" d="100"/>
          <a:sy n="110" d="100"/>
        </p:scale>
        <p:origin x="1998"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tableStyles" Target="tableStyle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802.11-21/1287r5</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880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Sep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4.emf"/><Relationship Id="rId2" Type="http://schemas.openxmlformats.org/officeDocument/2006/relationships/oleObject" Target="../embeddings/oleObject4.bin"/><Relationship Id="rId1" Type="http://schemas.openxmlformats.org/officeDocument/2006/relationships/slideLayout" Target="../slideLayouts/slideLayout1.xml"/><Relationship Id="rId6" Type="http://schemas.openxmlformats.org/officeDocument/2006/relationships/oleObject" Target="../embeddings/oleObject6.bin"/><Relationship Id="rId5" Type="http://schemas.openxmlformats.org/officeDocument/2006/relationships/image" Target="../media/image13.emf"/><Relationship Id="rId4" Type="http://schemas.openxmlformats.org/officeDocument/2006/relationships/oleObject" Target="../embeddings/oleObject5.bin"/></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1/11-21-1253-00-0jtc-closing-report-virtual-jul-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7.bin"/><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8.bin"/><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9.bin"/><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package" Target="../embeddings/Microsoft_Word_Document1.docx"/><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Word_Document2.docx"/><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Word_Document3.docx"/><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Word_Document4.docx"/><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Word_Document5.docx"/><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Word_Document6.docx"/><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1/dcn/21/11-21-1400" TargetMode="Externa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1/dcn/21/11-21-1039-03-000m-resolution-of-cnb-fdis-comments.docx" TargetMode="Externa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ieeesa.webex.com/ieeesa/j.php?MTID=mee3cc990a422a1f96c7c091df88eaa0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s://mentor.ieee.org/802-ec/dcn/21/ec-21-0165-00-00EC-ieee-802-status-report-for-sc6.ppt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hyperlink" Target="https://mentor.ieee.org/802.11/dcn/21/11-21-1450-00-0jtc-response-to-n289.docx"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s://mentor.ieee.org/802.11/dcn/21/11-21-1450-00-0jtc-response-to-n289.doc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Sep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6 September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July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AA347-8D05-4CE8-B3D2-E97600E1B9F8}"/>
              </a:ext>
            </a:extLst>
          </p:cNvPr>
          <p:cNvSpPr>
            <a:spLocks noGrp="1"/>
          </p:cNvSpPr>
          <p:nvPr>
            <p:ph type="title"/>
          </p:nvPr>
        </p:nvSpPr>
        <p:spPr/>
        <p:txBody>
          <a:bodyPr/>
          <a:lstStyle/>
          <a:p>
            <a:r>
              <a:rPr lang="en-AU" dirty="0"/>
              <a:t>There was very little of interest to IEEE 802 on the SC6/WG7 agenda</a:t>
            </a:r>
          </a:p>
        </p:txBody>
      </p:sp>
      <p:sp>
        <p:nvSpPr>
          <p:cNvPr id="3" name="Content Placeholder 2">
            <a:extLst>
              <a:ext uri="{FF2B5EF4-FFF2-40B4-BE49-F238E27FC236}">
                <a16:creationId xmlns:a16="http://schemas.microsoft.com/office/drawing/2014/main" id="{C9907E7B-BEDC-42AA-A3E6-E7E1D33DBF6B}"/>
              </a:ext>
            </a:extLst>
          </p:cNvPr>
          <p:cNvSpPr>
            <a:spLocks noGrp="1"/>
          </p:cNvSpPr>
          <p:nvPr>
            <p:ph idx="1"/>
          </p:nvPr>
        </p:nvSpPr>
        <p:spPr/>
        <p:txBody>
          <a:bodyPr/>
          <a:lstStyle/>
          <a:p>
            <a:pPr marL="0" indent="0" algn="l" rtl="0"/>
            <a:r>
              <a:rPr lang="en-AU" i="0" dirty="0">
                <a:solidFill>
                  <a:srgbClr val="000000"/>
                </a:solidFill>
                <a:effectLst/>
                <a:latin typeface="Arial" panose="020B0604020202020204" pitchFamily="34" charset="0"/>
              </a:rPr>
              <a:t>Agenda</a:t>
            </a:r>
          </a:p>
          <a:p>
            <a:pPr marL="0" indent="0" algn="l" rtl="0"/>
            <a:r>
              <a:rPr lang="en-AU" b="0" i="0" dirty="0">
                <a:solidFill>
                  <a:srgbClr val="000000"/>
                </a:solidFill>
                <a:effectLst/>
                <a:latin typeface="Arial" panose="020B0604020202020204" pitchFamily="34" charset="0"/>
              </a:rPr>
              <a:t>…</a:t>
            </a:r>
          </a:p>
          <a:p>
            <a:pPr algn="l" rtl="0">
              <a:buFont typeface="+mj-lt"/>
              <a:buAutoNum type="arabicPeriod" startAt="4"/>
            </a:pPr>
            <a:r>
              <a:rPr lang="en-AU" b="0" i="0" dirty="0">
                <a:solidFill>
                  <a:srgbClr val="000000"/>
                </a:solidFill>
                <a:effectLst/>
                <a:latin typeface="Arial" panose="020B0604020202020204" pitchFamily="34" charset="0"/>
              </a:rPr>
              <a:t>CRM of CD ballot results on Future Network </a:t>
            </a:r>
          </a:p>
          <a:p>
            <a:pPr>
              <a:buFont typeface="+mj-lt"/>
              <a:buAutoNum type="arabicPeriod" startAt="4"/>
            </a:pPr>
            <a:r>
              <a:rPr lang="en-AU" b="0" i="0" dirty="0">
                <a:solidFill>
                  <a:srgbClr val="000000"/>
                </a:solidFill>
                <a:effectLst/>
                <a:latin typeface="Arial" panose="020B0604020202020204" pitchFamily="34" charset="0"/>
              </a:rPr>
              <a:t>CRM of DIS ballot results on Future Network </a:t>
            </a:r>
          </a:p>
          <a:p>
            <a:pPr algn="l" rtl="0">
              <a:buFont typeface="+mj-lt"/>
              <a:buAutoNum type="arabicPeriod" startAt="4"/>
            </a:pPr>
            <a:r>
              <a:rPr lang="en-AU" b="0" i="0" dirty="0">
                <a:solidFill>
                  <a:srgbClr val="000000"/>
                </a:solidFill>
                <a:effectLst/>
                <a:latin typeface="Arial" panose="020B0604020202020204" pitchFamily="34" charset="0"/>
              </a:rPr>
              <a:t>Consideration of the next steps on Future Network </a:t>
            </a:r>
          </a:p>
          <a:p>
            <a:pPr algn="l" rtl="0">
              <a:buFont typeface="+mj-lt"/>
              <a:buAutoNum type="arabicPeriod" startAt="4"/>
            </a:pPr>
            <a:r>
              <a:rPr lang="en-AU" b="0" i="0" dirty="0">
                <a:solidFill>
                  <a:srgbClr val="000000"/>
                </a:solidFill>
                <a:effectLst/>
                <a:latin typeface="Arial" panose="020B0604020202020204" pitchFamily="34" charset="0"/>
              </a:rPr>
              <a:t>Review the current status of RINA</a:t>
            </a:r>
          </a:p>
          <a:p>
            <a:pPr algn="l" rtl="0">
              <a:buFont typeface="+mj-lt"/>
              <a:buAutoNum type="arabicPeriod" startAt="4"/>
            </a:pPr>
            <a:r>
              <a:rPr lang="en-AU" b="0" i="0" dirty="0">
                <a:solidFill>
                  <a:srgbClr val="FF0000"/>
                </a:solidFill>
                <a:effectLst/>
                <a:latin typeface="Arial" panose="020B0604020202020204" pitchFamily="34" charset="0"/>
              </a:rPr>
              <a:t>Review updated text of </a:t>
            </a:r>
            <a:r>
              <a:rPr lang="en-AU" b="0" i="1" dirty="0">
                <a:solidFill>
                  <a:srgbClr val="FF0000"/>
                </a:solidFill>
                <a:effectLst/>
                <a:latin typeface="Arial" panose="020B0604020202020204" pitchFamily="34" charset="0"/>
              </a:rPr>
              <a:t>Wireless LAN Access Control </a:t>
            </a:r>
          </a:p>
          <a:p>
            <a:pPr lvl="2">
              <a:buFont typeface="+mj-lt"/>
              <a:buAutoNum type="arabicPeriod"/>
            </a:pPr>
            <a:r>
              <a:rPr lang="en-AU" b="0" i="0" dirty="0">
                <a:solidFill>
                  <a:srgbClr val="FF0000"/>
                </a:solidFill>
                <a:effectLst/>
                <a:latin typeface="Arial" panose="020B0604020202020204" pitchFamily="34" charset="0"/>
              </a:rPr>
              <a:t>WD 5021-1: Networking Architecture Specification</a:t>
            </a:r>
          </a:p>
          <a:p>
            <a:pPr lvl="2">
              <a:buFont typeface="+mj-lt"/>
              <a:buAutoNum type="arabicPeriod"/>
            </a:pPr>
            <a:r>
              <a:rPr lang="en-AU" b="0" i="0" dirty="0">
                <a:solidFill>
                  <a:srgbClr val="FF0000"/>
                </a:solidFill>
                <a:effectLst/>
                <a:latin typeface="Arial" panose="020B0604020202020204" pitchFamily="34" charset="0"/>
              </a:rPr>
              <a:t>WD 5021-2: Technical Specification for Dispatching Platform</a:t>
            </a:r>
          </a:p>
          <a:p>
            <a:pPr algn="l" rtl="0"/>
            <a:r>
              <a:rPr lang="en-AU" b="0" i="0" dirty="0">
                <a:solidFill>
                  <a:srgbClr val="000000"/>
                </a:solidFill>
                <a:effectLst/>
                <a:latin typeface="Arial" panose="020B0604020202020204" pitchFamily="34" charset="0"/>
              </a:rPr>
              <a:t>…</a:t>
            </a:r>
          </a:p>
          <a:p>
            <a:pPr algn="l" rtl="0"/>
            <a:endParaRPr lang="en-AU" dirty="0"/>
          </a:p>
        </p:txBody>
      </p:sp>
      <p:sp>
        <p:nvSpPr>
          <p:cNvPr id="4" name="Footer Placeholder 3">
            <a:extLst>
              <a:ext uri="{FF2B5EF4-FFF2-40B4-BE49-F238E27FC236}">
                <a16:creationId xmlns:a16="http://schemas.microsoft.com/office/drawing/2014/main" id="{C47A803C-CC0F-4BB5-BB5C-DFEC8FA17F7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0B4A0BC-9EFC-4621-9B4F-3357FD19794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249640147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Three new Work Items of potential interest to IEEE 802 were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r>
              <a:rPr lang="en-AU" dirty="0"/>
              <a:t>Three new WIs have been proposed by Korea NB</a:t>
            </a:r>
          </a:p>
          <a:p>
            <a:pPr lvl="1"/>
            <a:r>
              <a:rPr lang="en-AU" dirty="0"/>
              <a:t>NWIP on Control Protocol for RF Directional Signal Transmission</a:t>
            </a:r>
          </a:p>
          <a:p>
            <a:pPr lvl="2"/>
            <a:r>
              <a:rPr lang="en-AU" dirty="0"/>
              <a:t>Seems to want to define a beamforming mechanism that can be used generally</a:t>
            </a:r>
          </a:p>
          <a:p>
            <a:pPr lvl="2"/>
            <a:r>
              <a:rPr lang="en-AU" dirty="0"/>
              <a:t>There was some discussion about how existing systems are doing this already </a:t>
            </a:r>
          </a:p>
          <a:p>
            <a:pPr lvl="1"/>
            <a:r>
              <a:rPr lang="en-AU" dirty="0"/>
              <a:t>NWIP on Industrial Wireless Network</a:t>
            </a:r>
            <a:br>
              <a:rPr lang="en-AU" dirty="0"/>
            </a:br>
            <a:r>
              <a:rPr lang="en-AU" dirty="0"/>
              <a:t>(changed to PWI)</a:t>
            </a:r>
          </a:p>
          <a:p>
            <a:pPr lvl="2"/>
            <a:r>
              <a:rPr lang="en-AU" dirty="0"/>
              <a:t>Seem to want to define the “perfect” network, but it is not clear they know how</a:t>
            </a:r>
          </a:p>
          <a:p>
            <a:pPr lvl="2"/>
            <a:r>
              <a:rPr lang="en-AU" dirty="0"/>
              <a:t>Discussion noted that existing systems are solving the industrial problem already</a:t>
            </a:r>
          </a:p>
          <a:p>
            <a:pPr lvl="1"/>
            <a:r>
              <a:rPr lang="en-AU" dirty="0"/>
              <a:t>NWIP on Wearable Robot Area Network</a:t>
            </a:r>
          </a:p>
          <a:p>
            <a:pPr lvl="2"/>
            <a:r>
              <a:rPr lang="en-AU" dirty="0"/>
              <a:t>DC power line communication based on conductive textiles</a:t>
            </a:r>
          </a:p>
          <a:p>
            <a:pPr lvl="2"/>
            <a:r>
              <a:rPr lang="en-AU" dirty="0">
                <a:solidFill>
                  <a:srgbClr val="FF0000"/>
                </a:solidFill>
              </a:rPr>
              <a:t>What happened?</a:t>
            </a:r>
          </a:p>
          <a:p>
            <a:endParaRPr lang="en-AU"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101</a:t>
            </a:fld>
            <a:endParaRPr lang="en-US"/>
          </a:p>
        </p:txBody>
      </p:sp>
      <p:graphicFrame>
        <p:nvGraphicFramePr>
          <p:cNvPr id="22" name="Object 21">
            <a:extLst>
              <a:ext uri="{FF2B5EF4-FFF2-40B4-BE49-F238E27FC236}">
                <a16:creationId xmlns:a16="http://schemas.microsoft.com/office/drawing/2014/main" id="{B7C50593-B83D-4ED7-953C-5A8BD433B010}"/>
              </a:ext>
            </a:extLst>
          </p:cNvPr>
          <p:cNvGraphicFramePr>
            <a:graphicFrameLocks noChangeAspect="1"/>
          </p:cNvGraphicFramePr>
          <p:nvPr>
            <p:extLst>
              <p:ext uri="{D42A27DB-BD31-4B8C-83A1-F6EECF244321}">
                <p14:modId xmlns:p14="http://schemas.microsoft.com/office/powerpoint/2010/main" val="2393479059"/>
              </p:ext>
            </p:extLst>
          </p:nvPr>
        </p:nvGraphicFramePr>
        <p:xfrm>
          <a:off x="7384256" y="2328636"/>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0" name=""/>
                      <p:cNvPicPr/>
                      <p:nvPr/>
                    </p:nvPicPr>
                    <p:blipFill>
                      <a:blip r:embed="rId3"/>
                      <a:stretch>
                        <a:fillRect/>
                      </a:stretch>
                    </p:blipFill>
                    <p:spPr>
                      <a:xfrm>
                        <a:off x="7384256" y="2328636"/>
                        <a:ext cx="914400" cy="80645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1282B4D4-7DFD-428F-8B40-D6AF62E0EFEB}"/>
              </a:ext>
            </a:extLst>
          </p:cNvPr>
          <p:cNvGraphicFramePr>
            <a:graphicFrameLocks noChangeAspect="1"/>
          </p:cNvGraphicFramePr>
          <p:nvPr>
            <p:extLst>
              <p:ext uri="{D42A27DB-BD31-4B8C-83A1-F6EECF244321}">
                <p14:modId xmlns:p14="http://schemas.microsoft.com/office/powerpoint/2010/main" val="1035092411"/>
              </p:ext>
            </p:extLst>
          </p:nvPr>
        </p:nvGraphicFramePr>
        <p:xfrm>
          <a:off x="4530634" y="346383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Exch.Document.DC">
                  <p:embed/>
                </p:oleObj>
              </mc:Choice>
              <mc:Fallback>
                <p:oleObj name="Acrobat Document" showAsIcon="1" r:id="rId4" imgW="914597" imgH="806311" progId="AcroExch.Document.DC">
                  <p:embed/>
                  <p:pic>
                    <p:nvPicPr>
                      <p:cNvPr id="0" name=""/>
                      <p:cNvPicPr/>
                      <p:nvPr/>
                    </p:nvPicPr>
                    <p:blipFill>
                      <a:blip r:embed="rId5"/>
                      <a:stretch>
                        <a:fillRect/>
                      </a:stretch>
                    </p:blipFill>
                    <p:spPr>
                      <a:xfrm>
                        <a:off x="4530634" y="3463834"/>
                        <a:ext cx="914400" cy="806450"/>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D4596C85-DDAA-4357-9E3A-6B6CDB0FCA94}"/>
              </a:ext>
            </a:extLst>
          </p:cNvPr>
          <p:cNvGraphicFramePr>
            <a:graphicFrameLocks noChangeAspect="1"/>
          </p:cNvGraphicFramePr>
          <p:nvPr>
            <p:extLst>
              <p:ext uri="{D42A27DB-BD31-4B8C-83A1-F6EECF244321}">
                <p14:modId xmlns:p14="http://schemas.microsoft.com/office/powerpoint/2010/main" val="4288516904"/>
              </p:ext>
            </p:extLst>
          </p:nvPr>
        </p:nvGraphicFramePr>
        <p:xfrm>
          <a:off x="4864372" y="4946468"/>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6" imgW="914597" imgH="806311" progId="AcroExch.Document.DC">
                  <p:embed/>
                </p:oleObj>
              </mc:Choice>
              <mc:Fallback>
                <p:oleObj name="Acrobat Document" showAsIcon="1" r:id="rId6" imgW="914597" imgH="806311" progId="AcroExch.Document.DC">
                  <p:embed/>
                  <p:pic>
                    <p:nvPicPr>
                      <p:cNvPr id="0" name=""/>
                      <p:cNvPicPr/>
                      <p:nvPr/>
                    </p:nvPicPr>
                    <p:blipFill>
                      <a:blip r:embed="rId7"/>
                      <a:stretch>
                        <a:fillRect/>
                      </a:stretch>
                    </p:blipFill>
                    <p:spPr>
                      <a:xfrm>
                        <a:off x="4864372" y="4946468"/>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389333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124320472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22850212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93124392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dirty="0"/>
              <a:t>IEEE experts to SC6</a:t>
            </a:r>
          </a:p>
          <a:p>
            <a:pPr lvl="1"/>
            <a:r>
              <a:rPr lang="en-AU" dirty="0"/>
              <a:t>Natasha Alvarado (staff)</a:t>
            </a:r>
          </a:p>
          <a:p>
            <a:pPr lvl="1"/>
            <a:r>
              <a:rPr lang="en-AU" dirty="0"/>
              <a:t>Christy Bahn (staff)</a:t>
            </a:r>
          </a:p>
          <a:p>
            <a:pPr lvl="1"/>
            <a:r>
              <a:rPr lang="en-AU" dirty="0"/>
              <a:t>Adrien Barmaksiz (staff)</a:t>
            </a:r>
          </a:p>
          <a:p>
            <a:pPr lvl="1"/>
            <a:r>
              <a:rPr lang="en-AU" dirty="0"/>
              <a:t>Jodi Haasz (staff)</a:t>
            </a:r>
          </a:p>
          <a:p>
            <a:pPr lvl="1"/>
            <a:r>
              <a:rPr lang="en-AU" dirty="0"/>
              <a:t>Dan Harkins (802.11)</a:t>
            </a:r>
          </a:p>
          <a:p>
            <a:pPr lvl="1"/>
            <a:r>
              <a:rPr lang="en-AU" dirty="0"/>
              <a:t>Adam Healey (802.3)</a:t>
            </a:r>
          </a:p>
          <a:p>
            <a:pPr lvl="1"/>
            <a:r>
              <a:rPr lang="en-AU" dirty="0"/>
              <a:t>David Law (802.3)</a:t>
            </a:r>
          </a:p>
          <a:p>
            <a:pPr lvl="1"/>
            <a:r>
              <a:rPr lang="en-AU" dirty="0"/>
              <a:t>Hyeong Ho Lee (802.11)</a:t>
            </a:r>
          </a:p>
          <a:p>
            <a:pPr lvl="1"/>
            <a:r>
              <a:rPr lang="en-AU"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dirty="0"/>
              <a:t>Andrew Myles (802)</a:t>
            </a:r>
          </a:p>
          <a:p>
            <a:pPr lvl="1"/>
            <a:r>
              <a:rPr lang="en-AU" dirty="0"/>
              <a:t>Paul Nikolich (802)</a:t>
            </a:r>
          </a:p>
          <a:p>
            <a:pPr lvl="1"/>
            <a:r>
              <a:rPr lang="en-AU" dirty="0"/>
              <a:t>Karen Randall (802.1)</a:t>
            </a:r>
          </a:p>
          <a:p>
            <a:pPr lvl="1"/>
            <a:r>
              <a:rPr lang="en-AU" dirty="0"/>
              <a:t>Adrian Stephens (retired?)</a:t>
            </a:r>
          </a:p>
          <a:p>
            <a:pPr lvl="1"/>
            <a:r>
              <a:rPr lang="en-AU" dirty="0"/>
              <a:t>Peter Yee (802)</a:t>
            </a:r>
          </a:p>
          <a:p>
            <a:r>
              <a:rPr lang="en-AU" dirty="0"/>
              <a:t>NB experts in SC6</a:t>
            </a:r>
          </a:p>
          <a:p>
            <a:pPr lvl="1"/>
            <a:r>
              <a:rPr lang="en-AU" dirty="0"/>
              <a:t>&lt;none&gt;</a:t>
            </a:r>
          </a:p>
          <a:p>
            <a:pPr lvl="1"/>
            <a:endParaRPr lang="en-AU" dirty="0"/>
          </a:p>
          <a:p>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105</a:t>
            </a:fld>
            <a:endParaRPr lang="en-US"/>
          </a:p>
        </p:txBody>
      </p:sp>
    </p:spTree>
    <p:extLst>
      <p:ext uri="{BB962C8B-B14F-4D97-AF65-F5344CB8AC3E}">
        <p14:creationId xmlns:p14="http://schemas.microsoft.com/office/powerpoint/2010/main" val="159414153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Natasha Alvarado (staff)</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solidFill>
                  <a:srgbClr val="FF0000"/>
                </a:solidFill>
              </a:rPr>
              <a:t>Bruce Kraemer (retired?)</a:t>
            </a:r>
          </a:p>
          <a:p>
            <a:pPr lvl="1"/>
            <a:r>
              <a:rPr lang="en-AU" sz="1600" dirty="0"/>
              <a:t>David Law (802.3)</a:t>
            </a:r>
          </a:p>
          <a:p>
            <a:pPr lvl="1"/>
            <a:r>
              <a:rPr lang="en-AU" sz="1600" dirty="0"/>
              <a:t>Hyeong Ho Le (802.11)</a:t>
            </a:r>
          </a:p>
          <a:p>
            <a:pPr lvl="1"/>
            <a:r>
              <a:rPr lang="en-AU" sz="1600" dirty="0"/>
              <a:t>Andrew Myles (802)</a:t>
            </a:r>
          </a:p>
          <a:p>
            <a:pPr lvl="1"/>
            <a:r>
              <a:rPr lang="en-AU" sz="1600" dirty="0"/>
              <a:t>Paul Nikolich (802)</a:t>
            </a:r>
          </a:p>
          <a:p>
            <a:pPr lvl="1"/>
            <a:r>
              <a:rPr lang="en-AU" sz="1600" dirty="0"/>
              <a:t>Al Petrick (802)</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Karen Randall (802.1)</a:t>
            </a:r>
          </a:p>
          <a:p>
            <a:pPr lvl="1"/>
            <a:r>
              <a:rPr lang="en-AU" sz="1600" dirty="0"/>
              <a:t>Mick Seaman (802.1)</a:t>
            </a:r>
          </a:p>
          <a:p>
            <a:pPr lvl="1"/>
            <a:r>
              <a:rPr lang="en-AU" sz="1600" dirty="0"/>
              <a:t>Ian Sherlock (802.11)</a:t>
            </a:r>
          </a:p>
          <a:p>
            <a:pPr lvl="1"/>
            <a:r>
              <a:rPr lang="en-AU" sz="1600" dirty="0">
                <a:solidFill>
                  <a:srgbClr val="FF0000"/>
                </a:solidFill>
              </a:rPr>
              <a:t>Adrian Stephens (retired?)</a:t>
            </a:r>
          </a:p>
          <a:p>
            <a:pPr lvl="1"/>
            <a:r>
              <a:rPr lang="en-AU" sz="1600" dirty="0">
                <a:solidFill>
                  <a:srgbClr val="FF0000"/>
                </a:solidFill>
              </a:rPr>
              <a:t>Brian Weis (retired?)</a:t>
            </a:r>
          </a:p>
          <a:p>
            <a:pPr lvl="1"/>
            <a:r>
              <a:rPr lang="en-AU" sz="1600" dirty="0"/>
              <a:t>Peter Yee (802)</a:t>
            </a: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106</a:t>
            </a:fld>
            <a:endParaRPr lang="en-US"/>
          </a:p>
        </p:txBody>
      </p:sp>
    </p:spTree>
    <p:extLst>
      <p:ext uri="{BB962C8B-B14F-4D97-AF65-F5344CB8AC3E}">
        <p14:creationId xmlns:p14="http://schemas.microsoft.com/office/powerpoint/2010/main" val="379957567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dirty="0"/>
              <a:t>IEEE experts to SC6/WG7</a:t>
            </a:r>
          </a:p>
          <a:p>
            <a:pPr lvl="1"/>
            <a:r>
              <a:rPr lang="en-AU" dirty="0"/>
              <a:t>Natasha Alvarado (staff)</a:t>
            </a:r>
          </a:p>
          <a:p>
            <a:pPr lvl="1"/>
            <a:r>
              <a:rPr lang="en-AU" dirty="0"/>
              <a:t>Jodi Haasz (staff)</a:t>
            </a:r>
          </a:p>
          <a:p>
            <a:pPr lvl="1"/>
            <a:r>
              <a:rPr lang="en-AU" dirty="0"/>
              <a:t>Dan Harkins (802.11)</a:t>
            </a:r>
          </a:p>
          <a:p>
            <a:pPr lvl="1"/>
            <a:r>
              <a:rPr lang="en-AU" dirty="0"/>
              <a:t>Adam Healey (802.3)</a:t>
            </a:r>
          </a:p>
          <a:p>
            <a:pPr lvl="1"/>
            <a:r>
              <a:rPr lang="en-AU" dirty="0">
                <a:solidFill>
                  <a:srgbClr val="FF0000"/>
                </a:solidFill>
              </a:rPr>
              <a:t>Bruce Kraemer (retired?)</a:t>
            </a:r>
          </a:p>
          <a:p>
            <a:pPr lvl="1"/>
            <a:r>
              <a:rPr lang="en-AU" dirty="0"/>
              <a:t>David Law (802.3)</a:t>
            </a:r>
          </a:p>
          <a:p>
            <a:pPr lvl="1"/>
            <a:r>
              <a:rPr lang="en-AU" dirty="0"/>
              <a:t>Hyeong Ho Lee (802.11)</a:t>
            </a:r>
          </a:p>
          <a:p>
            <a:pPr lvl="1"/>
            <a:r>
              <a:rPr lang="en-AU" dirty="0"/>
              <a:t>Stephen McCann (80</a:t>
            </a:r>
          </a:p>
          <a:p>
            <a:pPr lvl="1"/>
            <a:r>
              <a:rPr lang="en-AU" dirty="0"/>
              <a:t>John Messenger (802.1)</a:t>
            </a:r>
          </a:p>
          <a:p>
            <a:pPr lvl="1"/>
            <a:r>
              <a:rPr lang="en-AU" dirty="0"/>
              <a:t>Andrew Myles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dirty="0"/>
              <a:t>Al Petrick (802)</a:t>
            </a:r>
          </a:p>
          <a:p>
            <a:pPr lvl="1"/>
            <a:r>
              <a:rPr lang="en-AU" dirty="0"/>
              <a:t>Karen Randall (802.1)</a:t>
            </a:r>
          </a:p>
          <a:p>
            <a:pPr lvl="1"/>
            <a:r>
              <a:rPr lang="en-AU" dirty="0"/>
              <a:t>Mick Seaman (802.1)</a:t>
            </a:r>
          </a:p>
          <a:p>
            <a:pPr lvl="1"/>
            <a:r>
              <a:rPr lang="en-AU" dirty="0"/>
              <a:t>Ian Sherlock (802.11)</a:t>
            </a:r>
          </a:p>
          <a:p>
            <a:pPr lvl="1"/>
            <a:r>
              <a:rPr lang="en-AU" dirty="0">
                <a:solidFill>
                  <a:srgbClr val="FF0000"/>
                </a:solidFill>
              </a:rPr>
              <a:t>Brian Weis (retired?)</a:t>
            </a:r>
          </a:p>
          <a:p>
            <a:pPr lvl="1"/>
            <a:r>
              <a:rPr lang="en-AU" dirty="0"/>
              <a:t>Peter Yee (802)</a:t>
            </a:r>
          </a:p>
          <a:p>
            <a:r>
              <a:rPr lang="en-AU" dirty="0"/>
              <a:t>NB experts to SC6/WG7</a:t>
            </a:r>
          </a:p>
          <a:p>
            <a:pPr lvl="1"/>
            <a:r>
              <a:rPr lang="en-AU" dirty="0"/>
              <a:t>Dorothy Stanley (US NB/802.11)</a:t>
            </a:r>
          </a:p>
          <a:p>
            <a:pPr lvl="1"/>
            <a:r>
              <a:rPr lang="en-AU" dirty="0"/>
              <a:t>Bill Carney (US NB/802.11)</a:t>
            </a:r>
          </a:p>
          <a:p>
            <a:pPr lvl="1"/>
            <a:r>
              <a:rPr lang="en-AU" dirty="0"/>
              <a:t>James Lepp (Canada NB/802.11)</a:t>
            </a:r>
          </a:p>
          <a:p>
            <a:pPr lvl="1"/>
            <a:r>
              <a:rPr lang="en-AU" dirty="0"/>
              <a:t>Glenn Parsons (Canada NB/802.1)</a:t>
            </a:r>
          </a:p>
          <a:p>
            <a:pPr lvl="1"/>
            <a:endParaRPr lang="en-AU" dirty="0"/>
          </a:p>
          <a:p>
            <a:pPr lvl="1"/>
            <a:endParaRPr lang="en-AU" dirty="0">
              <a:solidFill>
                <a:srgbClr val="FF0000"/>
              </a:solidFill>
            </a:endParaRPr>
          </a:p>
          <a:p>
            <a:pPr lvl="1"/>
            <a:endParaRPr lang="en-AU" dirty="0"/>
          </a:p>
          <a:p>
            <a:pPr lvl="1"/>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107</a:t>
            </a:fld>
            <a:endParaRPr lang="en-US"/>
          </a:p>
        </p:txBody>
      </p:sp>
    </p:spTree>
    <p:extLst>
      <p:ext uri="{BB962C8B-B14F-4D97-AF65-F5344CB8AC3E}">
        <p14:creationId xmlns:p14="http://schemas.microsoft.com/office/powerpoint/2010/main" val="233563139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Sept 2021,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14 Sep 2021,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3233178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33176505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32852344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July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July 2021, as documented in </a:t>
            </a:r>
            <a:r>
              <a:rPr lang="en-AU" i="1" dirty="0">
                <a:solidFill>
                  <a:srgbClr val="FF0000"/>
                </a:solidFill>
                <a:hlinkClick r:id="rId3"/>
              </a:rPr>
              <a:t>11-21-1253-00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0" name=""/>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0" name=""/>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DC">
                  <p:embed/>
                </p:oleObj>
              </mc:Choice>
              <mc:Fallback>
                <p:oleObj name="Acrobat Document" showAsIcon="1" r:id="rId2" imgW="914400" imgH="771480" progId="AcroExch.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183927055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366322165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1168930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a:t>
            </a:r>
            <a:r>
              <a:rPr lang="en-AU" dirty="0">
                <a:solidFill>
                  <a:srgbClr val="FF0000"/>
                </a:solidFill>
              </a:rPr>
              <a:t>N?????</a:t>
            </a:r>
            <a:r>
              <a:rPr lang="en-AU" dirty="0"/>
              <a:t>) after Jul 2021 plenary</a:t>
            </a:r>
            <a:r>
              <a:rPr lang="en-AU" b="0" dirty="0"/>
              <a:t> included:</a:t>
            </a:r>
          </a:p>
          <a:p>
            <a:pPr lvl="2"/>
            <a:r>
              <a:rPr lang="en-AU" b="0" i="0" u="none" strike="noStrike" baseline="0" dirty="0">
                <a:solidFill>
                  <a:srgbClr val="000000"/>
                </a:solidFill>
                <a:latin typeface="Arial" panose="020B0604020202020204" pitchFamily="34" charset="0"/>
              </a:rPr>
              <a:t>IEEE 802.3 Greater than 10 Mb/s long-reach point-to-point single pair Ethernet PHY SG</a:t>
            </a:r>
          </a:p>
          <a:p>
            <a:pPr lvl="2"/>
            <a:r>
              <a:rPr lang="en-AU" b="0" i="0" u="none" strike="noStrike" baseline="0" dirty="0">
                <a:solidFill>
                  <a:srgbClr val="000000"/>
                </a:solidFill>
                <a:latin typeface="Arial" panose="020B0604020202020204" pitchFamily="34" charset="0"/>
              </a:rPr>
              <a:t>IEEE 802.15 SG15.3ma:</a:t>
            </a:r>
            <a:r>
              <a:rPr lang="en-AU" b="0" i="0" u="none" strike="noStrike" baseline="0">
                <a:solidFill>
                  <a:srgbClr val="000000"/>
                </a:solidFill>
                <a:latin typeface="Arial" panose="020B0604020202020204" pitchFamily="34" charset="0"/>
              </a:rPr>
              <a:t>maintenance revision SG</a:t>
            </a:r>
            <a:endParaRPr lang="en-AU" b="0" i="0" u="none" strike="noStrike" baseline="0" dirty="0">
              <a:solidFill>
                <a:srgbClr val="000000"/>
              </a:solidFill>
              <a:latin typeface="Arial" panose="020B0604020202020204" pitchFamily="34" charset="0"/>
            </a:endParaRPr>
          </a:p>
          <a:p>
            <a:pPr lvl="2"/>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37395555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28463028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167686202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83684516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87947344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42685064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142018839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42516791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26 Aug 2021</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336761449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7708579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422320007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34058752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40066286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02925854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73 standards through the PSDO adoption process, with 44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91736"/>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35</a:t>
                      </a:r>
                    </a:p>
                  </a:txBody>
                  <a:tcPr/>
                </a:tc>
                <a:tc>
                  <a:txBody>
                    <a:bodyPr/>
                    <a:lstStyle/>
                    <a:p>
                      <a:pPr algn="ctr"/>
                      <a:r>
                        <a:rPr lang="en-AU" dirty="0"/>
                        <a:t>19</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73</a:t>
                      </a:r>
                    </a:p>
                  </a:txBody>
                  <a:tcPr>
                    <a:lnT w="12700" cap="flat" cmpd="sng" algn="ctr">
                      <a:solidFill>
                        <a:schemeClr val="tx1"/>
                      </a:solidFill>
                      <a:prstDash val="solid"/>
                      <a:round/>
                      <a:headEnd type="none" w="med" len="med"/>
                      <a:tailEnd type="none" w="med" len="med"/>
                    </a:lnT>
                  </a:tcPr>
                </a:tc>
                <a:tc>
                  <a:txBody>
                    <a:bodyPr/>
                    <a:lstStyle/>
                    <a:p>
                      <a:pPr algn="ctr"/>
                      <a:r>
                        <a:rPr lang="en-AU" b="1" dirty="0"/>
                        <a:t>44</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11530012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413894898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77131772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140662244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187047836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357531377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2365210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48260552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425217684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8749017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16329326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327065229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14556396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420483707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5498353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Sep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7180715"/>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295651"/>
              </p:ext>
            </p:extLst>
          </p:nvPr>
        </p:nvGraphicFramePr>
        <p:xfrm>
          <a:off x="761999" y="1828800"/>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19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041751419"/>
              </p:ext>
            </p:extLst>
          </p:nvPr>
        </p:nvGraphicFramePr>
        <p:xfrm>
          <a:off x="152399" y="1828800"/>
          <a:ext cx="8784877"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077792">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21</a:t>
                      </a:r>
                      <a:endParaRPr lang="en-AU" sz="1600" b="0" dirty="0">
                        <a:solidFill>
                          <a:srgbClr val="00B050"/>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19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345624877"/>
              </p:ext>
            </p:extLst>
          </p:nvPr>
        </p:nvGraphicFramePr>
        <p:xfrm>
          <a:off x="152399" y="18288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07077796"/>
                  </a:ext>
                </a:extLst>
              </a:tr>
              <a:tr h="330320">
                <a:tc>
                  <a:txBody>
                    <a:bodyPr/>
                    <a:lstStyle/>
                    <a:p>
                      <a:r>
                        <a:rPr lang="en-AU" sz="1600" dirty="0">
                          <a:latin typeface="+mj-lt"/>
                          <a:cs typeface="Arial" panose="020B0604020202020204" pitchFamily="34" charset="0"/>
                        </a:rPr>
                        <a:t>.1ABdh</a:t>
                      </a:r>
                    </a:p>
                  </a:txBody>
                  <a:tcPr marL="115147" marR="0"/>
                </a:tc>
                <a:tc>
                  <a:txBody>
                    <a:bodyPr/>
                    <a:lstStyle/>
                    <a:p>
                      <a:pPr algn="ctr"/>
                      <a:r>
                        <a:rPr lang="en-AU" sz="1600" b="1"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accent2"/>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2421203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FDIS ballot</a:t>
            </a:r>
            <a:r>
              <a:rPr lang="en-AU" dirty="0">
                <a:solidFill>
                  <a:schemeClr val="accent2"/>
                </a:solidFill>
              </a:rPr>
              <a:t> </a:t>
            </a:r>
            <a:r>
              <a:rPr lang="en-AU" dirty="0"/>
              <a:t>passed with a response required </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t>
            </a:r>
            <a:r>
              <a:rPr lang="en-AU" dirty="0">
                <a:solidFill>
                  <a:schemeClr val="accent2"/>
                </a:solidFill>
              </a:rPr>
              <a:t>with a response required</a:t>
            </a:r>
          </a:p>
          <a:p>
            <a:pPr lvl="1"/>
            <a:r>
              <a:rPr lang="en-AU" dirty="0"/>
              <a:t>IEEE 802.1Qcc FDIS ballot passed on 8 Sep 2021 (</a:t>
            </a:r>
            <a:r>
              <a:rPr lang="en-AU" dirty="0">
                <a:solidFill>
                  <a:srgbClr val="FF0000"/>
                </a:solidFill>
              </a:rPr>
              <a:t>N?????</a:t>
            </a:r>
            <a:r>
              <a:rPr lang="en-AU" dirty="0"/>
              <a:t>)</a:t>
            </a:r>
          </a:p>
          <a:p>
            <a:pPr lvl="2"/>
            <a:r>
              <a:rPr lang="en-AU" dirty="0"/>
              <a:t>Passed 8/1/10</a:t>
            </a:r>
          </a:p>
          <a:p>
            <a:pPr lvl="2"/>
            <a:r>
              <a:rPr lang="en-AU" dirty="0"/>
              <a:t>China NB voted no with usual security related comments</a:t>
            </a:r>
            <a:endParaRPr lang="en-US" dirty="0"/>
          </a:p>
          <a:p>
            <a:pPr lvl="1"/>
            <a:r>
              <a:rPr lang="en-AU" dirty="0">
                <a:latin typeface="+mj-lt"/>
              </a:rPr>
              <a:t>Will be called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graphicFrame>
        <p:nvGraphicFramePr>
          <p:cNvPr id="2" name="Object 1">
            <a:extLst>
              <a:ext uri="{FF2B5EF4-FFF2-40B4-BE49-F238E27FC236}">
                <a16:creationId xmlns:a16="http://schemas.microsoft.com/office/drawing/2014/main" id="{E5D2D1CD-CEF9-4663-9621-BA976A94230D}"/>
              </a:ext>
            </a:extLst>
          </p:cNvPr>
          <p:cNvGraphicFramePr>
            <a:graphicFrameLocks noChangeAspect="1"/>
          </p:cNvGraphicFramePr>
          <p:nvPr>
            <p:extLst>
              <p:ext uri="{D42A27DB-BD31-4B8C-83A1-F6EECF244321}">
                <p14:modId xmlns:p14="http://schemas.microsoft.com/office/powerpoint/2010/main" val="1995658513"/>
              </p:ext>
            </p:extLst>
          </p:nvPr>
        </p:nvGraphicFramePr>
        <p:xfrm>
          <a:off x="7010400" y="5181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0" name=""/>
                      <p:cNvPicPr/>
                      <p:nvPr/>
                    </p:nvPicPr>
                    <p:blipFill>
                      <a:blip r:embed="rId3"/>
                      <a:stretch>
                        <a:fillRect/>
                      </a:stretch>
                    </p:blipFill>
                    <p:spPr>
                      <a:xfrm>
                        <a:off x="7010400" y="5181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is waiting for publication as </a:t>
            </a:r>
            <a:r>
              <a:rPr lang="en-AU" sz="2400" dirty="0">
                <a:effectLst/>
                <a:latin typeface="+mj-lt"/>
                <a:ea typeface="Calibri" panose="020F0502020204030204" pitchFamily="34" charset="0"/>
              </a:rPr>
              <a:t>ISO/IEC/IEEE 8802-1Q:2020/AMD 2:2021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t>
            </a:r>
            <a:r>
              <a:rPr lang="en-AU" dirty="0">
                <a:solidFill>
                  <a:schemeClr val="accent2"/>
                </a:solidFill>
              </a:rPr>
              <a:t>&amp; waiting for publication</a:t>
            </a:r>
            <a:endParaRPr lang="en-AU" dirty="0">
              <a:solidFill>
                <a:srgbClr val="00B050"/>
              </a:solidFill>
            </a:endParaRPr>
          </a:p>
          <a:p>
            <a:pPr lvl="1"/>
            <a:r>
              <a:rPr lang="en-AU" dirty="0"/>
              <a:t>IEEE 802.1Qcp-2018 FDIS ballot passed on 29 Jul 2021</a:t>
            </a:r>
          </a:p>
          <a:p>
            <a:pPr lvl="2"/>
            <a:r>
              <a:rPr lang="en-AU" dirty="0"/>
              <a:t>Passed 8/0/10 (</a:t>
            </a:r>
            <a:r>
              <a:rPr lang="en-AU" dirty="0">
                <a:solidFill>
                  <a:srgbClr val="FF0000"/>
                </a:solidFill>
              </a:rPr>
              <a:t>N?????</a:t>
            </a:r>
            <a:r>
              <a:rPr lang="en-AU" dirty="0"/>
              <a:t>)</a:t>
            </a:r>
          </a:p>
          <a:p>
            <a:pPr lvl="1"/>
            <a:r>
              <a:rPr lang="en-AU" dirty="0"/>
              <a:t>Will be </a:t>
            </a:r>
            <a:r>
              <a:rPr lang="en-AU" dirty="0">
                <a:latin typeface="+mj-lt"/>
              </a:rPr>
              <a:t>called </a:t>
            </a:r>
            <a:r>
              <a:rPr lang="en-AU" sz="1800" dirty="0">
                <a:effectLst/>
                <a:latin typeface="+mj-lt"/>
                <a:ea typeface="Calibri" panose="020F0502020204030204" pitchFamily="34" charset="0"/>
              </a:rPr>
              <a:t>ISO/IEC/IEEE 8802-1Q:2020/AMD 2:2021</a:t>
            </a:r>
          </a:p>
          <a:p>
            <a:pPr lvl="2"/>
            <a:r>
              <a:rPr lang="en-AU" dirty="0">
                <a:latin typeface="+mj-lt"/>
                <a:ea typeface="Calibri" panose="020F0502020204030204" pitchFamily="34" charset="0"/>
              </a:rPr>
              <a:t>Jodi notes that p</a:t>
            </a:r>
            <a:r>
              <a:rPr lang="en-AU" dirty="0">
                <a:effectLst/>
                <a:latin typeface="+mj-lt"/>
                <a:ea typeface="Calibri" panose="020F0502020204030204" pitchFamily="34" charset="0"/>
              </a:rPr>
              <a:t>ublication is expected 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is waiting for publication as ISO/IEC/IEEE 8802-1Q:2020/AMD 3:2021 </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t>
            </a:r>
            <a:r>
              <a:rPr lang="en-AU" dirty="0">
                <a:solidFill>
                  <a:schemeClr val="accent2"/>
                </a:solidFill>
              </a:rPr>
              <a:t>&amp; waiting for publication</a:t>
            </a:r>
          </a:p>
          <a:p>
            <a:pPr lvl="1"/>
            <a:r>
              <a:rPr lang="en-AU" dirty="0"/>
              <a:t>IEEE 802.1Qcy-2019 FDIS ballot passed on 29 Jul 2021</a:t>
            </a:r>
          </a:p>
          <a:p>
            <a:pPr lvl="2"/>
            <a:r>
              <a:rPr lang="en-AU" dirty="0"/>
              <a:t>Passed 8/0/10 (N17553)</a:t>
            </a:r>
          </a:p>
          <a:p>
            <a:pPr lvl="1"/>
            <a:r>
              <a:rPr lang="en-AU" dirty="0"/>
              <a:t>Will be called ISO/IEC/IEEE 8802-1Q:2020/AMD 3:2021</a:t>
            </a:r>
          </a:p>
          <a:p>
            <a:pPr lvl="2"/>
            <a:r>
              <a:rPr lang="en-AU" dirty="0">
                <a:latin typeface="+mj-lt"/>
                <a:ea typeface="Calibri" panose="020F0502020204030204" pitchFamily="34" charset="0"/>
              </a:rPr>
              <a:t>Jodi notes that p</a:t>
            </a:r>
            <a:r>
              <a:rPr lang="en-AU" dirty="0">
                <a:effectLst/>
                <a:latin typeface="+mj-lt"/>
                <a:ea typeface="Calibri" panose="020F0502020204030204" pitchFamily="34" charset="0"/>
              </a:rPr>
              <a:t>ublication is expected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1702511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FDIS ballot closes 16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chemeClr val="accent2"/>
                </a:solidFill>
              </a:rPr>
              <a:t>closes 16 Sep 2021</a:t>
            </a:r>
          </a:p>
          <a:p>
            <a:pPr lvl="1"/>
            <a:r>
              <a:rPr lang="en-AU" dirty="0"/>
              <a:t>IEEE 802.1AS will be known as ISO/IEC/IEEE 8802-1AS:2021</a:t>
            </a:r>
          </a:p>
          <a:p>
            <a:pPr lvl="1"/>
            <a:r>
              <a:rPr lang="en-AU" dirty="0">
                <a:solidFill>
                  <a:srgbClr val="FF0000"/>
                </a:solidFill>
                <a:latin typeface="+mj-lt"/>
                <a:ea typeface="Calibri" panose="020F0502020204030204" pitchFamily="34" charset="0"/>
              </a:rPr>
              <a:t>(Aug 2021) 802.1 Maintenance may address any comments in Sept</a:t>
            </a:r>
            <a:endParaRPr lang="en-AU" sz="1800" dirty="0">
              <a:solidFill>
                <a:srgbClr val="FF0000"/>
              </a:solidFill>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427551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is waiting for publication as ISO/IEC/IEEE 8802-1AX:2021 </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t>
            </a:r>
            <a:r>
              <a:rPr lang="en-AU" dirty="0">
                <a:solidFill>
                  <a:schemeClr val="accent2"/>
                </a:solidFill>
              </a:rPr>
              <a:t>&amp; waiting for publication</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will be known as ISO/IEC/IEEE 8802-1AX:2021</a:t>
            </a:r>
          </a:p>
          <a:p>
            <a:pPr lvl="2"/>
            <a:r>
              <a:rPr lang="en-AU" dirty="0">
                <a:latin typeface="+mj-lt"/>
                <a:ea typeface="Calibri" panose="020F0502020204030204" pitchFamily="34" charset="0"/>
              </a:rPr>
              <a:t>Jodi notes that p</a:t>
            </a:r>
            <a:r>
              <a:rPr lang="en-AU" dirty="0">
                <a:effectLst/>
                <a:latin typeface="+mj-lt"/>
                <a:ea typeface="Calibri" panose="020F0502020204030204" pitchFamily="34" charset="0"/>
              </a:rPr>
              <a:t>ublication is expected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194887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liaised soon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2020) Note: any amendments included in IEEE 802.1Q-Rev will not be sent independently</a:t>
            </a:r>
          </a:p>
          <a:p>
            <a:pPr lvl="1"/>
            <a:r>
              <a:rPr lang="en-US" dirty="0"/>
              <a:t>(Jul 2021) </a:t>
            </a:r>
            <a:r>
              <a:rPr lang="en-AU" dirty="0"/>
              <a:t>The updated IEEE 802.1Q-Rev is not ready yet and the SA Ballot has not opened yet (probably Sept), so still waiting to liaise draft </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4048733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934145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FDIS ballot closes 17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latin typeface="+mj-lt"/>
              </a:rPr>
              <a:t>Response (N17493) was approved in Mar 2021 &amp; sent in Apr 2021</a:t>
            </a:r>
          </a:p>
          <a:p>
            <a:r>
              <a:rPr lang="en-AU" dirty="0">
                <a:latin typeface="+mj-lt"/>
              </a:rPr>
              <a:t>FDIS ballot: </a:t>
            </a:r>
            <a:r>
              <a:rPr lang="en-AU" dirty="0">
                <a:solidFill>
                  <a:schemeClr val="accent2"/>
                </a:solidFill>
              </a:rPr>
              <a:t>closes 17 Nov 2021</a:t>
            </a:r>
          </a:p>
          <a:p>
            <a:pPr lvl="1"/>
            <a:r>
              <a:rPr lang="en-AU" dirty="0">
                <a:latin typeface="+mj-lt"/>
              </a:rPr>
              <a:t>Will be called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2173734897"/>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400" imgH="806400" progId="Word.Document.12">
                  <p:embed/>
                </p:oleObj>
              </mc:Choice>
              <mc:Fallback>
                <p:oleObj name="Document" showAsIcon="1" r:id="rId2" imgW="914400" imgH="806400" progId="Word.Document.12">
                  <p:embed/>
                  <p:pic>
                    <p:nvPicPr>
                      <p:cNvPr id="0" name=""/>
                      <p:cNvPicPr/>
                      <p:nvPr/>
                    </p:nvPicPr>
                    <p:blipFill>
                      <a:blip r:embed="rId3"/>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FDIS ballot passed with a response required </a:t>
            </a:r>
            <a:endParaRPr lang="en-AU" b="0"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t>
            </a:r>
            <a:r>
              <a:rPr lang="en-AU" dirty="0">
                <a:solidFill>
                  <a:schemeClr val="accent2"/>
                </a:solidFill>
              </a:rPr>
              <a:t>with a response required</a:t>
            </a:r>
          </a:p>
          <a:p>
            <a:pPr lvl="1"/>
            <a:r>
              <a:rPr lang="en-AU" dirty="0"/>
              <a:t>802.1CMde FDIS ballot passed on 8 Sep 2021 (</a:t>
            </a:r>
            <a:r>
              <a:rPr lang="en-AU" dirty="0">
                <a:solidFill>
                  <a:srgbClr val="FF0000"/>
                </a:solidFill>
              </a:rPr>
              <a:t>N?????</a:t>
            </a:r>
            <a:r>
              <a:rPr lang="en-AU" dirty="0"/>
              <a:t>)</a:t>
            </a:r>
          </a:p>
          <a:p>
            <a:pPr lvl="2"/>
            <a:r>
              <a:rPr lang="en-AU" dirty="0"/>
              <a:t>Passed 8/1/10</a:t>
            </a:r>
          </a:p>
          <a:p>
            <a:pPr lvl="2"/>
            <a:r>
              <a:rPr lang="en-AU" dirty="0"/>
              <a:t>China NB voted no with usual security related comments</a:t>
            </a:r>
            <a:endParaRPr lang="en-US" dirty="0"/>
          </a:p>
          <a:p>
            <a:pPr lvl="1"/>
            <a:r>
              <a:rPr lang="en-US" dirty="0"/>
              <a:t>Will be published as ISO/IEC/IEEE 8802-1:2019/</a:t>
            </a:r>
            <a:r>
              <a:rPr lang="en-US" dirty="0" err="1"/>
              <a:t>Amd</a:t>
            </a:r>
            <a:r>
              <a:rPr lang="en-US" dirty="0"/>
              <a:t> 1:2021</a:t>
            </a:r>
          </a:p>
          <a:p>
            <a:pPr lvl="1"/>
            <a:r>
              <a:rPr lang="en-AU" dirty="0">
                <a:solidFill>
                  <a:srgbClr val="FF0000"/>
                </a:solidFill>
                <a:latin typeface="+mj-lt"/>
                <a:ea typeface="Calibri" panose="020F0502020204030204" pitchFamily="34" charset="0"/>
              </a:rPr>
              <a:t>(Aug 2021) 802.1 Maintenance may address any comments in Sept</a:t>
            </a:r>
            <a:endParaRPr lang="en-AU" sz="1800" dirty="0">
              <a:solidFill>
                <a:srgbClr val="FF0000"/>
              </a:solidFill>
              <a:effectLst/>
              <a:latin typeface="+mj-lt"/>
              <a:ea typeface="Calibri" panose="020F0502020204030204" pitchFamily="34" charset="0"/>
            </a:endParaRPr>
          </a:p>
          <a:p>
            <a:pPr lvl="1"/>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graphicFrame>
        <p:nvGraphicFramePr>
          <p:cNvPr id="2" name="Object 1">
            <a:extLst>
              <a:ext uri="{FF2B5EF4-FFF2-40B4-BE49-F238E27FC236}">
                <a16:creationId xmlns:a16="http://schemas.microsoft.com/office/drawing/2014/main" id="{35A3EEDD-3512-4F46-984A-4C71FEF6F955}"/>
              </a:ext>
            </a:extLst>
          </p:cNvPr>
          <p:cNvGraphicFramePr>
            <a:graphicFrameLocks noChangeAspect="1"/>
          </p:cNvGraphicFramePr>
          <p:nvPr>
            <p:extLst>
              <p:ext uri="{D42A27DB-BD31-4B8C-83A1-F6EECF244321}">
                <p14:modId xmlns:p14="http://schemas.microsoft.com/office/powerpoint/2010/main" val="1372654497"/>
              </p:ext>
            </p:extLst>
          </p:nvPr>
        </p:nvGraphicFramePr>
        <p:xfrm>
          <a:off x="7384256" y="47244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0" name=""/>
                      <p:cNvPicPr/>
                      <p:nvPr/>
                    </p:nvPicPr>
                    <p:blipFill>
                      <a:blip r:embed="rId3"/>
                      <a:stretch>
                        <a:fillRect/>
                      </a:stretch>
                    </p:blipFill>
                    <p:spPr>
                      <a:xfrm>
                        <a:off x="7384256" y="4724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969606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944075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pPr lvl="2"/>
            <a:r>
              <a:rPr lang="en-AU" dirty="0">
                <a:solidFill>
                  <a:schemeClr val="tx2"/>
                </a:solidFill>
              </a:rPr>
              <a:t>No comments</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1898911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it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342022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802.1ABcu (LLDP YANG Data Model)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5468913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802.1CBdb liaison to SC6 for information when the SA Ballot starts approved by EC in Jul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22481221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802.1CBcv liaison to SC6 for information when the SA Ballot starts approved by EC in Jul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13431346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802.1ABdh liaison to SC6 for information when the SA Ballot starts approved by EC in Jul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23908061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P802.1AS-2020/Cor 1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802.1AS-2020/Cor 1 liaison to SC6 for information when the SA Ballot starts approved by EC in Jul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289055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P802.1BA-Rev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802.1BA-Rev liaison to SC6 for information when the SA Ballot starts approved by EC in Jul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3759266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P802.1ACct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802.1ACct liaison to SC6 for information when the SA Ballot starts approved by EC in Jul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35936037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01747824"/>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18 Oct 21</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21</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51</a:t>
            </a:fld>
            <a:endParaRPr lang="en-US"/>
          </a:p>
        </p:txBody>
      </p:sp>
    </p:spTree>
    <p:extLst>
      <p:ext uri="{BB962C8B-B14F-4D97-AF65-F5344CB8AC3E}">
        <p14:creationId xmlns:p14="http://schemas.microsoft.com/office/powerpoint/2010/main" val="5885085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0814528"/>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52</a:t>
            </a:fld>
            <a:endParaRPr lang="en-US"/>
          </a:p>
        </p:txBody>
      </p:sp>
    </p:spTree>
    <p:extLst>
      <p:ext uri="{BB962C8B-B14F-4D97-AF65-F5344CB8AC3E}">
        <p14:creationId xmlns:p14="http://schemas.microsoft.com/office/powerpoint/2010/main" val="23460886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7953047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closes 11 Nov 2021</a:t>
            </a:r>
          </a:p>
          <a:p>
            <a:pPr lvl="1"/>
            <a:r>
              <a:rPr lang="en-AU" dirty="0"/>
              <a:t>Was holding off until FDIS approval of IEEE Std 802.3-2018, but was submitted for restart by Jodi Haasz in Aug 2020</a:t>
            </a:r>
          </a:p>
          <a:p>
            <a:pPr lvl="1"/>
            <a:r>
              <a:rPr lang="en-US" dirty="0"/>
              <a:t>Will be published as ISO/IEC/IEEE 8802-3:2020/</a:t>
            </a:r>
            <a:r>
              <a:rPr lang="en-US" dirty="0" err="1"/>
              <a:t>Amd</a:t>
            </a:r>
            <a:r>
              <a:rPr lang="en-US" dirty="0"/>
              <a:t> 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13333208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US" dirty="0"/>
              <a:t>Will be published as ISO/IEC/IEEE 8802-3:2020/</a:t>
            </a:r>
            <a:r>
              <a:rPr lang="en-US" dirty="0" err="1"/>
              <a:t>Amd</a:t>
            </a:r>
            <a:r>
              <a:rPr lang="en-US" dirty="0"/>
              <a:t> 2</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25210674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US" dirty="0"/>
              <a:t>Will be published as ISO/IEC/IEEE 8802-3:2020/</a:t>
            </a:r>
            <a:r>
              <a:rPr lang="en-US" dirty="0" err="1"/>
              <a:t>Amd</a:t>
            </a:r>
            <a:r>
              <a:rPr lang="en-US" dirty="0"/>
              <a:t> 3</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13771002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FDIS ballot passed with a response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3cn-2019</a:t>
            </a:r>
            <a:r>
              <a:rPr lang="en-AU" dirty="0"/>
              <a:t> FDIS ballot passed on 8 Sep 2021 (</a:t>
            </a:r>
            <a:r>
              <a:rPr lang="en-AU" dirty="0">
                <a:solidFill>
                  <a:srgbClr val="FF0000"/>
                </a:solidFill>
              </a:rPr>
              <a:t>N?????</a:t>
            </a:r>
            <a:r>
              <a:rPr lang="en-AU" dirty="0"/>
              <a:t>)</a:t>
            </a:r>
          </a:p>
          <a:p>
            <a:pPr lvl="2"/>
            <a:r>
              <a:rPr lang="en-AU" dirty="0"/>
              <a:t>Passed 9/1/9</a:t>
            </a:r>
          </a:p>
          <a:p>
            <a:pPr lvl="2"/>
            <a:r>
              <a:rPr lang="en-AU" dirty="0"/>
              <a:t>China NB voted no with the usual security comment</a:t>
            </a:r>
            <a:endParaRPr lang="en-US" dirty="0"/>
          </a:p>
          <a:p>
            <a:pPr lvl="1"/>
            <a:r>
              <a:rPr lang="en-US" dirty="0"/>
              <a:t>Will be published as ISO/IEC/IEEE 8802-3:2020/</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graphicFrame>
        <p:nvGraphicFramePr>
          <p:cNvPr id="2" name="Object 1">
            <a:extLst>
              <a:ext uri="{FF2B5EF4-FFF2-40B4-BE49-F238E27FC236}">
                <a16:creationId xmlns:a16="http://schemas.microsoft.com/office/drawing/2014/main" id="{CDC5218B-CDD1-46C9-8A33-3BFFBC2DCDEA}"/>
              </a:ext>
            </a:extLst>
          </p:cNvPr>
          <p:cNvGraphicFramePr>
            <a:graphicFrameLocks noChangeAspect="1"/>
          </p:cNvGraphicFramePr>
          <p:nvPr>
            <p:extLst>
              <p:ext uri="{D42A27DB-BD31-4B8C-83A1-F6EECF244321}">
                <p14:modId xmlns:p14="http://schemas.microsoft.com/office/powerpoint/2010/main" val="1839929446"/>
              </p:ext>
            </p:extLst>
          </p:nvPr>
        </p:nvGraphicFramePr>
        <p:xfrm>
          <a:off x="6934200" y="47244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0" name=""/>
                      <p:cNvPicPr/>
                      <p:nvPr/>
                    </p:nvPicPr>
                    <p:blipFill>
                      <a:blip r:embed="rId3"/>
                      <a:stretch>
                        <a:fillRect/>
                      </a:stretch>
                    </p:blipFill>
                    <p:spPr>
                      <a:xfrm>
                        <a:off x="6934200" y="4724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789583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FDIS ballot closes </a:t>
            </a:r>
            <a:r>
              <a:rPr lang="en-AU" dirty="0">
                <a:solidFill>
                  <a:schemeClr val="accent2"/>
                </a:solidFill>
              </a:rPr>
              <a:t>17 Nov 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17 Nov 2021</a:t>
            </a:r>
          </a:p>
          <a:p>
            <a:pPr lvl="1"/>
            <a:r>
              <a:rPr lang="en-US" dirty="0"/>
              <a:t>Will be published as ISO/IEC/IEEE 8802-3:2020/</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2159426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FDIS ballot passed with a response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3cq-2020</a:t>
            </a:r>
            <a:r>
              <a:rPr lang="en-AU" dirty="0"/>
              <a:t> FDIS ballot passed on 8 Sep 2021 (</a:t>
            </a:r>
            <a:r>
              <a:rPr lang="en-AU" dirty="0">
                <a:solidFill>
                  <a:srgbClr val="FF0000"/>
                </a:solidFill>
              </a:rPr>
              <a:t>N?????</a:t>
            </a:r>
            <a:r>
              <a:rPr lang="en-AU" dirty="0"/>
              <a:t>)</a:t>
            </a:r>
          </a:p>
          <a:p>
            <a:pPr lvl="2"/>
            <a:r>
              <a:rPr lang="en-AU" dirty="0"/>
              <a:t>Passed 9/1/9</a:t>
            </a:r>
          </a:p>
          <a:p>
            <a:pPr lvl="2"/>
            <a:r>
              <a:rPr lang="en-AU" dirty="0"/>
              <a:t>China NB voted no with the usual security comment</a:t>
            </a:r>
            <a:endParaRPr lang="en-US" dirty="0"/>
          </a:p>
          <a:p>
            <a:pPr lvl="1"/>
            <a:r>
              <a:rPr lang="en-US" dirty="0"/>
              <a:t>Will be published as ISO/IEC/IEEE 8802-3:2020/</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graphicFrame>
        <p:nvGraphicFramePr>
          <p:cNvPr id="2" name="Object 1">
            <a:extLst>
              <a:ext uri="{FF2B5EF4-FFF2-40B4-BE49-F238E27FC236}">
                <a16:creationId xmlns:a16="http://schemas.microsoft.com/office/drawing/2014/main" id="{29840756-1854-4EFF-A5AD-66FFAFBDFD3B}"/>
              </a:ext>
            </a:extLst>
          </p:cNvPr>
          <p:cNvGraphicFramePr>
            <a:graphicFrameLocks noChangeAspect="1"/>
          </p:cNvGraphicFramePr>
          <p:nvPr>
            <p:extLst>
              <p:ext uri="{D42A27DB-BD31-4B8C-83A1-F6EECF244321}">
                <p14:modId xmlns:p14="http://schemas.microsoft.com/office/powerpoint/2010/main" val="3560327391"/>
              </p:ext>
            </p:extLst>
          </p:nvPr>
        </p:nvGraphicFramePr>
        <p:xfrm>
          <a:off x="7086600" y="4800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0" name=""/>
                      <p:cNvPicPr/>
                      <p:nvPr/>
                    </p:nvPicPr>
                    <p:blipFill>
                      <a:blip r:embed="rId3"/>
                      <a:stretch>
                        <a:fillRect/>
                      </a:stretch>
                    </p:blipFill>
                    <p:spPr>
                      <a:xfrm>
                        <a:off x="70866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9285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FDIS ballot passed with a response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3cm-2020</a:t>
            </a:r>
            <a:r>
              <a:rPr lang="en-AU" dirty="0"/>
              <a:t> FDIS ballot passed on 8 Sep 2021 (</a:t>
            </a:r>
            <a:r>
              <a:rPr lang="en-AU" dirty="0">
                <a:solidFill>
                  <a:srgbClr val="FF0000"/>
                </a:solidFill>
              </a:rPr>
              <a:t>N?????</a:t>
            </a:r>
            <a:r>
              <a:rPr lang="en-AU" dirty="0"/>
              <a:t>)</a:t>
            </a:r>
          </a:p>
          <a:p>
            <a:pPr lvl="2"/>
            <a:r>
              <a:rPr lang="en-AU" dirty="0"/>
              <a:t>Passed 9/1/9</a:t>
            </a:r>
          </a:p>
          <a:p>
            <a:pPr lvl="2"/>
            <a:r>
              <a:rPr lang="en-AU" dirty="0"/>
              <a:t>China NB voted no with the usual security comment</a:t>
            </a:r>
            <a:endParaRPr lang="en-AU" dirty="0">
              <a:solidFill>
                <a:schemeClr val="accent2"/>
              </a:solidFill>
            </a:endParaRPr>
          </a:p>
          <a:p>
            <a:pPr lvl="1"/>
            <a:r>
              <a:rPr lang="en-US" dirty="0"/>
              <a:t>Will be published as ISO/IEC/IEEE 8802-3:2020/</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graphicFrame>
        <p:nvGraphicFramePr>
          <p:cNvPr id="2" name="Object 1">
            <a:extLst>
              <a:ext uri="{FF2B5EF4-FFF2-40B4-BE49-F238E27FC236}">
                <a16:creationId xmlns:a16="http://schemas.microsoft.com/office/drawing/2014/main" id="{31E85B8E-DBE2-40E8-BCEF-1C19B2372ED2}"/>
              </a:ext>
            </a:extLst>
          </p:cNvPr>
          <p:cNvGraphicFramePr>
            <a:graphicFrameLocks noChangeAspect="1"/>
          </p:cNvGraphicFramePr>
          <p:nvPr>
            <p:extLst>
              <p:ext uri="{D42A27DB-BD31-4B8C-83A1-F6EECF244321}">
                <p14:modId xmlns:p14="http://schemas.microsoft.com/office/powerpoint/2010/main" val="261912927"/>
              </p:ext>
            </p:extLst>
          </p:nvPr>
        </p:nvGraphicFramePr>
        <p:xfrm>
          <a:off x="7123748" y="47244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0" name=""/>
                      <p:cNvPicPr/>
                      <p:nvPr/>
                    </p:nvPicPr>
                    <p:blipFill>
                      <a:blip r:embed="rId3"/>
                      <a:stretch>
                        <a:fillRect/>
                      </a:stretch>
                    </p:blipFill>
                    <p:spPr>
                      <a:xfrm>
                        <a:off x="7123748" y="4724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2240284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FDIS ballot passed with a response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3ch-2020</a:t>
            </a:r>
            <a:r>
              <a:rPr lang="en-AU" dirty="0"/>
              <a:t> FDIS ballot passed on 8 Sep 2021 (</a:t>
            </a:r>
            <a:r>
              <a:rPr lang="en-AU" dirty="0">
                <a:solidFill>
                  <a:srgbClr val="FF0000"/>
                </a:solidFill>
              </a:rPr>
              <a:t>N?????</a:t>
            </a:r>
            <a:r>
              <a:rPr lang="en-AU" dirty="0"/>
              <a:t>)</a:t>
            </a:r>
          </a:p>
          <a:p>
            <a:pPr lvl="2"/>
            <a:r>
              <a:rPr lang="en-AU" dirty="0"/>
              <a:t>Passed 9/1/9</a:t>
            </a:r>
          </a:p>
          <a:p>
            <a:pPr lvl="2"/>
            <a:r>
              <a:rPr lang="en-AU" dirty="0"/>
              <a:t>China NB voted no with the usual security comment</a:t>
            </a:r>
            <a:endParaRPr lang="en-AU" dirty="0">
              <a:solidFill>
                <a:schemeClr val="accent2"/>
              </a:solidFill>
            </a:endParaRPr>
          </a:p>
          <a:p>
            <a:pPr lvl="1"/>
            <a:r>
              <a:rPr lang="en-US" dirty="0"/>
              <a:t>Will be published as ISO/IEC/IEEE 8802-3:2020/</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graphicFrame>
        <p:nvGraphicFramePr>
          <p:cNvPr id="2" name="Object 1">
            <a:extLst>
              <a:ext uri="{FF2B5EF4-FFF2-40B4-BE49-F238E27FC236}">
                <a16:creationId xmlns:a16="http://schemas.microsoft.com/office/drawing/2014/main" id="{84703507-92AE-4422-8A7F-E4980F4E1ED0}"/>
              </a:ext>
            </a:extLst>
          </p:cNvPr>
          <p:cNvGraphicFramePr>
            <a:graphicFrameLocks noChangeAspect="1"/>
          </p:cNvGraphicFramePr>
          <p:nvPr>
            <p:extLst>
              <p:ext uri="{D42A27DB-BD31-4B8C-83A1-F6EECF244321}">
                <p14:modId xmlns:p14="http://schemas.microsoft.com/office/powerpoint/2010/main" val="3911304658"/>
              </p:ext>
            </p:extLst>
          </p:nvPr>
        </p:nvGraphicFramePr>
        <p:xfrm>
          <a:off x="6934200" y="46482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0" name=""/>
                      <p:cNvPicPr/>
                      <p:nvPr/>
                    </p:nvPicPr>
                    <p:blipFill>
                      <a:blip r:embed="rId3"/>
                      <a:stretch>
                        <a:fillRect/>
                      </a:stretch>
                    </p:blipFill>
                    <p:spPr>
                      <a:xfrm>
                        <a:off x="6934200"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423283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FDIS ballot closes </a:t>
            </a:r>
            <a:r>
              <a:rPr lang="en-AU" dirty="0">
                <a:solidFill>
                  <a:schemeClr val="accent2"/>
                </a:solidFill>
              </a:rPr>
              <a:t>17 Nov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6"/>
                </a:solidFill>
              </a:rPr>
              <a:t>closes </a:t>
            </a:r>
            <a:r>
              <a:rPr lang="en-AU" dirty="0">
                <a:solidFill>
                  <a:schemeClr val="accent2"/>
                </a:solidFill>
              </a:rPr>
              <a:t>17 Nov 2021</a:t>
            </a:r>
          </a:p>
          <a:p>
            <a:pPr lvl="1"/>
            <a:r>
              <a:rPr lang="en-US" dirty="0"/>
              <a:t>Will be published as ISO/IEC/IEEE 8802-3:2020/</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42259503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FDIS ballot closes 18 Oct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chemeClr val="accent2"/>
                </a:solidFill>
              </a:rPr>
              <a:t>closes 18 Oct 2021</a:t>
            </a:r>
          </a:p>
          <a:p>
            <a:pPr lvl="1"/>
            <a:r>
              <a:rPr lang="en-AU" dirty="0">
                <a:latin typeface="+mj-lt"/>
              </a:rPr>
              <a:t>Will be 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19142999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is waiting for FDIS ballot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15076579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is waiting for FDIS ballot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25920504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60-day ballot closes 9 Oct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chemeClr val="accent2"/>
                </a:solidFill>
              </a:rPr>
              <a:t>closes 9 Oct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41998838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60-day ballot closes 9 Oct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chemeClr val="accent2"/>
                </a:solidFill>
              </a:rPr>
              <a:t>closes 9 Oct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2548732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60-day ballot closes 9 Oct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chemeClr val="accent2"/>
                </a:solidFill>
              </a:rPr>
              <a:t>closes 9 Oct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5340854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79017265"/>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2021</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69</a:t>
            </a:fld>
            <a:endParaRPr lang="en-US"/>
          </a:p>
        </p:txBody>
      </p:sp>
    </p:spTree>
    <p:extLst>
      <p:ext uri="{BB962C8B-B14F-4D97-AF65-F5344CB8AC3E}">
        <p14:creationId xmlns:p14="http://schemas.microsoft.com/office/powerpoint/2010/main" val="3416955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7</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32038302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but responses are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passed, with responses required</a:t>
            </a: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a:t>
            </a:r>
            <a:r>
              <a:rPr lang="en-AU" dirty="0" err="1"/>
              <a:t>compliants</a:t>
            </a:r>
            <a:r>
              <a:rPr lang="en-AU" dirty="0"/>
              <a:t>)</a:t>
            </a:r>
          </a:p>
          <a:p>
            <a:pPr lvl="2"/>
            <a:r>
              <a:rPr lang="en-AU" dirty="0"/>
              <a:t>With negative comments from Sweden, Finland, Germany &amp; a positive comment from Japan (wrt negative </a:t>
            </a:r>
            <a:r>
              <a:rPr lang="en-AU" dirty="0" err="1"/>
              <a:t>LoAs</a:t>
            </a:r>
            <a:r>
              <a:rPr lang="en-AU" dirty="0"/>
              <a:t>)</a:t>
            </a:r>
          </a:p>
          <a:p>
            <a:pPr lvl="1"/>
            <a:r>
              <a:rPr lang="en-AU" dirty="0"/>
              <a:t>Advice has been sought from IEEE-SA on the negative </a:t>
            </a:r>
            <a:r>
              <a:rPr lang="en-AU" dirty="0" err="1"/>
              <a:t>LoA</a:t>
            </a:r>
            <a:r>
              <a:rPr lang="en-AU" dirty="0"/>
              <a:t> issue</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655780158"/>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0" name=""/>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681ED-3DC3-4A8B-9EF6-F03A5AA898D7}"/>
              </a:ext>
            </a:extLst>
          </p:cNvPr>
          <p:cNvSpPr>
            <a:spLocks noGrp="1"/>
          </p:cNvSpPr>
          <p:nvPr>
            <p:ph type="title"/>
          </p:nvPr>
        </p:nvSpPr>
        <p:spPr/>
        <p:txBody>
          <a:bodyPr/>
          <a:lstStyle/>
          <a:p>
            <a:r>
              <a:rPr lang="en-AU" dirty="0"/>
              <a:t>The SC will consider a response to the comments on 802.11ax in the 60-day ballot</a:t>
            </a:r>
          </a:p>
        </p:txBody>
      </p:sp>
      <p:sp>
        <p:nvSpPr>
          <p:cNvPr id="3" name="Content Placeholder 2">
            <a:extLst>
              <a:ext uri="{FF2B5EF4-FFF2-40B4-BE49-F238E27FC236}">
                <a16:creationId xmlns:a16="http://schemas.microsoft.com/office/drawing/2014/main" id="{FE73F383-ADFD-438A-9A0B-F8A2177AEF5A}"/>
              </a:ext>
            </a:extLst>
          </p:cNvPr>
          <p:cNvSpPr>
            <a:spLocks noGrp="1"/>
          </p:cNvSpPr>
          <p:nvPr>
            <p:ph idx="1"/>
          </p:nvPr>
        </p:nvSpPr>
        <p:spPr/>
        <p:txBody>
          <a:bodyPr/>
          <a:lstStyle/>
          <a:p>
            <a:pPr lvl="1"/>
            <a:r>
              <a:rPr lang="en-AU" dirty="0"/>
              <a:t>The comments have two components</a:t>
            </a:r>
          </a:p>
          <a:p>
            <a:pPr lvl="2"/>
            <a:r>
              <a:rPr lang="en-AU" dirty="0"/>
              <a:t>The usual comments from China NB related to security &amp; related matters </a:t>
            </a:r>
          </a:p>
          <a:p>
            <a:pPr lvl="2"/>
            <a:r>
              <a:rPr lang="en-AU" dirty="0"/>
              <a:t>Comments from Sweden, Germany, Finland and Japan NBs related to three negative </a:t>
            </a:r>
            <a:r>
              <a:rPr lang="en-AU" dirty="0" err="1"/>
              <a:t>LoAs</a:t>
            </a:r>
            <a:r>
              <a:rPr lang="en-AU" dirty="0"/>
              <a:t> associated with IEEE 802.11ax</a:t>
            </a:r>
          </a:p>
          <a:p>
            <a:pPr lvl="1"/>
            <a:r>
              <a:rPr lang="en-AU" dirty="0"/>
              <a:t>A proposed response to all comments is in </a:t>
            </a:r>
            <a:r>
              <a:rPr lang="en-AU" dirty="0">
                <a:solidFill>
                  <a:srgbClr val="FF0000"/>
                </a:solidFill>
                <a:hlinkClick r:id="rId2"/>
              </a:rPr>
              <a:t>11-21-1400</a:t>
            </a:r>
            <a:endParaRPr lang="en-AU" dirty="0">
              <a:solidFill>
                <a:srgbClr val="FF0000"/>
              </a:solidFill>
            </a:endParaRPr>
          </a:p>
          <a:p>
            <a:pPr lvl="1"/>
            <a:r>
              <a:rPr lang="en-AU" dirty="0"/>
              <a:t>Discussion will occur in the IEEE 802 JTC1 SC today</a:t>
            </a:r>
          </a:p>
          <a:p>
            <a:pPr lvl="1"/>
            <a:endParaRPr lang="en-AU" dirty="0"/>
          </a:p>
        </p:txBody>
      </p:sp>
      <p:sp>
        <p:nvSpPr>
          <p:cNvPr id="4" name="Footer Placeholder 3">
            <a:extLst>
              <a:ext uri="{FF2B5EF4-FFF2-40B4-BE49-F238E27FC236}">
                <a16:creationId xmlns:a16="http://schemas.microsoft.com/office/drawing/2014/main" id="{289EB497-3121-4827-9150-6EEA9CD8666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211382D-B473-4359-AA09-DE8A76FFF78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18195588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3D4703C-BE86-4A85-9278-9FC5F8D0C7E2}"/>
              </a:ext>
            </a:extLst>
          </p:cNvPr>
          <p:cNvSpPr>
            <a:spLocks noGrp="1"/>
          </p:cNvSpPr>
          <p:nvPr>
            <p:ph type="title"/>
          </p:nvPr>
        </p:nvSpPr>
        <p:spPr/>
        <p:txBody>
          <a:bodyPr/>
          <a:lstStyle/>
          <a:p>
            <a:r>
              <a:rPr lang="en-AU" dirty="0"/>
              <a:t>SC6 </a:t>
            </a:r>
            <a:r>
              <a:rPr lang="en-AU" dirty="0" err="1"/>
              <a:t>HoDC</a:t>
            </a:r>
            <a:r>
              <a:rPr lang="en-AU" dirty="0"/>
              <a:t> discussion suggests IEEE is going to have to work with ISO staff on the IPR issues</a:t>
            </a:r>
            <a:br>
              <a:rPr lang="en-AU" dirty="0"/>
            </a:br>
            <a:endParaRPr lang="en-AU" dirty="0"/>
          </a:p>
        </p:txBody>
      </p:sp>
      <p:sp>
        <p:nvSpPr>
          <p:cNvPr id="3" name="Content Placeholder 2">
            <a:extLst>
              <a:ext uri="{FF2B5EF4-FFF2-40B4-BE49-F238E27FC236}">
                <a16:creationId xmlns:a16="http://schemas.microsoft.com/office/drawing/2014/main" id="{1923F9EF-2CA8-49FB-8309-9FCFEE04CB30}"/>
              </a:ext>
            </a:extLst>
          </p:cNvPr>
          <p:cNvSpPr>
            <a:spLocks noGrp="1"/>
          </p:cNvSpPr>
          <p:nvPr>
            <p:ph idx="1"/>
          </p:nvPr>
        </p:nvSpPr>
        <p:spPr>
          <a:xfrm>
            <a:off x="685800" y="1981200"/>
            <a:ext cx="7772400" cy="4114800"/>
          </a:xfrm>
        </p:spPr>
        <p:txBody>
          <a:bodyPr/>
          <a:lstStyle/>
          <a:p>
            <a:pPr lvl="1"/>
            <a:r>
              <a:rPr lang="en-AU" dirty="0"/>
              <a:t>The SC6 </a:t>
            </a:r>
            <a:r>
              <a:rPr lang="en-AU" dirty="0" err="1"/>
              <a:t>HoDC</a:t>
            </a:r>
            <a:r>
              <a:rPr lang="en-AU" dirty="0"/>
              <a:t> discussed the IEEE 802.11ax-2021 IPR related comments on 20 August</a:t>
            </a:r>
          </a:p>
          <a:p>
            <a:pPr lvl="1"/>
            <a:r>
              <a:rPr lang="en-AU" dirty="0"/>
              <a:t>The report from this meeting follows:</a:t>
            </a:r>
          </a:p>
          <a:p>
            <a:pPr lvl="2"/>
            <a:r>
              <a:rPr lang="en-AU" i="1" dirty="0"/>
              <a:t>The second issue concerns the results of the IEEE 802.11ax-2021 voting, with several NBs expressing serious concerns that some standards will not open their patents</a:t>
            </a:r>
          </a:p>
          <a:p>
            <a:pPr lvl="2"/>
            <a:r>
              <a:rPr lang="en-AU" i="1" dirty="0"/>
              <a:t>The secretary contacted the ISO secretariat and reported that it could not be published as IS in this state</a:t>
            </a:r>
          </a:p>
          <a:p>
            <a:pPr lvl="2"/>
            <a:r>
              <a:rPr lang="en-AU" i="1" dirty="0"/>
              <a:t>At this meeting, </a:t>
            </a:r>
            <a:r>
              <a:rPr lang="en-AU" i="1" dirty="0" err="1"/>
              <a:t>HoDC</a:t>
            </a:r>
            <a:r>
              <a:rPr lang="en-AU" i="1" dirty="0"/>
              <a:t> decided to follow the decision of the ISO TMB</a:t>
            </a:r>
          </a:p>
          <a:p>
            <a:pPr lvl="1"/>
            <a:r>
              <a:rPr lang="en-AU" dirty="0"/>
              <a:t>This reports suggest that we are going to have to work with ISI staff on this matter</a:t>
            </a:r>
          </a:p>
        </p:txBody>
      </p:sp>
      <p:sp>
        <p:nvSpPr>
          <p:cNvPr id="4" name="Footer Placeholder 3">
            <a:extLst>
              <a:ext uri="{FF2B5EF4-FFF2-40B4-BE49-F238E27FC236}">
                <a16:creationId xmlns:a16="http://schemas.microsoft.com/office/drawing/2014/main" id="{A03613C6-CF00-4F47-9E9F-C99FE355A9B5}"/>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8A47BE2-5161-4745-90AE-6CB826778F5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73</a:t>
            </a:fld>
            <a:endParaRPr lang="en-US"/>
          </a:p>
        </p:txBody>
      </p:sp>
    </p:spTree>
    <p:extLst>
      <p:ext uri="{BB962C8B-B14F-4D97-AF65-F5344CB8AC3E}">
        <p14:creationId xmlns:p14="http://schemas.microsoft.com/office/powerpoint/2010/main" val="40647022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681ED-3DC3-4A8B-9EF6-F03A5AA898D7}"/>
              </a:ext>
            </a:extLst>
          </p:cNvPr>
          <p:cNvSpPr>
            <a:spLocks noGrp="1"/>
          </p:cNvSpPr>
          <p:nvPr>
            <p:ph type="title"/>
          </p:nvPr>
        </p:nvSpPr>
        <p:spPr/>
        <p:txBody>
          <a:bodyPr/>
          <a:lstStyle/>
          <a:p>
            <a:r>
              <a:rPr lang="en-AU" dirty="0"/>
              <a:t>The SC will consider a response to the comments on 802.11ax in the 60-day ballot</a:t>
            </a:r>
          </a:p>
        </p:txBody>
      </p:sp>
      <p:sp>
        <p:nvSpPr>
          <p:cNvPr id="3" name="Content Placeholder 2">
            <a:extLst>
              <a:ext uri="{FF2B5EF4-FFF2-40B4-BE49-F238E27FC236}">
                <a16:creationId xmlns:a16="http://schemas.microsoft.com/office/drawing/2014/main" id="{FE73F383-ADFD-438A-9A0B-F8A2177AEF5A}"/>
              </a:ext>
            </a:extLst>
          </p:cNvPr>
          <p:cNvSpPr>
            <a:spLocks noGrp="1"/>
          </p:cNvSpPr>
          <p:nvPr>
            <p:ph idx="1"/>
          </p:nvPr>
        </p:nvSpPr>
        <p:spPr/>
        <p:txBody>
          <a:bodyPr/>
          <a:lstStyle/>
          <a:p>
            <a:pPr lvl="1"/>
            <a:r>
              <a:rPr lang="en-AU" dirty="0"/>
              <a:t>Progression requires approval by IEEE 802.11 WG (next week) and IEEE 802 EC (later)</a:t>
            </a:r>
          </a:p>
          <a:p>
            <a:pPr lvl="2"/>
            <a:r>
              <a:rPr lang="en-GB" dirty="0"/>
              <a:t>The IEEE 802 EC could approve by electronic motion</a:t>
            </a:r>
          </a:p>
          <a:p>
            <a:pPr lvl="3"/>
            <a:r>
              <a:rPr lang="en-GB" dirty="0"/>
              <a:t>Opening upon/shortly after the 802.11 WG approval, perhaps 22 Sept 2021</a:t>
            </a:r>
          </a:p>
          <a:p>
            <a:pPr lvl="3"/>
            <a:r>
              <a:rPr lang="en-GB" dirty="0"/>
              <a:t>With 10 days duration &amp; possible early close</a:t>
            </a:r>
            <a:endParaRPr lang="en-AU" dirty="0"/>
          </a:p>
          <a:p>
            <a:pPr lvl="3"/>
            <a:r>
              <a:rPr lang="en-GB" dirty="0"/>
              <a:t>The IEEE 802 EC could approve at its monthly teleconference on 5 Oct 2021</a:t>
            </a:r>
            <a:endParaRPr lang="en-AU" dirty="0"/>
          </a:p>
          <a:p>
            <a:pPr lvl="1"/>
            <a:r>
              <a:rPr lang="en-AU" dirty="0"/>
              <a:t>The goal today is to refine the proposal so that it is ready for consideration by the IEEE 802.11 WG </a:t>
            </a:r>
          </a:p>
          <a:p>
            <a:pPr lvl="2"/>
            <a:r>
              <a:rPr lang="en-AU" dirty="0"/>
              <a:t>It will probably be proposed to the WG as an individual member motion</a:t>
            </a:r>
          </a:p>
        </p:txBody>
      </p:sp>
      <p:sp>
        <p:nvSpPr>
          <p:cNvPr id="4" name="Footer Placeholder 3">
            <a:extLst>
              <a:ext uri="{FF2B5EF4-FFF2-40B4-BE49-F238E27FC236}">
                <a16:creationId xmlns:a16="http://schemas.microsoft.com/office/drawing/2014/main" id="{289EB497-3121-4827-9150-6EEA9CD8666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211382D-B473-4359-AA09-DE8A76FFF78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40342424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802.11ay 60-day ballot closes 9 Oct 2021</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chemeClr val="accent2"/>
                </a:solidFill>
              </a:rPr>
              <a:t>closes 9 Oct 2021</a:t>
            </a:r>
          </a:p>
          <a:p>
            <a:pPr lvl="1"/>
            <a:r>
              <a:rPr lang="en-AU" dirty="0"/>
              <a:t>Note that four negative LOAs on 802.11ay may cause a similar problem to the 802.11ax problem</a:t>
            </a:r>
          </a:p>
          <a:p>
            <a:pPr lvl="2"/>
            <a:r>
              <a:rPr lang="en-AU" dirty="0"/>
              <a:t>One of the negative </a:t>
            </a:r>
            <a:r>
              <a:rPr lang="en-AU" dirty="0" err="1"/>
              <a:t>LoAs</a:t>
            </a:r>
            <a:r>
              <a:rPr lang="en-AU" dirty="0"/>
              <a:t> specifies a patent number, unlike the 11ax situation</a:t>
            </a:r>
          </a:p>
          <a:p>
            <a:pPr lvl="2"/>
            <a:r>
              <a:rPr lang="en-AU" dirty="0"/>
              <a:t>However, the proposed LS for 11ax is also applicable to the 11ay situation</a:t>
            </a:r>
          </a:p>
          <a:p>
            <a:pPr lvl="2"/>
            <a:r>
              <a:rPr lang="en-AU" dirty="0"/>
              <a:t>The ISO Secretariat is apparently telling NBs to vote “no” while there is an outstanding patent issue</a:t>
            </a:r>
          </a:p>
          <a:p>
            <a:pPr lvl="2"/>
            <a:r>
              <a:rPr lang="en-AU" dirty="0"/>
              <a:t>However, based on advice to the SC6 </a:t>
            </a:r>
            <a:r>
              <a:rPr lang="en-AU" dirty="0" err="1"/>
              <a:t>HoDC</a:t>
            </a:r>
            <a:r>
              <a:rPr lang="en-AU" dirty="0"/>
              <a:t>, ISO staff also seem to recognise this is an ISO problem that can be solved with requests for </a:t>
            </a:r>
            <a:r>
              <a:rPr lang="en-AU" dirty="0" err="1"/>
              <a:t>LoAs</a:t>
            </a:r>
            <a:r>
              <a:rPr lang="en-AU" dirty="0"/>
              <a:t> by ISO</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14475263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Mar 2021</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12640005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chemeClr val="accent2"/>
                </a:solidFill>
              </a:rPr>
              <a:t>waiting</a:t>
            </a:r>
            <a:endParaRPr lang="en-AU" dirty="0"/>
          </a:p>
          <a:p>
            <a:pPr lvl="1"/>
            <a:r>
              <a:rPr lang="en-AU" dirty="0"/>
              <a:t>WG motion to enter PSDO process approved in May 2021</a:t>
            </a:r>
          </a:p>
          <a:p>
            <a:pPr lvl="2"/>
            <a:r>
              <a:rPr lang="en-AU" dirty="0"/>
              <a:t>(Jul 2021) EC approved, for submission after publication</a:t>
            </a:r>
          </a:p>
          <a:p>
            <a:pPr lvl="3"/>
            <a:r>
              <a:rPr lang="en-AU" dirty="0"/>
              <a:t>Will be published on 16 Aug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1942449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259782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314506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21122610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10734299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802.11md </a:t>
            </a:r>
            <a:r>
              <a:rPr lang="en-AU" dirty="0"/>
              <a:t>is waiting for start of FDIS ballot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802.11md D3.0 was liaised for information in Jan 2020 (N17082)</a:t>
            </a:r>
          </a:p>
          <a:p>
            <a:r>
              <a:rPr lang="en-US" dirty="0"/>
              <a:t>60-day</a:t>
            </a:r>
            <a:r>
              <a:rPr lang="en-AU" dirty="0"/>
              <a:t> pre-ballot: </a:t>
            </a:r>
            <a:r>
              <a:rPr lang="en-AU" dirty="0">
                <a:solidFill>
                  <a:srgbClr val="00B050"/>
                </a:solidFill>
              </a:rPr>
              <a:t>passed</a:t>
            </a:r>
            <a:r>
              <a:rPr lang="en-AU" dirty="0">
                <a:solidFill>
                  <a:schemeClr val="accent2"/>
                </a:solidFill>
              </a:rPr>
              <a:t> &amp; response required</a:t>
            </a:r>
            <a:endParaRPr lang="en-AU" dirty="0"/>
          </a:p>
          <a:p>
            <a:pPr lvl="1"/>
            <a:r>
              <a:rPr lang="en-AU" dirty="0"/>
              <a:t>802.</a:t>
            </a:r>
            <a:r>
              <a:rPr lang="en-AU" dirty="0">
                <a:cs typeface="Arial" panose="020B0604020202020204" pitchFamily="34" charset="0"/>
              </a:rPr>
              <a:t>11md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(see </a:t>
            </a:r>
            <a:r>
              <a:rPr lang="en-AU" dirty="0">
                <a:latin typeface="+mj-lt"/>
                <a:hlinkClick r:id="rId2"/>
              </a:rPr>
              <a:t>11-21-1039-03</a:t>
            </a:r>
            <a:r>
              <a:rPr lang="en-AU" dirty="0">
                <a:latin typeface="+mj-lt"/>
              </a:rPr>
              <a:t>) was approved by WG &amp; EC in July 2021</a:t>
            </a:r>
          </a:p>
          <a:p>
            <a:pPr lvl="2"/>
            <a:r>
              <a:rPr lang="en-AU" dirty="0">
                <a:latin typeface="+mj-lt"/>
              </a:rPr>
              <a:t>Liaised in Aug 2021 (</a:t>
            </a:r>
            <a:r>
              <a:rPr lang="en-AU" dirty="0">
                <a:solidFill>
                  <a:srgbClr val="FF0000"/>
                </a:solidFill>
                <a:latin typeface="+mj-lt"/>
              </a:rPr>
              <a:t>N?????</a:t>
            </a:r>
            <a:r>
              <a:rPr lang="en-AU" dirty="0">
                <a:latin typeface="+mj-lt"/>
              </a:rPr>
              <a:t>)</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29098171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33929152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3680289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solidFill>
                  <a:srgbClr val="FF0000"/>
                </a:solidFill>
                <a:latin typeface="+mj-lt"/>
              </a:rPr>
              <a:t>(May 2021) </a:t>
            </a:r>
            <a:r>
              <a:rPr lang="en-US" sz="1800" dirty="0">
                <a:solidFill>
                  <a:srgbClr val="FF0000"/>
                </a:solidFill>
                <a:effectLst/>
                <a:latin typeface="+mj-lt"/>
                <a:ea typeface="Calibri" panose="020F0502020204030204" pitchFamily="34" charset="0"/>
              </a:rPr>
              <a:t>Ben Rolfe</a:t>
            </a:r>
            <a:r>
              <a:rPr lang="nb-NO" dirty="0">
                <a:solidFill>
                  <a:srgbClr val="FF0000"/>
                </a:solidFill>
                <a:latin typeface="+mj-lt"/>
                <a:ea typeface="Calibri" panose="020F0502020204030204" pitchFamily="34" charset="0"/>
              </a:rPr>
              <a:t> will drive proces in 802.15 WG to push 802.15 standards into the PSDO process</a:t>
            </a:r>
          </a:p>
          <a:p>
            <a:pPr lvl="2"/>
            <a:r>
              <a:rPr lang="nb-NO" dirty="0">
                <a:solidFill>
                  <a:srgbClr val="FF0000"/>
                </a:solidFill>
                <a:latin typeface="+mj-lt"/>
              </a:rPr>
              <a:t>He will provide a list to Andrew Myles and Peter Yee</a:t>
            </a:r>
          </a:p>
          <a:p>
            <a:pPr lvl="2"/>
            <a:r>
              <a:rPr lang="nb-NO" dirty="0">
                <a:solidFill>
                  <a:srgbClr val="FF0000"/>
                </a:solidFill>
                <a:latin typeface="+mj-lt"/>
              </a:rPr>
              <a:t>Likely candidates are:</a:t>
            </a:r>
          </a:p>
          <a:p>
            <a:pPr lvl="3"/>
            <a:r>
              <a:rPr lang="nb-NO" dirty="0">
                <a:solidFill>
                  <a:srgbClr val="FF0000"/>
                </a:solidFill>
                <a:latin typeface="+mj-lt"/>
              </a:rPr>
              <a:t>IEEE 802.15.4-2020</a:t>
            </a:r>
          </a:p>
          <a:p>
            <a:pPr lvl="3"/>
            <a:r>
              <a:rPr lang="nb-NO" dirty="0">
                <a:solidFill>
                  <a:srgbClr val="FF0000"/>
                </a:solidFill>
                <a:latin typeface="+mj-lt"/>
              </a:rPr>
              <a:t>IEEE 802.15.4w</a:t>
            </a:r>
          </a:p>
          <a:p>
            <a:pPr lvl="3"/>
            <a:r>
              <a:rPr lang="nb-NO" dirty="0">
                <a:solidFill>
                  <a:srgbClr val="FF0000"/>
                </a:solidFill>
                <a:latin typeface="+mj-lt"/>
              </a:rPr>
              <a:t>IEEE 802.15.4y</a:t>
            </a:r>
          </a:p>
          <a:p>
            <a:pPr lvl="3"/>
            <a:r>
              <a:rPr lang="nb-NO" dirty="0">
                <a:solidFill>
                  <a:srgbClr val="FF0000"/>
                </a:solidFill>
                <a:latin typeface="+mj-lt"/>
              </a:rPr>
              <a:t>IEEE 802.15.9ma </a:t>
            </a:r>
            <a:endParaRPr lang="en-AU" dirty="0">
              <a:solidFill>
                <a:srgbClr val="FF0000"/>
              </a:solidFill>
              <a:latin typeface="+mj-lt"/>
            </a:endParaRPr>
          </a:p>
          <a:p>
            <a:pPr lvl="1"/>
            <a:endParaRPr lang="en-AU" dirty="0"/>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42398399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8068247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36142137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0BC-2A21-434B-B4B8-793B04EA29D3}"/>
              </a:ext>
            </a:extLst>
          </p:cNvPr>
          <p:cNvSpPr>
            <a:spLocks noGrp="1"/>
          </p:cNvSpPr>
          <p:nvPr>
            <p:ph type="title"/>
          </p:nvPr>
        </p:nvSpPr>
        <p:spPr/>
        <p:txBody>
          <a:bodyPr/>
          <a:lstStyle/>
          <a:p>
            <a:r>
              <a:rPr lang="en-AU" dirty="0"/>
              <a:t>Should IEEE 802.19.3 be submitted into the PSDO process?</a:t>
            </a:r>
          </a:p>
        </p:txBody>
      </p:sp>
      <p:sp>
        <p:nvSpPr>
          <p:cNvPr id="3" name="Content Placeholder 2">
            <a:extLst>
              <a:ext uri="{FF2B5EF4-FFF2-40B4-BE49-F238E27FC236}">
                <a16:creationId xmlns:a16="http://schemas.microsoft.com/office/drawing/2014/main" id="{D07A30F2-6BFD-4952-B210-854035FDFD90}"/>
              </a:ext>
            </a:extLst>
          </p:cNvPr>
          <p:cNvSpPr>
            <a:spLocks noGrp="1"/>
          </p:cNvSpPr>
          <p:nvPr>
            <p:ph idx="1"/>
          </p:nvPr>
        </p:nvSpPr>
        <p:spPr/>
        <p:txBody>
          <a:bodyPr/>
          <a:lstStyle/>
          <a:p>
            <a:pPr lvl="1"/>
            <a:r>
              <a:rPr lang="en-AU" dirty="0"/>
              <a:t>Recently IEEE 802.19.3 was published</a:t>
            </a:r>
          </a:p>
          <a:p>
            <a:pPr lvl="1"/>
            <a:r>
              <a:rPr lang="en-AU" dirty="0"/>
              <a:t>The JTC1 SC Chair asked the IEEE 802.19 WG Chair in Apr 2021 whether it should be submitted into the PSDO process</a:t>
            </a:r>
          </a:p>
          <a:p>
            <a:pPr lvl="1"/>
            <a:r>
              <a:rPr lang="en-AU" dirty="0"/>
              <a:t>The </a:t>
            </a:r>
            <a:r>
              <a:rPr lang="en-US" sz="1800" dirty="0">
                <a:effectLst/>
                <a:latin typeface="+mj-lt"/>
                <a:ea typeface="Calibri" panose="020F0502020204030204" pitchFamily="34" charset="0"/>
              </a:rPr>
              <a:t>Task Group Chair (Ben Rolfe) &amp; Task Group Editor (</a:t>
            </a:r>
            <a:r>
              <a:rPr lang="en-US" sz="1800" dirty="0" err="1">
                <a:effectLst/>
                <a:latin typeface="+mj-lt"/>
                <a:ea typeface="Calibri" panose="020F0502020204030204" pitchFamily="34" charset="0"/>
              </a:rPr>
              <a:t>Jianlin</a:t>
            </a:r>
            <a:r>
              <a:rPr lang="en-US" sz="1800" dirty="0">
                <a:effectLst/>
                <a:latin typeface="+mj-lt"/>
                <a:ea typeface="Calibri" panose="020F0502020204030204" pitchFamily="34" charset="0"/>
              </a:rPr>
              <a:t> Guo) expressed interest via the WG Chair (</a:t>
            </a:r>
            <a:r>
              <a:rPr lang="nb-NO" sz="1800" dirty="0">
                <a:effectLst/>
                <a:latin typeface="+mj-lt"/>
                <a:ea typeface="Calibri" panose="020F0502020204030204" pitchFamily="34" charset="0"/>
              </a:rPr>
              <a:t>Steve Shellhammer)</a:t>
            </a:r>
          </a:p>
          <a:p>
            <a:pPr lvl="1"/>
            <a:r>
              <a:rPr lang="nb-NO" dirty="0">
                <a:solidFill>
                  <a:srgbClr val="FF0000"/>
                </a:solidFill>
                <a:latin typeface="+mj-lt"/>
              </a:rPr>
              <a:t>(May 2021) </a:t>
            </a:r>
            <a:r>
              <a:rPr lang="en-US" sz="1800" dirty="0">
                <a:solidFill>
                  <a:srgbClr val="FF0000"/>
                </a:solidFill>
                <a:effectLst/>
                <a:latin typeface="+mj-lt"/>
                <a:ea typeface="Calibri" panose="020F0502020204030204" pitchFamily="34" charset="0"/>
              </a:rPr>
              <a:t>Ben Rolfe</a:t>
            </a:r>
            <a:r>
              <a:rPr lang="nb-NO" dirty="0">
                <a:solidFill>
                  <a:srgbClr val="FF0000"/>
                </a:solidFill>
                <a:latin typeface="+mj-lt"/>
                <a:ea typeface="Calibri" panose="020F0502020204030204" pitchFamily="34" charset="0"/>
              </a:rPr>
              <a:t> will drive proces in 802.19 WG to push 802.19.3 standard into the PSDO process</a:t>
            </a:r>
            <a:endParaRPr lang="en-AU" dirty="0">
              <a:solidFill>
                <a:srgbClr val="FF0000"/>
              </a:solidFill>
              <a:latin typeface="+mj-lt"/>
            </a:endParaRPr>
          </a:p>
        </p:txBody>
      </p:sp>
      <p:sp>
        <p:nvSpPr>
          <p:cNvPr id="4" name="Footer Placeholder 3">
            <a:extLst>
              <a:ext uri="{FF2B5EF4-FFF2-40B4-BE49-F238E27FC236}">
                <a16:creationId xmlns:a16="http://schemas.microsoft.com/office/drawing/2014/main" id="{F4898D6A-0591-43C3-B10B-65E8FBAD5CE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5D1256B-09D7-4F0D-862B-F412C60A24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14833213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1051115"/>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Waiting</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3228675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on 14 Sep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14 Sep 2021</a:t>
            </a:r>
            <a:br>
              <a:rPr lang="en-US" sz="1600" b="1" dirty="0">
                <a:latin typeface="+mj-lt"/>
              </a:rPr>
            </a:br>
            <a:r>
              <a:rPr lang="en-US" sz="1600" b="1" dirty="0">
                <a:latin typeface="+mj-lt"/>
              </a:rPr>
              <a:t>@ 4-6 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rPr>
              <a:t>Join from the meeting link</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hlinkClick r:id="rId3"/>
              </a:rPr>
              <a:t>https://ieeesa.webex.com/ieeesa/j.php?MTID=mee3cc990a422a1f96c7c091df88eaa0d</a:t>
            </a:r>
            <a:endParaRPr kumimoji="0" lang="en-AU" sz="1600" i="0" u="none" strike="noStrike" cap="none" normalizeH="0" baseline="0" dirty="0">
              <a:ln>
                <a:noFill/>
              </a:ln>
              <a:solidFill>
                <a:schemeClr val="tx1"/>
              </a:solidFill>
              <a:effectLst/>
              <a:latin typeface="+mj-lt"/>
            </a:endParaRPr>
          </a:p>
          <a:p>
            <a:pPr marL="285750" indent="-285750"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rPr>
              <a:t>Join by meeting number </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rPr>
              <a:t>Meeting number (access code): 179 376 8118 </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rPr>
              <a:t>Meeting password: wireless</a:t>
            </a:r>
          </a:p>
          <a:p>
            <a:pPr eaLnBrk="0" hangingPunct="0">
              <a:spcBef>
                <a:spcPts val="800"/>
              </a:spcBef>
            </a:pP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40150213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needs to restart</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waiting</a:t>
            </a:r>
          </a:p>
          <a:p>
            <a:pPr lvl="1"/>
            <a:r>
              <a:rPr lang="en-AU" dirty="0"/>
              <a:t>Was supposed to close on 9 Dec 2021, but it has to be restarted because </a:t>
            </a:r>
            <a:r>
              <a:rPr lang="en-US" dirty="0"/>
              <a:t>the wrong file was sent to ISO from IEEE-SA </a:t>
            </a:r>
            <a:r>
              <a:rPr lang="en-US" dirty="0">
                <a:sym typeface="Wingdings" panose="05000000000000000000" pitchFamily="2" charset="2"/>
              </a:rPr>
              <a:t></a:t>
            </a:r>
          </a:p>
          <a:p>
            <a:pPr lvl="2"/>
            <a:r>
              <a:rPr lang="en-US" dirty="0">
                <a:sym typeface="Wingdings" panose="05000000000000000000" pitchFamily="2" charset="2"/>
              </a:rPr>
              <a:t>Spotted by the Canada NB </a:t>
            </a:r>
            <a:endParaRPr lang="en-US" dirty="0"/>
          </a:p>
          <a:p>
            <a:pPr lvl="1"/>
            <a:r>
              <a:rPr lang="en-US" dirty="0"/>
              <a:t>Will be published as ISO/IEC/IEEE 8802-22:</a:t>
            </a:r>
            <a:r>
              <a:rPr lang="en-US" dirty="0">
                <a:solidFill>
                  <a:srgbClr val="FF0000"/>
                </a:solidFill>
              </a:rPr>
              <a:t>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35510148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last SC6 meeting was run as a virtual meeting in Aug/Sep 2021</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Dates</a:t>
            </a:r>
          </a:p>
          <a:p>
            <a:pPr lvl="1"/>
            <a:r>
              <a:rPr lang="en-AU" dirty="0"/>
              <a:t>20 Aug 2021 – 10 Sep 2021</a:t>
            </a:r>
          </a:p>
          <a:p>
            <a:r>
              <a:rPr lang="en-AU" dirty="0"/>
              <a:t>Location</a:t>
            </a:r>
          </a:p>
          <a:p>
            <a:pPr lvl="1"/>
            <a:r>
              <a:rPr lang="en-AU" dirty="0"/>
              <a:t>Virtual</a:t>
            </a:r>
            <a:endParaRPr lang="en-US" dirty="0">
              <a:solidFill>
                <a:srgbClr val="FF0000"/>
              </a:solidFill>
            </a:endParaRPr>
          </a:p>
        </p:txBody>
      </p:sp>
      <p:sp>
        <p:nvSpPr>
          <p:cNvPr id="6" name="Content Placeholder 5"/>
          <p:cNvSpPr>
            <a:spLocks noGrp="1"/>
          </p:cNvSpPr>
          <p:nvPr>
            <p:ph sz="half" idx="2"/>
          </p:nvPr>
        </p:nvSpPr>
        <p:spPr/>
        <p:txBody>
          <a:bodyPr/>
          <a:lstStyle/>
          <a:p>
            <a:r>
              <a:rPr lang="en-GB" dirty="0"/>
              <a:t>Deadlines (for WG1)</a:t>
            </a:r>
          </a:p>
          <a:p>
            <a:pPr lvl="1"/>
            <a:r>
              <a:rPr lang="en-GB" dirty="0"/>
              <a:t>New agenda items: 9 July 2021</a:t>
            </a:r>
          </a:p>
          <a:p>
            <a:pPr lvl="1"/>
            <a:r>
              <a:rPr lang="en-GB" dirty="0"/>
              <a:t>New contributions on existing agenda items: 23 Jul 2021</a:t>
            </a:r>
          </a:p>
          <a:p>
            <a:pPr lvl="1"/>
            <a:r>
              <a:rPr lang="en-GB" dirty="0"/>
              <a:t>New comments: 13 Aug 2021</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92</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C2390-9F9E-435A-A401-FAF2454D9185}"/>
              </a:ext>
            </a:extLst>
          </p:cNvPr>
          <p:cNvSpPr>
            <a:spLocks noGrp="1"/>
          </p:cNvSpPr>
          <p:nvPr>
            <p:ph type="title"/>
          </p:nvPr>
        </p:nvSpPr>
        <p:spPr/>
        <p:txBody>
          <a:bodyPr/>
          <a:lstStyle/>
          <a:p>
            <a:r>
              <a:rPr lang="en-AU" dirty="0"/>
              <a:t>A number of IEEE 802 participants attended the SC6 meetings</a:t>
            </a:r>
          </a:p>
        </p:txBody>
      </p:sp>
      <p:sp>
        <p:nvSpPr>
          <p:cNvPr id="3" name="Content Placeholder 2">
            <a:extLst>
              <a:ext uri="{FF2B5EF4-FFF2-40B4-BE49-F238E27FC236}">
                <a16:creationId xmlns:a16="http://schemas.microsoft.com/office/drawing/2014/main" id="{301F1C62-7936-4DBF-9754-7EB2C29410B0}"/>
              </a:ext>
            </a:extLst>
          </p:cNvPr>
          <p:cNvSpPr>
            <a:spLocks noGrp="1"/>
          </p:cNvSpPr>
          <p:nvPr>
            <p:ph sz="half" idx="1"/>
          </p:nvPr>
        </p:nvSpPr>
        <p:spPr/>
        <p:txBody>
          <a:bodyPr/>
          <a:lstStyle/>
          <a:p>
            <a:r>
              <a:rPr lang="en-AU" dirty="0"/>
              <a:t>Known WG1 attendees</a:t>
            </a:r>
          </a:p>
          <a:p>
            <a:pPr lvl="1"/>
            <a:r>
              <a:rPr lang="en-AU" dirty="0"/>
              <a:t>Peter Yee</a:t>
            </a:r>
          </a:p>
          <a:p>
            <a:pPr lvl="1"/>
            <a:r>
              <a:rPr lang="en-AU" dirty="0"/>
              <a:t>David Law</a:t>
            </a:r>
          </a:p>
          <a:p>
            <a:pPr lvl="1"/>
            <a:r>
              <a:rPr lang="en-AU" dirty="0"/>
              <a:t>Jodi Haasz</a:t>
            </a:r>
          </a:p>
          <a:p>
            <a:pPr lvl="1"/>
            <a:r>
              <a:rPr lang="en-AU" dirty="0"/>
              <a:t>Dorothy Stanley</a:t>
            </a:r>
          </a:p>
          <a:p>
            <a:pPr lvl="1"/>
            <a:r>
              <a:rPr lang="en-AU" dirty="0"/>
              <a:t>Andrew Myles</a:t>
            </a:r>
          </a:p>
        </p:txBody>
      </p:sp>
      <p:sp>
        <p:nvSpPr>
          <p:cNvPr id="6" name="Content Placeholder 5">
            <a:extLst>
              <a:ext uri="{FF2B5EF4-FFF2-40B4-BE49-F238E27FC236}">
                <a16:creationId xmlns:a16="http://schemas.microsoft.com/office/drawing/2014/main" id="{E1773C7E-554D-4E99-9B76-D3D407FE7E94}"/>
              </a:ext>
            </a:extLst>
          </p:cNvPr>
          <p:cNvSpPr>
            <a:spLocks noGrp="1"/>
          </p:cNvSpPr>
          <p:nvPr>
            <p:ph sz="half" idx="2"/>
          </p:nvPr>
        </p:nvSpPr>
        <p:spPr/>
        <p:txBody>
          <a:bodyPr/>
          <a:lstStyle/>
          <a:p>
            <a:r>
              <a:rPr lang="en-AU" dirty="0"/>
              <a:t>Known SC6 attendees</a:t>
            </a:r>
          </a:p>
          <a:p>
            <a:pPr lvl="1"/>
            <a:r>
              <a:rPr lang="en-AU" dirty="0">
                <a:solidFill>
                  <a:srgbClr val="FF0000"/>
                </a:solidFill>
              </a:rPr>
              <a:t>tbd</a:t>
            </a:r>
          </a:p>
        </p:txBody>
      </p:sp>
      <p:sp>
        <p:nvSpPr>
          <p:cNvPr id="4" name="Footer Placeholder 3">
            <a:extLst>
              <a:ext uri="{FF2B5EF4-FFF2-40B4-BE49-F238E27FC236}">
                <a16:creationId xmlns:a16="http://schemas.microsoft.com/office/drawing/2014/main" id="{2D0690AB-C6DB-432C-81B5-5C14C3BD1C9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F6338C4-ED79-49C6-BEFE-666F6772FFA1}"/>
              </a:ext>
            </a:extLst>
          </p:cNvPr>
          <p:cNvSpPr>
            <a:spLocks noGrp="1"/>
          </p:cNvSpPr>
          <p:nvPr>
            <p:ph type="sldNum" sz="quarter" idx="11"/>
          </p:nvPr>
        </p:nvSpPr>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26844180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was very little of interest to IEEE 802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981200"/>
            <a:ext cx="7772400" cy="4114800"/>
          </a:xfrm>
        </p:spPr>
        <p:txBody>
          <a:bodyPr/>
          <a:lstStyle/>
          <a:p>
            <a:pPr marL="1588" lvl="1" indent="0">
              <a:buNone/>
            </a:pPr>
            <a:r>
              <a:rPr lang="en-AU" b="1" dirty="0"/>
              <a:t>Agenda</a:t>
            </a:r>
          </a:p>
          <a:p>
            <a:pPr marL="344488" lvl="1" indent="-342900">
              <a:buFont typeface="+mj-lt"/>
              <a:buAutoNum type="arabicPeriod"/>
            </a:pPr>
            <a:r>
              <a:rPr lang="en-AU" dirty="0"/>
              <a:t>Welcome&amp; ISO/IEC Codes of Conduct</a:t>
            </a:r>
          </a:p>
          <a:p>
            <a:pPr marL="344488" lvl="1" indent="-342900">
              <a:buFont typeface="+mj-lt"/>
              <a:buAutoNum type="arabicPeriod"/>
            </a:pPr>
            <a:r>
              <a:rPr lang="en-AU" dirty="0"/>
              <a:t>Roll Call</a:t>
            </a:r>
          </a:p>
          <a:p>
            <a:pPr marL="344488" lvl="1" indent="-342900">
              <a:buFont typeface="+mj-lt"/>
              <a:buAutoNum type="arabicPeriod"/>
            </a:pPr>
            <a:r>
              <a:rPr lang="en-AU" dirty="0"/>
              <a:t>Approval of Agenda</a:t>
            </a:r>
          </a:p>
          <a:p>
            <a:pPr marL="344488" lvl="1" indent="-342900">
              <a:buFont typeface="+mj-lt"/>
              <a:buAutoNum type="arabicPeriod"/>
            </a:pPr>
            <a:r>
              <a:rPr lang="en-AU" dirty="0"/>
              <a:t>Review Meeting Reports</a:t>
            </a:r>
          </a:p>
          <a:p>
            <a:pPr marL="344488" lvl="1" indent="-342900">
              <a:buFont typeface="+mj-lt"/>
              <a:buAutoNum type="arabicPeriod"/>
            </a:pPr>
            <a:r>
              <a:rPr lang="en-AU" dirty="0"/>
              <a:t>Active Work Items</a:t>
            </a:r>
          </a:p>
          <a:p>
            <a:pPr marL="527050" lvl="2" indent="-342900">
              <a:buFont typeface="+mj-lt"/>
              <a:buAutoNum type="arabicPeriod"/>
            </a:pPr>
            <a:r>
              <a:rPr lang="en-AU" dirty="0"/>
              <a:t>ISO/IEC 4005 Low Altitude Drone Area Network (LADAN)</a:t>
            </a:r>
          </a:p>
          <a:p>
            <a:pPr marL="527050" lvl="2" indent="-342900">
              <a:buFont typeface="+mj-lt"/>
              <a:buAutoNum type="arabicPeriod"/>
            </a:pPr>
            <a:r>
              <a:rPr lang="en-AU" dirty="0"/>
              <a:t>Revision of ISO/IEC18092 (NFCIP -1)</a:t>
            </a:r>
          </a:p>
          <a:p>
            <a:pPr marL="527050" lvl="2" indent="-342900">
              <a:buFont typeface="+mj-lt"/>
              <a:buAutoNum type="arabicPeriod"/>
            </a:pPr>
            <a:r>
              <a:rPr lang="en-AU" dirty="0"/>
              <a:t>Revision of ISO/IEC 23917:2005 NFCIP-1 Protocol Test Methods</a:t>
            </a:r>
          </a:p>
          <a:p>
            <a:pPr marL="527050" lvl="2" indent="-342900">
              <a:buFont typeface="+mj-lt"/>
              <a:buAutoNum type="arabicPeriod"/>
            </a:pPr>
            <a:r>
              <a:rPr lang="en-AU" dirty="0"/>
              <a:t>Revision of ISO/IEC 19369:2014NFCIP-2 Test method</a:t>
            </a:r>
          </a:p>
          <a:p>
            <a:pPr marL="1588" lvl="1" indent="0">
              <a:buNone/>
            </a:pPr>
            <a:r>
              <a:rPr lang="en-AU" dirty="0"/>
              <a:t>…</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129150473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was very little of interest to IEEE 802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828800"/>
            <a:ext cx="7772400" cy="4114800"/>
          </a:xfrm>
        </p:spPr>
        <p:txBody>
          <a:bodyPr/>
          <a:lstStyle/>
          <a:p>
            <a:pPr marL="1588" lvl="1" indent="0">
              <a:buNone/>
            </a:pPr>
            <a:r>
              <a:rPr lang="en-AU" b="1" dirty="0"/>
              <a:t>Agenda</a:t>
            </a:r>
          </a:p>
          <a:p>
            <a:pPr marL="344488" lvl="1" indent="-342900">
              <a:buFont typeface="+mj-lt"/>
              <a:buAutoNum type="arabicPeriod" startAt="6"/>
            </a:pPr>
            <a:r>
              <a:rPr lang="en-AU" dirty="0"/>
              <a:t>Review on Potential updates of Ad-Hoc group related to WG 1</a:t>
            </a:r>
          </a:p>
          <a:p>
            <a:pPr marL="527050" lvl="2" indent="-342900">
              <a:buFont typeface="+mj-lt"/>
              <a:buAutoNum type="arabicPeriod"/>
            </a:pPr>
            <a:r>
              <a:rPr lang="en-AU" dirty="0"/>
              <a:t>AG 1 on Wearable Devices</a:t>
            </a:r>
          </a:p>
          <a:p>
            <a:pPr marL="527050" lvl="2" indent="-342900">
              <a:buFont typeface="+mj-lt"/>
              <a:buAutoNum type="arabicPeriod"/>
            </a:pPr>
            <a:r>
              <a:rPr lang="en-AU" dirty="0"/>
              <a:t>AHG 1 on Networking for Blockchain</a:t>
            </a:r>
          </a:p>
          <a:p>
            <a:pPr marL="527050" lvl="2" indent="-342900">
              <a:buFont typeface="+mj-lt"/>
              <a:buAutoNum type="arabicPeriod"/>
            </a:pPr>
            <a:r>
              <a:rPr lang="en-AU" dirty="0"/>
              <a:t>AG 2 on Concepts and Terminology</a:t>
            </a:r>
          </a:p>
          <a:p>
            <a:pPr marL="527050" lvl="2" indent="-342900">
              <a:buFont typeface="+mj-lt"/>
              <a:buAutoNum type="arabicPeriod"/>
            </a:pPr>
            <a:r>
              <a:rPr lang="en-AU" dirty="0"/>
              <a:t>AHG 2 on Trustworthiness</a:t>
            </a:r>
          </a:p>
          <a:p>
            <a:pPr marL="344488" lvl="1" indent="-342900">
              <a:buFont typeface="+mj-lt"/>
              <a:buAutoNum type="arabicPeriod" startAt="6"/>
            </a:pPr>
            <a:r>
              <a:rPr lang="en-AU" dirty="0"/>
              <a:t>Liaison</a:t>
            </a:r>
          </a:p>
          <a:p>
            <a:pPr marL="527050" lvl="2" indent="-342900">
              <a:buFont typeface="+mj-lt"/>
              <a:buAutoNum type="arabicPeriod"/>
            </a:pPr>
            <a:r>
              <a:rPr lang="en-AU" dirty="0"/>
              <a:t>Liaisons with other SDOs</a:t>
            </a:r>
          </a:p>
          <a:p>
            <a:pPr marL="530225" lvl="3" indent="0">
              <a:buNone/>
            </a:pPr>
            <a:r>
              <a:rPr lang="en-AU" dirty="0"/>
              <a:t>JTC1/SC17: Cards and security devices for personal identification</a:t>
            </a:r>
          </a:p>
          <a:p>
            <a:pPr marL="530225" lvl="3" indent="0">
              <a:buNone/>
            </a:pPr>
            <a:r>
              <a:rPr lang="en-AU" dirty="0"/>
              <a:t>NFC Forum</a:t>
            </a:r>
          </a:p>
          <a:p>
            <a:pPr marL="530225" lvl="3" indent="0">
              <a:buNone/>
            </a:pPr>
            <a:r>
              <a:rPr lang="en-AU" dirty="0"/>
              <a:t>JTC 1/SC 27: IT Security techniques</a:t>
            </a:r>
          </a:p>
          <a:p>
            <a:pPr marL="530225" lvl="3" indent="0">
              <a:buNone/>
            </a:pPr>
            <a:r>
              <a:rPr lang="en-AU" dirty="0"/>
              <a:t>JTC 1/SC 41: Internet of Things and related technologies</a:t>
            </a:r>
          </a:p>
          <a:p>
            <a:pPr marL="530225" lvl="3" indent="0">
              <a:buNone/>
            </a:pPr>
            <a:r>
              <a:rPr lang="en-AU" dirty="0"/>
              <a:t>IEC TC 100/TA 15ISO/TC204</a:t>
            </a:r>
          </a:p>
          <a:p>
            <a:pPr marL="530225" lvl="3" indent="0">
              <a:buNone/>
            </a:pPr>
            <a:r>
              <a:rPr lang="en-AU" dirty="0"/>
              <a:t>ECMA International</a:t>
            </a:r>
          </a:p>
          <a:p>
            <a:pPr marL="530225" lvl="3" indent="0">
              <a:buNone/>
            </a:pPr>
            <a:r>
              <a:rPr lang="en-AU" dirty="0">
                <a:solidFill>
                  <a:srgbClr val="FF0000"/>
                </a:solidFill>
              </a:rPr>
              <a:t>IEEE 802 (see </a:t>
            </a:r>
            <a:r>
              <a:rPr lang="en-AU" dirty="0">
                <a:solidFill>
                  <a:srgbClr val="FF0000"/>
                </a:solidFill>
                <a:hlinkClick r:id="rId2"/>
              </a:rPr>
              <a:t>ec-21-0165-00</a:t>
            </a:r>
            <a:r>
              <a:rPr lang="en-AU" dirty="0">
                <a:solidFill>
                  <a:srgbClr val="FF0000"/>
                </a:solidFill>
              </a:rPr>
              <a:t>)</a:t>
            </a:r>
          </a:p>
          <a:p>
            <a:pPr marL="527050" lvl="2" indent="-342900">
              <a:buFont typeface="+mj-lt"/>
              <a:buAutoNum type="arabicPeriod"/>
            </a:pPr>
            <a:r>
              <a:rPr lang="en-AU" dirty="0"/>
              <a:t>Review liaison status</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14689668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was very little of interest to IEEE 802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828800"/>
            <a:ext cx="7772400" cy="4114800"/>
          </a:xfrm>
        </p:spPr>
        <p:txBody>
          <a:bodyPr/>
          <a:lstStyle/>
          <a:p>
            <a:pPr marL="1588" lvl="1" indent="0">
              <a:buNone/>
            </a:pPr>
            <a:r>
              <a:rPr lang="en-AU" b="1" dirty="0"/>
              <a:t>Agenda</a:t>
            </a:r>
          </a:p>
          <a:p>
            <a:pPr marL="344488" lvl="1" indent="-342900">
              <a:buFont typeface="+mj-lt"/>
              <a:buAutoNum type="arabicPeriod" startAt="8"/>
            </a:pPr>
            <a:r>
              <a:rPr lang="en-AU" dirty="0"/>
              <a:t>Introduction of New Item</a:t>
            </a:r>
          </a:p>
          <a:p>
            <a:pPr marL="344488" lvl="1" indent="-342900">
              <a:buFont typeface="+mj-lt"/>
              <a:buAutoNum type="arabicPeriod" startAt="8"/>
            </a:pPr>
            <a:r>
              <a:rPr lang="en-AU" dirty="0"/>
              <a:t>Information from ISO/IEC/TMB/SMB</a:t>
            </a:r>
          </a:p>
          <a:p>
            <a:pPr marL="344488" lvl="1" indent="-342900">
              <a:buFont typeface="+mj-lt"/>
              <a:buAutoNum type="arabicPeriod" startAt="8"/>
            </a:pPr>
            <a:r>
              <a:rPr lang="en-AU" dirty="0"/>
              <a:t>Other Business</a:t>
            </a:r>
          </a:p>
          <a:p>
            <a:pPr marL="527050" lvl="2" indent="-342900">
              <a:buFont typeface="+mj-lt"/>
              <a:buAutoNum type="arabicPeriod"/>
            </a:pPr>
            <a:r>
              <a:rPr lang="en-AU" dirty="0"/>
              <a:t>Improvement of WG 1 Organization</a:t>
            </a:r>
          </a:p>
          <a:p>
            <a:pPr marL="527050" lvl="2" indent="-342900">
              <a:buFont typeface="+mj-lt"/>
              <a:buAutoNum type="arabicPeriod"/>
            </a:pPr>
            <a:r>
              <a:rPr lang="en-AU" dirty="0"/>
              <a:t>Outputs review and recommendation of Resolutions</a:t>
            </a:r>
          </a:p>
          <a:p>
            <a:pPr marL="344488" lvl="1" indent="-342900">
              <a:buFont typeface="+mj-lt"/>
              <a:buAutoNum type="arabicPeriod" startAt="8"/>
            </a:pPr>
            <a:r>
              <a:rPr lang="en-AU" dirty="0"/>
              <a:t>Adjournment</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5986683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p:txBody>
          <a:bodyPr/>
          <a:lstStyle/>
          <a:p>
            <a:r>
              <a:rPr lang="en-AU" dirty="0"/>
              <a:t>The HK NB uploaded a document for IEEE 802.11 WG review</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High Efficiency 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It was not discussed in WG1 because it was late but a request was made for IEEE 802.11 WG review</a:t>
            </a: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97</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extLst>
              <p:ext uri="{D42A27DB-BD31-4B8C-83A1-F6EECF244321}">
                <p14:modId xmlns:p14="http://schemas.microsoft.com/office/powerpoint/2010/main" val="3132948935"/>
              </p:ext>
            </p:extLst>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0" name=""/>
                      <p:cNvPicPr/>
                      <p:nvPr/>
                    </p:nvPicPr>
                    <p:blipFill>
                      <a:blip r:embed="rId3"/>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6778-22A7-4DD7-A681-850D1FDF4BE0}"/>
              </a:ext>
            </a:extLst>
          </p:cNvPr>
          <p:cNvSpPr>
            <a:spLocks noGrp="1"/>
          </p:cNvSpPr>
          <p:nvPr>
            <p:ph type="title"/>
          </p:nvPr>
        </p:nvSpPr>
        <p:spPr>
          <a:xfrm>
            <a:off x="685800" y="685800"/>
            <a:ext cx="7772400" cy="1066800"/>
          </a:xfrm>
        </p:spPr>
        <p:txBody>
          <a:bodyPr/>
          <a:lstStyle/>
          <a:p>
            <a:r>
              <a:rPr lang="en-AU" dirty="0"/>
              <a:t>The SC will consider a possible response to HK NB document</a:t>
            </a:r>
          </a:p>
        </p:txBody>
      </p:sp>
      <p:sp>
        <p:nvSpPr>
          <p:cNvPr id="3" name="Content Placeholder 2">
            <a:extLst>
              <a:ext uri="{FF2B5EF4-FFF2-40B4-BE49-F238E27FC236}">
                <a16:creationId xmlns:a16="http://schemas.microsoft.com/office/drawing/2014/main" id="{7AA0BBB7-7057-4588-8B55-4C77CBD5C489}"/>
              </a:ext>
            </a:extLst>
          </p:cNvPr>
          <p:cNvSpPr>
            <a:spLocks noGrp="1"/>
          </p:cNvSpPr>
          <p:nvPr>
            <p:ph idx="1"/>
          </p:nvPr>
        </p:nvSpPr>
        <p:spPr>
          <a:xfrm>
            <a:off x="685800" y="1981200"/>
            <a:ext cx="7772400" cy="4114800"/>
          </a:xfrm>
        </p:spPr>
        <p:txBody>
          <a:bodyPr/>
          <a:lstStyle/>
          <a:p>
            <a:pPr lvl="1"/>
            <a:r>
              <a:rPr lang="en-AU" dirty="0"/>
              <a:t>An IEEE 802.11 WG expert has reviewed WG1 N289</a:t>
            </a:r>
          </a:p>
          <a:p>
            <a:pPr lvl="1"/>
            <a:r>
              <a:rPr lang="en-AU" dirty="0"/>
              <a:t>A possible response has been drafted</a:t>
            </a:r>
          </a:p>
          <a:p>
            <a:pPr lvl="2"/>
            <a:r>
              <a:rPr lang="en-AU" dirty="0"/>
              <a:t>See </a:t>
            </a:r>
            <a:r>
              <a:rPr lang="en-AU" dirty="0">
                <a:solidFill>
                  <a:srgbClr val="FF0000"/>
                </a:solidFill>
                <a:hlinkClick r:id="rId2"/>
              </a:rPr>
              <a:t>11-21-1450-00</a:t>
            </a:r>
            <a:endParaRPr lang="en-AU" dirty="0">
              <a:solidFill>
                <a:srgbClr val="FF0000"/>
              </a:solidFill>
            </a:endParaRPr>
          </a:p>
          <a:p>
            <a:pPr lvl="2"/>
            <a:r>
              <a:rPr lang="en-AU" dirty="0"/>
              <a:t>It includes a high level summary …</a:t>
            </a:r>
          </a:p>
          <a:p>
            <a:pPr lvl="2"/>
            <a:r>
              <a:rPr lang="en-AU" dirty="0"/>
              <a:t>… and a review by an IEEE 802.11 WG expert</a:t>
            </a:r>
          </a:p>
          <a:p>
            <a:pPr lvl="1"/>
            <a:r>
              <a:rPr lang="en-AU" dirty="0"/>
              <a:t>The SC will discuss the document and hopefully approve it</a:t>
            </a:r>
          </a:p>
          <a:p>
            <a:pPr lvl="2"/>
            <a:r>
              <a:rPr lang="en-AU" dirty="0"/>
              <a:t>Please review beforehand if possible</a:t>
            </a:r>
          </a:p>
        </p:txBody>
      </p:sp>
      <p:sp>
        <p:nvSpPr>
          <p:cNvPr id="4" name="Footer Placeholder 3">
            <a:extLst>
              <a:ext uri="{FF2B5EF4-FFF2-40B4-BE49-F238E27FC236}">
                <a16:creationId xmlns:a16="http://schemas.microsoft.com/office/drawing/2014/main" id="{F74E8F42-E807-4875-AA94-FD0766852FD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5C14105-417F-4E46-AA5A-5A6FA8D9C7D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98</a:t>
            </a:fld>
            <a:endParaRPr lang="en-US"/>
          </a:p>
        </p:txBody>
      </p:sp>
    </p:spTree>
    <p:extLst>
      <p:ext uri="{BB962C8B-B14F-4D97-AF65-F5344CB8AC3E}">
        <p14:creationId xmlns:p14="http://schemas.microsoft.com/office/powerpoint/2010/main" val="203713560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6778-22A7-4DD7-A681-850D1FDF4BE0}"/>
              </a:ext>
            </a:extLst>
          </p:cNvPr>
          <p:cNvSpPr>
            <a:spLocks noGrp="1"/>
          </p:cNvSpPr>
          <p:nvPr>
            <p:ph type="title"/>
          </p:nvPr>
        </p:nvSpPr>
        <p:spPr>
          <a:xfrm>
            <a:off x="685800" y="685800"/>
            <a:ext cx="7772400" cy="1066800"/>
          </a:xfrm>
        </p:spPr>
        <p:txBody>
          <a:bodyPr/>
          <a:lstStyle/>
          <a:p>
            <a:r>
              <a:rPr lang="en-AU" dirty="0"/>
              <a:t>The SC will consider a possible response to HK NB document</a:t>
            </a:r>
          </a:p>
        </p:txBody>
      </p:sp>
      <p:sp>
        <p:nvSpPr>
          <p:cNvPr id="3" name="Content Placeholder 2">
            <a:extLst>
              <a:ext uri="{FF2B5EF4-FFF2-40B4-BE49-F238E27FC236}">
                <a16:creationId xmlns:a16="http://schemas.microsoft.com/office/drawing/2014/main" id="{7AA0BBB7-7057-4588-8B55-4C77CBD5C489}"/>
              </a:ext>
            </a:extLst>
          </p:cNvPr>
          <p:cNvSpPr>
            <a:spLocks noGrp="1"/>
          </p:cNvSpPr>
          <p:nvPr>
            <p:ph idx="1"/>
          </p:nvPr>
        </p:nvSpPr>
        <p:spPr>
          <a:xfrm>
            <a:off x="685800" y="1981200"/>
            <a:ext cx="7772400" cy="4114800"/>
          </a:xfrm>
        </p:spPr>
        <p:txBody>
          <a:bodyPr/>
          <a:lstStyle/>
          <a:p>
            <a:r>
              <a:rPr lang="en-AU" dirty="0"/>
              <a:t>Motion</a:t>
            </a:r>
          </a:p>
          <a:p>
            <a:pPr lvl="1"/>
            <a:r>
              <a:rPr lang="en-AU" i="1" dirty="0"/>
              <a:t>The IEEE 802 JTC1 SC recommends to the IEEE 802.11 WG that </a:t>
            </a:r>
            <a:r>
              <a:rPr lang="en-AU" i="1" dirty="0">
                <a:solidFill>
                  <a:srgbClr val="FF0000"/>
                </a:solidFill>
                <a:hlinkClick r:id="rId2"/>
              </a:rPr>
              <a:t>11-21-1450-00</a:t>
            </a:r>
            <a:r>
              <a:rPr lang="en-AU" i="1" dirty="0">
                <a:solidFill>
                  <a:srgbClr val="FF0000"/>
                </a:solidFill>
              </a:rPr>
              <a:t> </a:t>
            </a:r>
            <a:r>
              <a:rPr lang="en-AU" i="1" dirty="0"/>
              <a:t>be liaised to ISO/IEC JTC1/SC6/WG1 as a response to the request in WG1 for a review of WG1 N289</a:t>
            </a:r>
            <a:endParaRPr lang="en-AU" dirty="0"/>
          </a:p>
          <a:p>
            <a:pPr lvl="1"/>
            <a:r>
              <a:rPr lang="en-AU" dirty="0"/>
              <a:t>Moved: </a:t>
            </a:r>
          </a:p>
          <a:p>
            <a:pPr lvl="1"/>
            <a:r>
              <a:rPr lang="en-AU" dirty="0"/>
              <a:t>Seconded:</a:t>
            </a:r>
          </a:p>
          <a:p>
            <a:pPr lvl="1"/>
            <a:endParaRPr lang="en-AU" dirty="0"/>
          </a:p>
        </p:txBody>
      </p:sp>
      <p:sp>
        <p:nvSpPr>
          <p:cNvPr id="4" name="Footer Placeholder 3">
            <a:extLst>
              <a:ext uri="{FF2B5EF4-FFF2-40B4-BE49-F238E27FC236}">
                <a16:creationId xmlns:a16="http://schemas.microsoft.com/office/drawing/2014/main" id="{F74E8F42-E807-4875-AA94-FD0766852FD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5C14105-417F-4E46-AA5A-5A6FA8D9C7D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99</a:t>
            </a:fld>
            <a:endParaRPr lang="en-US"/>
          </a:p>
        </p:txBody>
      </p:sp>
    </p:spTree>
    <p:extLst>
      <p:ext uri="{BB962C8B-B14F-4D97-AF65-F5344CB8AC3E}">
        <p14:creationId xmlns:p14="http://schemas.microsoft.com/office/powerpoint/2010/main" val="1739477960"/>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18223</Words>
  <Application>Microsoft Office PowerPoint</Application>
  <PresentationFormat>On-screen Show (4:3)</PresentationFormat>
  <Paragraphs>2912</Paragraphs>
  <Slides>186</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4</vt:i4>
      </vt:variant>
      <vt:variant>
        <vt:lpstr>Slide Titles</vt:lpstr>
      </vt:variant>
      <vt:variant>
        <vt:i4>186</vt:i4>
      </vt:variant>
    </vt:vector>
  </HeadingPairs>
  <TitlesOfParts>
    <vt:vector size="194" baseType="lpstr">
      <vt:lpstr>Arial</vt:lpstr>
      <vt:lpstr>Calibri</vt:lpstr>
      <vt:lpstr>Times New Roman</vt:lpstr>
      <vt:lpstr>802-11-Submission</vt:lpstr>
      <vt:lpstr>Acrobat Document</vt:lpstr>
      <vt:lpstr>Document</vt:lpstr>
      <vt:lpstr>Packager Shell Object</vt:lpstr>
      <vt:lpstr>Microsoft Word Document</vt:lpstr>
      <vt:lpstr>IEEE 802 JTC1 Standing Committee Sep 2021 agenda virtually</vt:lpstr>
      <vt:lpstr>This document will be used to provide information for any IEEE 802 JTC1 SC meetings in Sep 2021</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on 14 Sep 2021</vt:lpstr>
      <vt:lpstr>The IEEE 802 JTC1 SC regular meeting has a high-level list of agenda items to be considered</vt:lpstr>
      <vt:lpstr>The IEEE 802 JTC1 SC will consider approving its agenda</vt:lpstr>
      <vt:lpstr>The IEEE 802 JTC1 SC will consider approval of the minutes of its July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73 standards through the PSDO adoption process, with 44 in-process</vt:lpstr>
      <vt:lpstr>IEEE 802.1 WG has sent 35 standards completely through the PSDO adoption process</vt:lpstr>
      <vt:lpstr>IEEE 802.1 WG has sent 35 standards completely through the PSDO adoption process</vt:lpstr>
      <vt:lpstr>IEEE 802.1 WG has sent 35 standards completely through the PSDO adoption process</vt:lpstr>
      <vt:lpstr>IEEE 802.3 WG has sent 17 standards completely through the PSDO adoption process</vt:lpstr>
      <vt:lpstr>IEEE 802.3 WG has sent 17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19 standards in the pipeline for adoption under the PSDO</vt:lpstr>
      <vt:lpstr>IEEE 802.1 has 19 standards in the pipeline for adoption under the PSDO</vt:lpstr>
      <vt:lpstr>IEEE 802.1 WG has a number of regular participants in IEEE 802 JTC1 SC activities</vt:lpstr>
      <vt:lpstr>IEEE 802.1Qcc FDIS ballot passed with a response required </vt:lpstr>
      <vt:lpstr>IEEE 802.1Qcp-2018 is waiting for publication as ISO/IEC/IEEE 8802-1Q:2020/AMD 2:2021</vt:lpstr>
      <vt:lpstr>IEEE 802.1Qcy-2019 is waiting for publication as ISO/IEC/IEEE 8802-1Q:2020/AMD 3:2021 </vt:lpstr>
      <vt:lpstr>IEEE 802.1AS-Rev FDIS ballot closes 16 Sep 2021</vt:lpstr>
      <vt:lpstr>IEEE 802.1AX-Rev is waiting for publication as ISO/IEC/IEEE 8802-1AX:2021 </vt:lpstr>
      <vt:lpstr>IEEE 802.1Q-REV will liaised soon …</vt:lpstr>
      <vt:lpstr>IEEE 802.1Qcx will be included in IEEE 802.1Q-Rev rather than a separate submission</vt:lpstr>
      <vt:lpstr>IEEE 802.1X-2020 FDIS ballot closes 17 Nov 2021</vt:lpstr>
      <vt:lpstr>IEEE 802.1CMde FDIS ballot passed with a response required </vt:lpstr>
      <vt:lpstr>IEEE 802.1Qcr will be included in IEEE 802.1Q-Rev rather than a separate submission</vt:lpstr>
      <vt:lpstr>IEEE 802.1CS is waiting for start of FDIS ballot</vt:lpstr>
      <vt:lpstr>IEEE 802.1Qcz was liaised in Aug 2020</vt:lpstr>
      <vt:lpstr>IEEE 802.1ABcu (LLDP YANG Data Model) will be  liaised soon</vt:lpstr>
      <vt:lpstr>IEEE 802.1CBdb will be  liaised soon</vt:lpstr>
      <vt:lpstr>IEEE 802.1CBcv will be  liaised soon</vt:lpstr>
      <vt:lpstr>IEEE 802.1ABdh will be  liaised soon</vt:lpstr>
      <vt:lpstr>IEEE P802.1AS-2020/Cor 1 will be  liaised soon</vt:lpstr>
      <vt:lpstr>IEEE P802.1BA-Rev will be  liaised soon</vt:lpstr>
      <vt:lpstr>IEEE P802.1ACct will be  liaised soon</vt:lpstr>
      <vt:lpstr>IEEE 802.3 has 15 standards in the pipeline for adoption under the PSDO process</vt:lpstr>
      <vt:lpstr>IEEE 802.3 has 15 standards in the pipeline for adoption under the PSDO process</vt:lpstr>
      <vt:lpstr>IEEE 802.3 WG has a number of regular participants in IEEE 802 JTC1 SC activities</vt:lpstr>
      <vt:lpstr>IEEE 802.3cb-2018 FDIS ballot closes on 11 Nov 2021</vt:lpstr>
      <vt:lpstr>IEEE 802.3bt-2018 FDIS ballot closes on 11 Nov 2021</vt:lpstr>
      <vt:lpstr>IEEE 802.3cd-2018 FDIS ballot closes on 11 Nov 2021</vt:lpstr>
      <vt:lpstr>IEEE 802.3cn-2019 FDIS ballot passed with a response required</vt:lpstr>
      <vt:lpstr>IEEE 802.3cg-2019 FDIS ballot closes 17 Nov 2021</vt:lpstr>
      <vt:lpstr>IEEE 802.3cq-2020 FDIS ballot passed with a response required</vt:lpstr>
      <vt:lpstr>IEEE 802.3cm-2020 FDIS ballot passed with a response required</vt:lpstr>
      <vt:lpstr>IEEE 802.3ch-2020 FDIS ballot passed with a response required</vt:lpstr>
      <vt:lpstr>IEEE 802.3ca-2020 FDIS ballot closes 17 Nov 2021</vt:lpstr>
      <vt:lpstr>IEEE 802.3.2-2019 FDIS ballot closes 18 Oct 2021</vt:lpstr>
      <vt:lpstr>IEEE 802.3cr is waiting for FDIS ballot to start</vt:lpstr>
      <vt:lpstr>IEEE 802.3cu is waiting for FDIS ballot to start</vt:lpstr>
      <vt:lpstr>IEEE 802.3ct 60-day ballot closes 9 Oct 2021</vt:lpstr>
      <vt:lpstr>IEEE 802.3cv 60-day ballot closes 9 Oct 2021</vt:lpstr>
      <vt:lpstr>IEEE 802.3cp 60-day ballot closes 9 Oct 2021</vt:lpstr>
      <vt:lpstr>IEEE 802.11 has 9 standards in the pipeline for adoption under the PSDO</vt:lpstr>
      <vt:lpstr>IEEE 802.11 WG has a number of regular participants in IEEE 802 JTC1 SC activities</vt:lpstr>
      <vt:lpstr>IEEE 802.11ax 60-day pre-ballot passed but responses are required</vt:lpstr>
      <vt:lpstr>The SC will consider a response to the comments on 802.11ax in the 60-day ballot</vt:lpstr>
      <vt:lpstr>SC6 HoDC discussion suggests IEEE is going to have to work with ISO staff on the IPR issues </vt:lpstr>
      <vt:lpstr>The SC will consider a response to the comments on 802.11ax in the 60-day ballot</vt:lpstr>
      <vt:lpstr>IEEE 802.11ay 60-day ballot closes 9 Oct 2021</vt:lpstr>
      <vt:lpstr>IEEE 802.11az will be liaised in the future</vt:lpstr>
      <vt:lpstr>IEEE 802.11ba is waiting for start of 60-day ballot</vt:lpstr>
      <vt:lpstr>IEEE 802.11bb will be liaised when appropriate</vt:lpstr>
      <vt:lpstr>IEEE 802.11bc will be liaised when appropriate</vt:lpstr>
      <vt:lpstr>IEEE 802.11bd will be liaised when appropriate</vt:lpstr>
      <vt:lpstr>IEEE 802.11be will be liaised when appropriate</vt:lpstr>
      <vt:lpstr>IEEE 802.11md is waiting for start of FDIS ballot</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Should IEEE 802.19.3 be submitted into the PSDO process?</vt:lpstr>
      <vt:lpstr>IEEE 802.22 has one standard in the pipeline for adoption under the PSDO</vt:lpstr>
      <vt:lpstr>IEEE 802.22 WG has a number of regular participants in IEEE 802 JTC1 SC activities</vt:lpstr>
      <vt:lpstr>IEEE 802.22-2019 FDIS ballot needs to restart</vt:lpstr>
      <vt:lpstr>The last SC6 meeting was run as a virtual meeting in Aug/Sep 2021</vt:lpstr>
      <vt:lpstr>A number of IEEE 802 participants attended the SC6 meetings</vt:lpstr>
      <vt:lpstr>There was very little of interest to IEEE 802 on the SC6/WG1 agenda</vt:lpstr>
      <vt:lpstr>There was very little of interest to IEEE 802 on the SC6/WG1 agenda</vt:lpstr>
      <vt:lpstr>There was very little of interest to IEEE 802 on the SC6/WG1 agenda</vt:lpstr>
      <vt:lpstr>The HK NB uploaded a document for IEEE 802.11 WG review</vt:lpstr>
      <vt:lpstr>The SC will consider a possible response to HK NB document</vt:lpstr>
      <vt:lpstr>The SC will consider a possible response to HK NB document</vt:lpstr>
      <vt:lpstr>There was very little of interest to IEEE 802 on the SC6/WG7 agenda</vt:lpstr>
      <vt:lpstr>Three new Work Items of potential interest to IEEE 802 were proposed in SC6/WG1</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2021-09-09T05:38:18Z</dcterms:modified>
</cp:coreProperties>
</file>