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6"/>
  </p:notesMasterIdLst>
  <p:handoutMasterIdLst>
    <p:handoutMasterId r:id="rId187"/>
  </p:handoutMasterIdLst>
  <p:sldIdLst>
    <p:sldId id="269" r:id="rId2"/>
    <p:sldId id="278" r:id="rId3"/>
    <p:sldId id="2367"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1967" r:id="rId34"/>
    <p:sldId id="1968" r:id="rId35"/>
    <p:sldId id="2104" r:id="rId36"/>
    <p:sldId id="2167" r:id="rId37"/>
    <p:sldId id="2317" r:id="rId38"/>
    <p:sldId id="2331" r:id="rId39"/>
    <p:sldId id="2429" r:id="rId40"/>
    <p:sldId id="2332" r:id="rId41"/>
    <p:sldId id="2351" r:id="rId42"/>
    <p:sldId id="2436" r:id="rId43"/>
    <p:sldId id="2437" r:id="rId44"/>
    <p:sldId id="2438" r:id="rId45"/>
    <p:sldId id="2464" r:id="rId46"/>
    <p:sldId id="2481" r:id="rId47"/>
    <p:sldId id="2482" r:id="rId48"/>
    <p:sldId id="2483" r:id="rId49"/>
    <p:sldId id="2484" r:id="rId50"/>
    <p:sldId id="2485" r:id="rId51"/>
    <p:sldId id="2486" r:id="rId52"/>
    <p:sldId id="2008" r:id="rId53"/>
    <p:sldId id="2462" r:id="rId54"/>
    <p:sldId id="2291" r:id="rId55"/>
    <p:sldId id="1945" r:id="rId56"/>
    <p:sldId id="2071" r:id="rId57"/>
    <p:sldId id="2036" r:id="rId58"/>
    <p:sldId id="2333" r:id="rId59"/>
    <p:sldId id="2323" r:id="rId60"/>
    <p:sldId id="2335" r:id="rId61"/>
    <p:sldId id="2334" r:id="rId62"/>
    <p:sldId id="2352" r:id="rId63"/>
    <p:sldId id="2353" r:id="rId64"/>
    <p:sldId id="2218" r:id="rId65"/>
    <p:sldId id="2426" r:id="rId66"/>
    <p:sldId id="2427" r:id="rId67"/>
    <p:sldId id="2460" r:id="rId68"/>
    <p:sldId id="2461" r:id="rId69"/>
    <p:sldId id="2463" r:id="rId70"/>
    <p:sldId id="1688" r:id="rId71"/>
    <p:sldId id="2293" r:id="rId72"/>
    <p:sldId id="1708" r:id="rId73"/>
    <p:sldId id="2488" r:id="rId74"/>
    <p:sldId id="1709" r:id="rId75"/>
    <p:sldId id="1710" r:id="rId76"/>
    <p:sldId id="1790" r:id="rId77"/>
    <p:sldId id="2199" r:id="rId78"/>
    <p:sldId id="2319" r:id="rId79"/>
    <p:sldId id="2320" r:id="rId80"/>
    <p:sldId id="2321" r:id="rId81"/>
    <p:sldId id="2355" r:id="rId82"/>
    <p:sldId id="2354" r:id="rId83"/>
    <p:sldId id="2294" r:id="rId84"/>
    <p:sldId id="2470" r:id="rId85"/>
    <p:sldId id="2466" r:id="rId86"/>
    <p:sldId id="2467" r:id="rId87"/>
    <p:sldId id="2468" r:id="rId88"/>
    <p:sldId id="1679" r:id="rId89"/>
    <p:sldId id="2336" r:id="rId90"/>
    <p:sldId id="2328" r:id="rId91"/>
    <p:sldId id="2459" r:id="rId92"/>
    <p:sldId id="2487" r:id="rId93"/>
    <p:sldId id="2475" r:id="rId94"/>
    <p:sldId id="2474" r:id="rId95"/>
    <p:sldId id="2476" r:id="rId96"/>
    <p:sldId id="2489" r:id="rId97"/>
    <p:sldId id="2490" r:id="rId98"/>
    <p:sldId id="2477" r:id="rId99"/>
    <p:sldId id="2478" r:id="rId100"/>
    <p:sldId id="2324" r:id="rId101"/>
    <p:sldId id="1375" r:id="rId102"/>
    <p:sldId id="1376" r:id="rId103"/>
    <p:sldId id="1400" r:id="rId104"/>
    <p:sldId id="2479" r:id="rId105"/>
    <p:sldId id="2480" r:id="rId106"/>
    <p:sldId id="619" r:id="rId107"/>
    <p:sldId id="621" r:id="rId108"/>
    <p:sldId id="1561" r:id="rId109"/>
    <p:sldId id="1555" r:id="rId110"/>
    <p:sldId id="1601" r:id="rId111"/>
    <p:sldId id="1585" r:id="rId112"/>
    <p:sldId id="1586" r:id="rId113"/>
    <p:sldId id="1587" r:id="rId114"/>
    <p:sldId id="1588" r:id="rId115"/>
    <p:sldId id="1589" r:id="rId116"/>
    <p:sldId id="1590" r:id="rId117"/>
    <p:sldId id="1771" r:id="rId118"/>
    <p:sldId id="1772" r:id="rId119"/>
    <p:sldId id="1591" r:id="rId120"/>
    <p:sldId id="1592" r:id="rId121"/>
    <p:sldId id="1593" r:id="rId122"/>
    <p:sldId id="1594" r:id="rId123"/>
    <p:sldId id="1595" r:id="rId124"/>
    <p:sldId id="1596" r:id="rId125"/>
    <p:sldId id="1597" r:id="rId126"/>
    <p:sldId id="1598" r:id="rId127"/>
    <p:sldId id="1599" r:id="rId128"/>
    <p:sldId id="1600" r:id="rId129"/>
    <p:sldId id="1628" r:id="rId130"/>
    <p:sldId id="1638" r:id="rId131"/>
    <p:sldId id="1725" r:id="rId132"/>
    <p:sldId id="1726" r:id="rId133"/>
    <p:sldId id="1947" r:id="rId134"/>
    <p:sldId id="1975" r:id="rId135"/>
    <p:sldId id="1976" r:id="rId136"/>
    <p:sldId id="1977" r:id="rId137"/>
    <p:sldId id="2039" r:id="rId138"/>
    <p:sldId id="2060" r:id="rId139"/>
    <p:sldId id="2061" r:id="rId140"/>
    <p:sldId id="2097" r:id="rId141"/>
    <p:sldId id="2103" r:id="rId142"/>
    <p:sldId id="2063" r:id="rId143"/>
    <p:sldId id="2064" r:id="rId144"/>
    <p:sldId id="2065" r:id="rId145"/>
    <p:sldId id="2066" r:id="rId146"/>
    <p:sldId id="2067" r:id="rId147"/>
    <p:sldId id="2068" r:id="rId148"/>
    <p:sldId id="2069" r:id="rId149"/>
    <p:sldId id="2146" r:id="rId150"/>
    <p:sldId id="2147" r:id="rId151"/>
    <p:sldId id="2148" r:id="rId152"/>
    <p:sldId id="2158" r:id="rId153"/>
    <p:sldId id="2159" r:id="rId154"/>
    <p:sldId id="2157" r:id="rId155"/>
    <p:sldId id="2160" r:id="rId156"/>
    <p:sldId id="2216" r:id="rId157"/>
    <p:sldId id="2217" r:id="rId158"/>
    <p:sldId id="2219" r:id="rId159"/>
    <p:sldId id="2238" r:id="rId160"/>
    <p:sldId id="2239" r:id="rId161"/>
    <p:sldId id="2240" r:id="rId162"/>
    <p:sldId id="2242" r:id="rId163"/>
    <p:sldId id="2263" r:id="rId164"/>
    <p:sldId id="2276" r:id="rId165"/>
    <p:sldId id="2277" r:id="rId166"/>
    <p:sldId id="2278" r:id="rId167"/>
    <p:sldId id="2281" r:id="rId168"/>
    <p:sldId id="2282" r:id="rId169"/>
    <p:sldId id="2283" r:id="rId170"/>
    <p:sldId id="2284" r:id="rId171"/>
    <p:sldId id="2318" r:id="rId172"/>
    <p:sldId id="2329" r:id="rId173"/>
    <p:sldId id="2356" r:id="rId174"/>
    <p:sldId id="1701" r:id="rId175"/>
    <p:sldId id="1969" r:id="rId176"/>
    <p:sldId id="2112" r:id="rId177"/>
    <p:sldId id="1965" r:id="rId178"/>
    <p:sldId id="2114" r:id="rId179"/>
    <p:sldId id="1705" r:id="rId180"/>
    <p:sldId id="1706" r:id="rId181"/>
    <p:sldId id="1707" r:id="rId182"/>
    <p:sldId id="2113" r:id="rId183"/>
    <p:sldId id="2037" r:id="rId184"/>
    <p:sldId id="2431" r:id="rId18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handoutMaster" Target="handoutMasters/handoutMaster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802.11-21/1287r1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253-00-0jtc-closing-report-virtual-jul-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ec/dcn/21/ec-21-0165-00-00EC-ieee-802-status-report-for-sc6.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27 August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14 Sep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14 Sep 2021</a:t>
            </a:r>
            <a:br>
              <a:rPr lang="en-US" sz="1600" b="1" dirty="0">
                <a:latin typeface="+mj-lt"/>
              </a:rPr>
            </a:br>
            <a:r>
              <a:rPr lang="en-US" sz="1600" b="1" dirty="0">
                <a:latin typeface="+mj-lt"/>
              </a:rPr>
              <a:t>@4-6pm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rgbClr val="FF0000"/>
                </a:solidFill>
                <a:effectLst/>
                <a:latin typeface="+mj-lt"/>
              </a:rPr>
              <a:t>tbd</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2432047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37995756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23356313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23317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1765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85234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14 Sep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2021, as documented in </a:t>
            </a:r>
            <a:r>
              <a:rPr lang="en-AU" i="1" dirty="0">
                <a:solidFill>
                  <a:srgbClr val="FF0000"/>
                </a:solidFill>
                <a:hlinkClick r:id="rId3"/>
              </a:rPr>
              <a:t>11-21-1253-00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8392705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663221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1689304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3739555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2846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6768620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8368451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8794734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68506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420188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51679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3676144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a:t>
            </a:r>
            <a:r>
              <a:rPr lang="en-AU" b="0" i="0" u="none" strike="noStrike" baseline="0">
                <a:solidFill>
                  <a:srgbClr val="000000"/>
                </a:solidFill>
                <a:latin typeface="Arial" panose="020B0604020202020204" pitchFamily="34" charset="0"/>
              </a:rPr>
              <a:t>maintenance revision SG</a:t>
            </a:r>
            <a:endParaRPr lang="en-AU" b="0" i="0" u="none" strike="noStrike" baseline="0" dirty="0">
              <a:solidFill>
                <a:srgbClr val="000000"/>
              </a:solidFill>
              <a:latin typeface="Arial" panose="020B0604020202020204" pitchFamily="34" charset="0"/>
            </a:endParaRP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08579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23200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3405875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00662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0292585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153001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13894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13177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4066224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8704783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753137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3652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826055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521768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8749017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6329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44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9173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2706522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14556396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2048370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549835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802 electronic interim session in Sept 2021</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September 802 interim session</a:t>
            </a:r>
          </a:p>
          <a:p>
            <a:pPr lvl="1"/>
            <a:r>
              <a:rPr lang="en-US" dirty="0"/>
              <a:t>You must pay the registration fee in order to attend</a:t>
            </a:r>
          </a:p>
          <a:p>
            <a:pPr lvl="1"/>
            <a:r>
              <a:rPr lang="en-US" dirty="0"/>
              <a:t>If you have not already done so, you can register </a:t>
            </a:r>
            <a:r>
              <a:rPr lang="en-US" dirty="0">
                <a:solidFill>
                  <a:srgbClr val="FF0000"/>
                </a:solidFill>
              </a:rPr>
              <a:t>here</a:t>
            </a:r>
            <a:r>
              <a:rPr lang="en-US" dirty="0"/>
              <a:t> </a:t>
            </a:r>
          </a:p>
          <a:p>
            <a:pPr lvl="1"/>
            <a:r>
              <a:rPr lang="en-US" dirty="0"/>
              <a:t>If you do not intend to register for this session, you must leave this meeting</a:t>
            </a:r>
          </a:p>
          <a:p>
            <a:endParaRPr lang="en-AU"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29632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50278505"/>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45624877"/>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dirty="0">
                          <a:latin typeface="+mj-lt"/>
                          <a:cs typeface="Arial" panose="020B0604020202020204" pitchFamily="34" charset="0"/>
                        </a:rPr>
                        <a:t>.1ABdh</a:t>
                      </a:r>
                    </a:p>
                  </a:txBody>
                  <a:tcPr marL="115147" marR="0"/>
                </a:tc>
                <a:tc>
                  <a:txBody>
                    <a:bodyPr/>
                    <a:lstStyle/>
                    <a:p>
                      <a:pPr algn="ctr"/>
                      <a:r>
                        <a:rPr lang="en-AU" sz="1600" b="1"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is waiting for publication as </a:t>
            </a:r>
            <a:r>
              <a:rPr lang="en-AU" sz="2400" dirty="0">
                <a:effectLst/>
                <a:latin typeface="+mj-lt"/>
                <a:ea typeface="Calibri" panose="020F0502020204030204" pitchFamily="34" charset="0"/>
              </a:rPr>
              <a:t>ISO/IEC/IEEE 8802-1Q:2020/AMD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endParaRPr lang="en-AU" dirty="0">
              <a:solidFill>
                <a:srgbClr val="00B050"/>
              </a:solidFill>
            </a:endParaRPr>
          </a:p>
          <a:p>
            <a:pPr lvl="1"/>
            <a:r>
              <a:rPr lang="en-AU" dirty="0"/>
              <a:t>IEEE 802.1Qcp-2018 FDIS ballot passed on 29 Jul 2021</a:t>
            </a:r>
          </a:p>
          <a:p>
            <a:pPr lvl="2"/>
            <a:r>
              <a:rPr lang="en-AU" dirty="0"/>
              <a:t>Passed 8/0/10 (</a:t>
            </a:r>
            <a:r>
              <a:rPr lang="en-AU" dirty="0">
                <a:solidFill>
                  <a:srgbClr val="FF0000"/>
                </a:solidFill>
              </a:rPr>
              <a:t>N?????</a:t>
            </a:r>
            <a:r>
              <a:rPr lang="en-AU" dirty="0"/>
              <a:t>)</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is waiting for publication as ISO/IEC/IEEE 8802-1Q:2020/AMD 3:2021 </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802.1Qcy-2019 FDIS ballot passed on 29 Jul 2021</a:t>
            </a:r>
          </a:p>
          <a:p>
            <a:pPr lvl="2"/>
            <a:r>
              <a:rPr lang="en-AU" dirty="0"/>
              <a:t>Passed 8/0/10 (N17553)</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is waiting for publication as ISO/IEC/IEEE 8802-1AX:2021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IEEE 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(Jul 2021) </a:t>
            </a:r>
            <a:r>
              <a:rPr lang="en-AU" dirty="0"/>
              <a:t>The updated IEEE 802.1Q-Rev is not ready yet and the SA Ballot has not opened yet (probably Sept),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rgbClr val="00B050"/>
                </a:solidFill>
              </a:rPr>
              <a:t>passed</a:t>
            </a:r>
          </a:p>
          <a:p>
            <a:pPr lvl="1"/>
            <a:r>
              <a:rPr lang="en-AU" dirty="0"/>
              <a:t>IEEE 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it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IEEE 802.1ABcu D2.0 was liaised in Jul 2021 (</a:t>
            </a:r>
            <a:r>
              <a:rPr lang="en-AU" dirty="0">
                <a:solidFill>
                  <a:srgbClr val="FF0000"/>
                </a:solidFill>
              </a:rPr>
              <a:t>N?????</a:t>
            </a:r>
            <a:r>
              <a:rPr lang="en-AU" dirty="0"/>
              <a: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802.1CBdb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248122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802.1CBcv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343134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802.1ABdh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390806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P802.1AS-2020/Cor 1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P802.1AS-2020/Cor 1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890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P802.1BA-Rev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P802.1BA-Rev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759266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P802.1ACct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P802.1ACct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593603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7975071"/>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8145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2346088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333320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21067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377100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178958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159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224028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42328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4225950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914299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07657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592050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99883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54873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53408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01726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41695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20383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passed,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a:t>
            </a:r>
            <a:r>
              <a:rPr lang="en-AU" dirty="0" err="1"/>
              <a:t>compliants</a:t>
            </a:r>
            <a:r>
              <a:rPr lang="en-AU" dirty="0"/>
              <a:t>)</a:t>
            </a:r>
          </a:p>
          <a:p>
            <a:pPr lvl="2"/>
            <a:r>
              <a:rPr lang="en-AU" dirty="0"/>
              <a:t>With negative comments from Sweden, Finland, Germany &amp; a positive comment from Japan (wrt negative </a:t>
            </a:r>
            <a:r>
              <a:rPr lang="en-AU" dirty="0" err="1"/>
              <a:t>LoAs</a:t>
            </a:r>
            <a:r>
              <a:rPr lang="en-AU" dirty="0"/>
              <a:t>)</a:t>
            </a:r>
          </a:p>
          <a:p>
            <a:pPr lvl="1"/>
            <a:r>
              <a:rPr lang="en-AU" dirty="0"/>
              <a:t>Advice has been sought from IEEE-SA on the negative </a:t>
            </a:r>
            <a:r>
              <a:rPr lang="en-AU" dirty="0" err="1"/>
              <a:t>LoA</a:t>
            </a:r>
            <a:r>
              <a:rPr lang="en-AU" dirty="0"/>
              <a:t> issue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655780158"/>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The comments have two components</a:t>
            </a:r>
          </a:p>
          <a:p>
            <a:pPr lvl="2"/>
            <a:r>
              <a:rPr lang="en-AU" dirty="0"/>
              <a:t>The usual comments from China NB related to security &amp; related matters </a:t>
            </a:r>
          </a:p>
          <a:p>
            <a:pPr lvl="2"/>
            <a:r>
              <a:rPr lang="en-AU" dirty="0"/>
              <a:t>Comments from Sweden, Germany, Finland and Japan related to three negative </a:t>
            </a:r>
            <a:r>
              <a:rPr lang="en-AU" dirty="0" err="1"/>
              <a:t>LoAs</a:t>
            </a:r>
            <a:r>
              <a:rPr lang="en-AU" dirty="0"/>
              <a:t> associated with IEEE 802.11ax</a:t>
            </a:r>
          </a:p>
          <a:p>
            <a:pPr lvl="1"/>
            <a:r>
              <a:rPr lang="en-AU" dirty="0"/>
              <a:t>A proposed response to all comments is in </a:t>
            </a:r>
            <a:r>
              <a:rPr lang="en-AU" dirty="0">
                <a:solidFill>
                  <a:srgbClr val="FF0000"/>
                </a:solidFill>
              </a:rPr>
              <a:t>11-21-1400</a:t>
            </a:r>
          </a:p>
          <a:p>
            <a:pPr lvl="1"/>
            <a:r>
              <a:rPr lang="en-AU" dirty="0"/>
              <a:t>Discussion will occur in the IEEE 802 JTC1 SC today</a:t>
            </a:r>
          </a:p>
          <a:p>
            <a:pPr lvl="1"/>
            <a:r>
              <a:rPr lang="en-AU" dirty="0"/>
              <a:t>Progression requires approval by IEEE 802.11 WG (next week) and IEEE 802 EC (later)</a:t>
            </a:r>
          </a:p>
          <a:p>
            <a:pPr lvl="1"/>
            <a:r>
              <a:rPr lang="en-AU" dirty="0"/>
              <a:t>The goal today is to refine the proposal so that it is ready for consideration by the IEEE 802.11 WG </a:t>
            </a:r>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8195588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802.11ay 60-day ballot closes 9 Oct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closes 9 Oct 2021</a:t>
            </a:r>
          </a:p>
          <a:p>
            <a:pPr lvl="1"/>
            <a:r>
              <a:rPr lang="en-AU" dirty="0"/>
              <a:t>Note that four negative LOAs on 802.11ay may cause a similar problem to the 802, 11ax problem</a:t>
            </a:r>
          </a:p>
          <a:p>
            <a:pPr lvl="2"/>
            <a:r>
              <a:rPr lang="en-AU" dirty="0"/>
              <a:t>One of the negative </a:t>
            </a:r>
            <a:r>
              <a:rPr lang="en-AU" dirty="0" err="1"/>
              <a:t>LoAa</a:t>
            </a:r>
            <a:r>
              <a:rPr lang="en-AU" dirty="0"/>
              <a:t> actually specifies a patent number, unlike the 11ax situation</a:t>
            </a:r>
          </a:p>
          <a:p>
            <a:pPr lvl="2"/>
            <a:r>
              <a:rPr lang="en-AU" dirty="0"/>
              <a:t>The proposed LS in relation to 802.11ax is also applicable to the 802.11ay situation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a:t>
            </a:r>
            <a:r>
              <a:rPr lang="en-AU" dirty="0">
                <a:solidFill>
                  <a:srgbClr val="FF0000"/>
                </a:solidFill>
                <a:latin typeface="+mj-lt"/>
              </a:rPr>
              <a:t>N?????</a:t>
            </a:r>
            <a:r>
              <a:rPr lang="en-AU" dirty="0">
                <a:latin typeface="+mj-lt"/>
              </a:rPr>
              <a:t>)</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909817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392915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8028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42398399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483321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5111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2286756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01502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needs to restart</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AU" dirty="0"/>
              <a:t>Was supposed to close on 9 Dec 2021, but it has to be restarted because </a:t>
            </a:r>
            <a:r>
              <a:rPr lang="en-US" dirty="0"/>
              <a:t>the wrong file was sent </a:t>
            </a:r>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3551014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has been rescheduled as a virtual meeting in Aug</a:t>
            </a:r>
            <a:r>
              <a:rPr lang="en-AU"/>
              <a:t>/Sep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390-9F9E-435A-A401-FAF2454D9185}"/>
              </a:ext>
            </a:extLst>
          </p:cNvPr>
          <p:cNvSpPr>
            <a:spLocks noGrp="1"/>
          </p:cNvSpPr>
          <p:nvPr>
            <p:ph type="title"/>
          </p:nvPr>
        </p:nvSpPr>
        <p:spPr>
          <a:xfrm>
            <a:off x="685800" y="685800"/>
            <a:ext cx="7772400" cy="1066800"/>
          </a:xfrm>
        </p:spPr>
        <p:txBody>
          <a:bodyPr/>
          <a:lstStyle/>
          <a:p>
            <a:r>
              <a:rPr lang="en-AU" dirty="0"/>
              <a:t>A number of IEEE 802 participants attended the SC6 meetings</a:t>
            </a:r>
          </a:p>
        </p:txBody>
      </p:sp>
      <p:sp>
        <p:nvSpPr>
          <p:cNvPr id="3" name="Content Placeholder 2">
            <a:extLst>
              <a:ext uri="{FF2B5EF4-FFF2-40B4-BE49-F238E27FC236}">
                <a16:creationId xmlns:a16="http://schemas.microsoft.com/office/drawing/2014/main" id="{301F1C62-7936-4DBF-9754-7EB2C29410B0}"/>
              </a:ext>
            </a:extLst>
          </p:cNvPr>
          <p:cNvSpPr>
            <a:spLocks noGrp="1"/>
          </p:cNvSpPr>
          <p:nvPr>
            <p:ph idx="1"/>
          </p:nvPr>
        </p:nvSpPr>
        <p:spPr>
          <a:xfrm>
            <a:off x="685800" y="1981200"/>
            <a:ext cx="7772400" cy="4114800"/>
          </a:xfrm>
        </p:spPr>
        <p:txBody>
          <a:bodyPr/>
          <a:lstStyle/>
          <a:p>
            <a:r>
              <a:rPr lang="en-AU" dirty="0"/>
              <a:t>Known attendees</a:t>
            </a:r>
          </a:p>
          <a:p>
            <a:pPr lvl="1"/>
            <a:r>
              <a:rPr lang="en-AU" dirty="0"/>
              <a:t>Peter Yee</a:t>
            </a:r>
          </a:p>
          <a:p>
            <a:pPr lvl="1"/>
            <a:r>
              <a:rPr lang="en-AU" dirty="0"/>
              <a:t>David Law</a:t>
            </a:r>
          </a:p>
          <a:p>
            <a:pPr lvl="1"/>
            <a:r>
              <a:rPr lang="en-AU" dirty="0"/>
              <a:t>Jodi Haasz</a:t>
            </a:r>
          </a:p>
          <a:p>
            <a:pPr lvl="1"/>
            <a:r>
              <a:rPr lang="en-AU" dirty="0"/>
              <a:t>Dorothy Stanley</a:t>
            </a:r>
          </a:p>
          <a:p>
            <a:pPr lvl="1"/>
            <a:r>
              <a:rPr lang="en-AU" dirty="0"/>
              <a:t>Andrew Myles</a:t>
            </a:r>
          </a:p>
        </p:txBody>
      </p:sp>
      <p:sp>
        <p:nvSpPr>
          <p:cNvPr id="4" name="Footer Placeholder 3">
            <a:extLst>
              <a:ext uri="{FF2B5EF4-FFF2-40B4-BE49-F238E27FC236}">
                <a16:creationId xmlns:a16="http://schemas.microsoft.com/office/drawing/2014/main" id="{2D0690AB-C6DB-432C-81B5-5C14C3BD1C9E}"/>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F6338C4-ED79-49C6-BEFE-666F6772FFA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6844180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1291504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 (see </a:t>
            </a:r>
            <a:r>
              <a:rPr lang="en-AU" dirty="0">
                <a:solidFill>
                  <a:srgbClr val="FF0000"/>
                </a:solidFill>
                <a:hlinkClick r:id="rId2"/>
              </a:rPr>
              <a:t>ec-21-0165-00</a:t>
            </a:r>
            <a:r>
              <a:rPr lang="en-AU" dirty="0">
                <a:solidFill>
                  <a:srgbClr val="FF0000"/>
                </a:solidFill>
              </a:rPr>
              <a:t>)</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14689668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5986683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High Efficiency 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1329489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p:txBody>
          <a:bodyPr/>
          <a:lstStyle/>
          <a:p>
            <a:r>
              <a:rPr lang="en-AU" dirty="0">
                <a:solidFill>
                  <a:srgbClr val="FF0000"/>
                </a:solidFill>
              </a:rPr>
              <a:t>Possible outline (would someone like to write some text?)</a:t>
            </a:r>
          </a:p>
          <a:p>
            <a:pPr lvl="1"/>
            <a:r>
              <a:rPr lang="en-AU" dirty="0">
                <a:solidFill>
                  <a:srgbClr val="FF0000"/>
                </a:solidFill>
              </a:rPr>
              <a:t>There is no need to worry about a precise definition of “high efficiency” </a:t>
            </a:r>
          </a:p>
          <a:p>
            <a:pPr lvl="2"/>
            <a:r>
              <a:rPr lang="en-AU" dirty="0">
                <a:solidFill>
                  <a:srgbClr val="FF0000"/>
                </a:solidFill>
              </a:rPr>
              <a:t>“high efficiency” is just a label indicating 802.11ax’s focus is improved efficiency compared to previous versions</a:t>
            </a:r>
          </a:p>
          <a:p>
            <a:pPr lvl="2"/>
            <a:r>
              <a:rPr lang="en-AU" dirty="0">
                <a:solidFill>
                  <a:srgbClr val="FF0000"/>
                </a:solidFill>
              </a:rPr>
              <a:t>802.11ax satisfies this focus by defining and refining a variety of features that can be used to improve efficiency across a variety of dimensions</a:t>
            </a:r>
          </a:p>
          <a:p>
            <a:pPr lvl="2"/>
            <a:r>
              <a:rPr lang="en-AU" dirty="0">
                <a:solidFill>
                  <a:srgbClr val="FF0000"/>
                </a:solidFill>
              </a:rPr>
              <a:t>Users are able to use these features as needed to achieve the desired efficiency levels appropriate for particular use cases </a:t>
            </a:r>
          </a:p>
          <a:p>
            <a:pPr lvl="1"/>
            <a:r>
              <a:rPr lang="en-AU" dirty="0">
                <a:solidFill>
                  <a:srgbClr val="FF0000"/>
                </a:solidFill>
              </a:rPr>
              <a:t>The results of a research program in relation to higher MCS will be of interest to IEEE 802.11 WG …</a:t>
            </a:r>
          </a:p>
          <a:p>
            <a:pPr lvl="1"/>
            <a:r>
              <a:rPr lang="en-AU" dirty="0">
                <a:solidFill>
                  <a:srgbClr val="FF0000"/>
                </a:solidFill>
              </a:rPr>
              <a:t>… but it is usually inappropriate for standards organisations such as SC6 or the 802.11 WG to host such basic research efforts</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20371356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was very little of interest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4964014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beamforming mechanism that can be used generally</a:t>
            </a:r>
          </a:p>
          <a:p>
            <a:pPr lvl="2"/>
            <a:r>
              <a:rPr lang="en-AU" dirty="0"/>
              <a:t>There was some discussion about how existing systems are doing this </a:t>
            </a:r>
            <a:r>
              <a:rPr lang="en-AU" dirty="0" err="1"/>
              <a:t>alreday</a:t>
            </a:r>
            <a:r>
              <a:rPr lang="en-AU" dirty="0"/>
              <a:t> </a:t>
            </a:r>
          </a:p>
          <a:p>
            <a:pPr lvl="1"/>
            <a:r>
              <a:rPr lang="en-AU" dirty="0"/>
              <a:t>NWIP on Industrial Wireless Network</a:t>
            </a:r>
            <a:br>
              <a:rPr lang="en-AU" dirty="0"/>
            </a:br>
            <a:r>
              <a:rPr lang="en-AU" dirty="0"/>
              <a:t>(changed to PWI)</a:t>
            </a:r>
          </a:p>
          <a:p>
            <a:pPr lvl="2"/>
            <a:r>
              <a:rPr lang="en-AU" dirty="0"/>
              <a:t>Seem to want to define the “perfect” network, but it is not clear they know how</a:t>
            </a:r>
          </a:p>
          <a:p>
            <a:pPr lvl="2"/>
            <a:r>
              <a:rPr lang="en-AU" dirty="0" err="1"/>
              <a:t>yDiscussion</a:t>
            </a:r>
            <a:r>
              <a:rPr lang="en-AU" dirty="0"/>
              <a:t> noted that existing systems are solving the industrial problem </a:t>
            </a:r>
            <a:r>
              <a:rPr lang="en-AU" dirty="0" err="1"/>
              <a:t>alreadt</a:t>
            </a:r>
            <a:endParaRPr lang="en-AU" dirty="0"/>
          </a:p>
          <a:p>
            <a:pPr lvl="1"/>
            <a:r>
              <a:rPr lang="en-AU" dirty="0"/>
              <a:t>NWIP on Wearable Robot Area Network</a:t>
            </a:r>
          </a:p>
          <a:p>
            <a:pPr lvl="2"/>
            <a:r>
              <a:rPr lang="en-AU" dirty="0"/>
              <a:t>DC power line communication based on conductive textiles</a:t>
            </a:r>
          </a:p>
          <a:p>
            <a:pPr lvl="2"/>
            <a:r>
              <a:rPr lang="en-AU" dirty="0">
                <a:solidFill>
                  <a:srgbClr val="FF0000"/>
                </a:solidFill>
              </a:rPr>
              <a:t>What happened?</a:t>
            </a: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extLst>
              <p:ext uri="{D42A27DB-BD31-4B8C-83A1-F6EECF244321}">
                <p14:modId xmlns:p14="http://schemas.microsoft.com/office/powerpoint/2010/main" val="2393479059"/>
              </p:ext>
            </p:extLst>
          </p:nvPr>
        </p:nvGraphicFramePr>
        <p:xfrm>
          <a:off x="7384256" y="2328636"/>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384256" y="2328636"/>
                        <a:ext cx="914400" cy="8064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1035092411"/>
              </p:ext>
            </p:extLst>
          </p:nvPr>
        </p:nvGraphicFramePr>
        <p:xfrm>
          <a:off x="4530634" y="346383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Exch.Document.DC">
                  <p:embed/>
                </p:oleObj>
              </mc:Choice>
              <mc:Fallback>
                <p:oleObj name="Acrobat Document" showAsIcon="1" r:id="rId4" imgW="914597" imgH="806311" progId="AcroExch.Document.DC">
                  <p:embed/>
                  <p:pic>
                    <p:nvPicPr>
                      <p:cNvPr id="0" name=""/>
                      <p:cNvPicPr/>
                      <p:nvPr/>
                    </p:nvPicPr>
                    <p:blipFill>
                      <a:blip r:embed="rId5"/>
                      <a:stretch>
                        <a:fillRect/>
                      </a:stretch>
                    </p:blipFill>
                    <p:spPr>
                      <a:xfrm>
                        <a:off x="4530634" y="3463834"/>
                        <a:ext cx="914400" cy="8064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extLst>
              <p:ext uri="{D42A27DB-BD31-4B8C-83A1-F6EECF244321}">
                <p14:modId xmlns:p14="http://schemas.microsoft.com/office/powerpoint/2010/main" val="4288516904"/>
              </p:ext>
            </p:extLst>
          </p:nvPr>
        </p:nvGraphicFramePr>
        <p:xfrm>
          <a:off x="4864372" y="4946468"/>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Exch.Document.DC">
                  <p:embed/>
                </p:oleObj>
              </mc:Choice>
              <mc:Fallback>
                <p:oleObj name="Acrobat Document" showAsIcon="1" r:id="rId6" imgW="914597" imgH="806311" progId="AcroExch.Document.DC">
                  <p:embed/>
                  <p:pic>
                    <p:nvPicPr>
                      <p:cNvPr id="0" name=""/>
                      <p:cNvPicPr/>
                      <p:nvPr/>
                    </p:nvPicPr>
                    <p:blipFill>
                      <a:blip r:embed="rId7"/>
                      <a:stretch>
                        <a:fillRect/>
                      </a:stretch>
                    </p:blipFill>
                    <p:spPr>
                      <a:xfrm>
                        <a:off x="4864372" y="494646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893338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17879</Words>
  <Application>Microsoft Office PowerPoint</Application>
  <PresentationFormat>On-screen Show (4:3)</PresentationFormat>
  <Paragraphs>2871</Paragraphs>
  <Slides>184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184</vt:i4>
      </vt:variant>
    </vt:vector>
  </HeadingPairs>
  <TitlesOfParts>
    <vt:vector size="192" baseType="lpstr">
      <vt:lpstr>Arial</vt:lpstr>
      <vt:lpstr>Calibri</vt:lpstr>
      <vt:lpstr>Times New Roman</vt:lpstr>
      <vt:lpstr>802-11-Submission</vt:lpstr>
      <vt:lpstr>Acrobat Document</vt:lpstr>
      <vt:lpstr>Document</vt:lpstr>
      <vt:lpstr>Packager Shell Object</vt:lpstr>
      <vt:lpstr>Adobe Acrobat Document</vt:lpstr>
      <vt:lpstr>IEEE 802 JTC1 Standing Committee Sep 2021 agenda virtually</vt:lpstr>
      <vt:lpstr>This document will be used to provide information for any IEEE 802 JTC1 SC meetings in Sep 2021</vt:lpstr>
      <vt:lpstr>Registration is required for the 802 electronic interim session in Sept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14 Sep 2021</vt:lpstr>
      <vt:lpstr>The IEEE 802 JTC1 SC regular meeting has a high-level list of agenda items to be considered</vt:lpstr>
      <vt:lpstr>The IEEE 802 JTC1 SC will consider approving its agenda</vt:lpstr>
      <vt:lpstr>The IEEE 802 JTC1 SC will consider approval of the minutes of its July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44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19 standards in the pipeline for adoption under the PSDO</vt:lpstr>
      <vt:lpstr>IEEE 802.1 has 19 standards in the pipeline for adoption under the PSDO</vt:lpstr>
      <vt:lpstr>IEEE 802.1 WG has a number of regular participants in IEEE 802 JTC1 SC activities</vt:lpstr>
      <vt:lpstr>IEEE 802.1Qcc FDIS ballot closes 8 Sep 2021</vt:lpstr>
      <vt:lpstr>IEEE 802.1Qcp-2018 is waiting for publication as ISO/IEC/IEEE 8802-1Q:2020/AMD 2:2021</vt:lpstr>
      <vt:lpstr>IEEE 802.1Qcy-2019 is waiting for publication as ISO/IEC/IEEE 8802-1Q:2020/AMD 3:2021 </vt:lpstr>
      <vt:lpstr>IEEE 802.1AS-Rev FDIS ballot closes 16 Sep 2021</vt:lpstr>
      <vt:lpstr>IEEE 802.1AX-Rev is waiting for publication as ISO/IEC/IEEE 8802-1AX:2021 </vt:lpstr>
      <vt:lpstr>IEEE 802.1Q-REV will liaised soon …</vt:lpstr>
      <vt:lpstr>IEEE 802.1Qcx will be included in IEEE 802.1Q-Rev rather than a separate submission</vt:lpstr>
      <vt:lpstr>IEEE 802.1X-2020 FDIS ballot closes 17 Nov 2021</vt:lpstr>
      <vt:lpstr>IEEE 802.1CMde FDIS ballot closes 8 Sep 2021</vt:lpstr>
      <vt:lpstr>IEEE 802.1Qcr will be included in IEEE 802.1Q-Rev rather than a separate submission</vt:lpstr>
      <vt:lpstr>IEEE 802.1CS is waiting for start of FDIS ballot</vt:lpstr>
      <vt:lpstr>IEEE 802.1Qcz was liaised in Aug 2020</vt:lpstr>
      <vt:lpstr>IEEE 802.1ABcu (LLDP YANG Data Model) will be  liaised soon</vt:lpstr>
      <vt:lpstr>IEEE 802.1CBdb will be  liaised soon</vt:lpstr>
      <vt:lpstr>IEEE 802.1CBcv will be  liaised soon</vt:lpstr>
      <vt:lpstr>IEEE 802.1ABdh will be  liaised soon</vt:lpstr>
      <vt:lpstr>IEEE P802.1AS-2020/Cor 1 will be  liaised soon</vt:lpstr>
      <vt:lpstr>IEEE P802.1BA-Rev will be  liaised soon</vt:lpstr>
      <vt:lpstr>IEEE P802.1ACct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closes 8 Sep 2021</vt:lpstr>
      <vt:lpstr>IEEE 802.3cg-2019 FDIS ballot closes 17 Nov 2021</vt:lpstr>
      <vt:lpstr>IEEE 802.3cq-2020 FDIS ballot closes 8 Sep 2021</vt:lpstr>
      <vt:lpstr>IEEE 802.3cm-2020 FDIS ballot closes 8 Sep 2021</vt:lpstr>
      <vt:lpstr>IEEE 802.3ch-2020 FDIS ballot closes 8 Sep 2021</vt:lpstr>
      <vt:lpstr>IEEE 802.3ca-2020 FDIS ballot closes 17 Nov 2021</vt:lpstr>
      <vt:lpstr>IEEE 802.3.2-2019 FDIS ballot closes 18 Oct 2021</vt:lpstr>
      <vt:lpstr>IEEE 802.3cr is waiting for FDIS ballot to start</vt:lpstr>
      <vt:lpstr>IEEE 802.3cu is waiting for FDIS ballot to start</vt:lpstr>
      <vt:lpstr>IEEE 802.3ct 60-day ballot closes 9 Oct 2021</vt:lpstr>
      <vt:lpstr>IEEE 802.3cv 60-day ballot closes 9 Oct 2021</vt:lpstr>
      <vt:lpstr>IEEE 802.3cp 60-day ballot closes 9 Oct 2021</vt:lpstr>
      <vt:lpstr>IEEE 802.11 has 9 standards in the pipeline for adoption under the PSDO</vt:lpstr>
      <vt:lpstr>IEEE 802.11 WG has a number of regular participants in IEEE 802 JTC1 SC activities</vt:lpstr>
      <vt:lpstr>IEEE 802.11ax 60-day pre-ballot passed but responses are required</vt:lpstr>
      <vt:lpstr>The SC will consider a response to the comments on 802.11ax in the 60-day ballot</vt:lpstr>
      <vt:lpstr>IEEE 802.11ay 60-day ballot closes 9 Oct 2021</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needs to restart</vt:lpstr>
      <vt:lpstr>The next SC6 meeting has been rescheduled as a virtual meeting in Aug/Sep 2021</vt:lpstr>
      <vt:lpstr>A number of IEEE 802 participants attended the SC6 meetings</vt:lpstr>
      <vt:lpstr>There was very little of interest on the SC6/WG1 agenda</vt:lpstr>
      <vt:lpstr>There was very little of interest on the SC6/WG1 agenda</vt:lpstr>
      <vt:lpstr>There was very little of interest on the SC6/WG1 agenda</vt:lpstr>
      <vt:lpstr>The HK NB uploaded a document for IEEE 802.11 WG review</vt:lpstr>
      <vt:lpstr>The SC will consider a possible response to HK NB document</vt:lpstr>
      <vt:lpstr>There was very little of interest on the SC6/WG7 agenda</vt:lpstr>
      <vt:lpstr>Three new Work Items of potential interest to IEEE 802 were proposed in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2021-08-27T04:15:59Z</dcterms:modified>
</cp:coreProperties>
</file>