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5"/>
  </p:notesMasterIdLst>
  <p:handoutMasterIdLst>
    <p:handoutMasterId r:id="rId186"/>
  </p:handoutMasterIdLst>
  <p:sldIdLst>
    <p:sldId id="269" r:id="rId2"/>
    <p:sldId id="278" r:id="rId3"/>
    <p:sldId id="2367"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6" r:id="rId43"/>
    <p:sldId id="2437" r:id="rId44"/>
    <p:sldId id="2438" r:id="rId45"/>
    <p:sldId id="2464" r:id="rId46"/>
    <p:sldId id="2481" r:id="rId47"/>
    <p:sldId id="2482" r:id="rId48"/>
    <p:sldId id="2483" r:id="rId49"/>
    <p:sldId id="2484" r:id="rId50"/>
    <p:sldId id="2485" r:id="rId51"/>
    <p:sldId id="2486" r:id="rId52"/>
    <p:sldId id="2008" r:id="rId53"/>
    <p:sldId id="2462" r:id="rId54"/>
    <p:sldId id="2291" r:id="rId55"/>
    <p:sldId id="1945" r:id="rId56"/>
    <p:sldId id="2071" r:id="rId57"/>
    <p:sldId id="2036" r:id="rId58"/>
    <p:sldId id="2333" r:id="rId59"/>
    <p:sldId id="2323" r:id="rId60"/>
    <p:sldId id="2335" r:id="rId61"/>
    <p:sldId id="2334" r:id="rId62"/>
    <p:sldId id="2352" r:id="rId63"/>
    <p:sldId id="2353" r:id="rId64"/>
    <p:sldId id="2218" r:id="rId65"/>
    <p:sldId id="2426" r:id="rId66"/>
    <p:sldId id="2427" r:id="rId67"/>
    <p:sldId id="2460" r:id="rId68"/>
    <p:sldId id="2461" r:id="rId69"/>
    <p:sldId id="2463" r:id="rId70"/>
    <p:sldId id="1688" r:id="rId71"/>
    <p:sldId id="2293" r:id="rId72"/>
    <p:sldId id="1708" r:id="rId73"/>
    <p:sldId id="1709" r:id="rId74"/>
    <p:sldId id="1710" r:id="rId75"/>
    <p:sldId id="1790" r:id="rId76"/>
    <p:sldId id="2199" r:id="rId77"/>
    <p:sldId id="2319" r:id="rId78"/>
    <p:sldId id="2320" r:id="rId79"/>
    <p:sldId id="2321" r:id="rId80"/>
    <p:sldId id="2355" r:id="rId81"/>
    <p:sldId id="2354" r:id="rId82"/>
    <p:sldId id="2294" r:id="rId83"/>
    <p:sldId id="2470" r:id="rId84"/>
    <p:sldId id="2466" r:id="rId85"/>
    <p:sldId id="2467" r:id="rId86"/>
    <p:sldId id="2468" r:id="rId87"/>
    <p:sldId id="1679" r:id="rId88"/>
    <p:sldId id="2336" r:id="rId89"/>
    <p:sldId id="2328" r:id="rId90"/>
    <p:sldId id="2459" r:id="rId91"/>
    <p:sldId id="2487" r:id="rId92"/>
    <p:sldId id="2475" r:id="rId93"/>
    <p:sldId id="2474" r:id="rId94"/>
    <p:sldId id="2476" r:id="rId95"/>
    <p:sldId id="2477" r:id="rId96"/>
    <p:sldId id="2478" r:id="rId97"/>
    <p:sldId id="2469" r:id="rId98"/>
    <p:sldId id="2473" r:id="rId99"/>
    <p:sldId id="2324" r:id="rId100"/>
    <p:sldId id="1375" r:id="rId101"/>
    <p:sldId id="1376" r:id="rId102"/>
    <p:sldId id="1400" r:id="rId103"/>
    <p:sldId id="2479" r:id="rId104"/>
    <p:sldId id="2480"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 id="1969" r:id="rId175"/>
    <p:sldId id="2112" r:id="rId176"/>
    <p:sldId id="1965" r:id="rId177"/>
    <p:sldId id="2114" r:id="rId178"/>
    <p:sldId id="1705" r:id="rId179"/>
    <p:sldId id="1706" r:id="rId180"/>
    <p:sldId id="1707" r:id="rId181"/>
    <p:sldId id="2113" r:id="rId182"/>
    <p:sldId id="2037" r:id="rId183"/>
    <p:sldId id="2431" r:id="rId18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9 August 2021</a:t>
            </a:r>
            <a:endParaRPr lang="en-US" b="0" dirty="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a:t>
            </a:r>
            <a:r>
              <a:rPr lang="en-US" dirty="0">
                <a:solidFill>
                  <a:srgbClr val="FF0000"/>
                </a:solidFill>
              </a:rPr>
              <a:t>xx</a:t>
            </a:r>
            <a:r>
              <a:rPr lang="en-US" dirty="0"/>
              <a:t>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a:t>
            </a:r>
            <a:r>
              <a:rPr lang="en-US" sz="1600" b="1" dirty="0">
                <a:solidFill>
                  <a:srgbClr val="FF0000"/>
                </a:solidFill>
                <a:latin typeface="+mj-lt"/>
              </a:rPr>
              <a:t>xx</a:t>
            </a:r>
            <a:r>
              <a:rPr lang="en-US" sz="1600" b="1" dirty="0">
                <a:latin typeface="+mj-lt"/>
              </a:rPr>
              <a:t> Sep 2021</a:t>
            </a:r>
            <a:br>
              <a:rPr lang="en-US" sz="1600" b="1" dirty="0">
                <a:latin typeface="+mj-lt"/>
              </a:rPr>
            </a:br>
            <a:r>
              <a:rPr lang="en-US" sz="1600" b="1" dirty="0">
                <a:latin typeface="+mj-lt"/>
              </a:rPr>
              <a:t>@4-6pm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799575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356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xx</a:t>
            </a:r>
            <a:r>
              <a:rPr lang="en-AU" i="1" dirty="0"/>
              <a:t>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rPr>
              <a:t>11-21-xxxx-00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1" u="none" strike="noStrike" baseline="0" dirty="0">
                <a:solidFill>
                  <a:srgbClr val="FF0000"/>
                </a:solidFill>
                <a:latin typeface="Arial" panose="020B0604020202020204" pitchFamily="34" charset="0"/>
              </a:rPr>
              <a:t>tbd</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826055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52176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749017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63293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2706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1455639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2048370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549835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802 electronic interim session in Sept 2021</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September 802 interim session</a:t>
            </a:r>
          </a:p>
          <a:p>
            <a:pPr lvl="1"/>
            <a:r>
              <a:rPr lang="en-US" dirty="0"/>
              <a:t>You must pay the registration fee in order to attend</a:t>
            </a:r>
          </a:p>
          <a:p>
            <a:pPr lvl="1"/>
            <a:r>
              <a:rPr lang="en-US" dirty="0"/>
              <a:t>If you have not already done so, you can register </a:t>
            </a:r>
            <a:r>
              <a:rPr lang="en-US" dirty="0">
                <a:solidFill>
                  <a:srgbClr val="FF0000"/>
                </a:solidFill>
              </a:rPr>
              <a:t>here</a:t>
            </a:r>
            <a:r>
              <a:rPr lang="en-US" dirty="0"/>
              <a:t> </a:t>
            </a:r>
          </a:p>
          <a:p>
            <a:pPr lvl="1"/>
            <a:r>
              <a:rPr lang="en-US" dirty="0"/>
              <a:t>If you do not intend to register for this session, you must leave this meeting</a:t>
            </a:r>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50278505"/>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4562487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IEEE 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rgbClr val="00B050"/>
                </a:solidFill>
              </a:rPr>
              <a:t>passed</a:t>
            </a:r>
          </a:p>
          <a:p>
            <a:pPr lvl="1"/>
            <a:r>
              <a:rPr lang="en-AU" dirty="0"/>
              <a:t>IEEE 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IEEE 802.1ABcu D2.0 was liaised in Jul 2021 (</a:t>
            </a:r>
            <a:r>
              <a:rPr lang="en-AU" dirty="0">
                <a:solidFill>
                  <a:srgbClr val="FF0000"/>
                </a:solidFill>
              </a:rPr>
              <a:t>N?????</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24812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4313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802.1ABdh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39080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P802.1AS-2020/Cor 1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890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P802.1BA-Rev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59266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P802.1ACct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59360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76905"/>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346088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333320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21067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7710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78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159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224028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4232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4225950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914299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076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59205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is waiting for start of 60-day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waiting</a:t>
            </a:r>
          </a:p>
          <a:p>
            <a:pPr lvl="1"/>
            <a:r>
              <a:rPr lang="en-AU" dirty="0"/>
              <a:t>Submitted in July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99883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is waiting for start of 60-day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pPr lvl="1"/>
            <a:r>
              <a:rPr lang="en-AU" dirty="0"/>
              <a:t>Submitted in July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54873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is waiting for start of 60-day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a:t>60-day</a:t>
            </a:r>
            <a:r>
              <a:rPr lang="en-AU" dirty="0"/>
              <a:t> pre-ballot: </a:t>
            </a:r>
            <a:r>
              <a:rPr lang="en-AU" dirty="0">
                <a:solidFill>
                  <a:schemeClr val="accent2"/>
                </a:solidFill>
              </a:rPr>
              <a:t>waiting</a:t>
            </a:r>
          </a:p>
          <a:p>
            <a:pPr lvl="1"/>
            <a:r>
              <a:rPr lang="en-AU" dirty="0"/>
              <a:t>Submitted in July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5340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014673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closes on 10 Aug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closes 10 Aug 2021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 802.11ay submitted in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447526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264000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will consider in July 2021,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194244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25978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450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112261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0734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909817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4239839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806824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14213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833213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92588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9 Dec 21</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228675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015021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closes on 9 Dec 2021</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9 Dec 2021</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355101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IEEE attendees at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idx="1"/>
          </p:nvPr>
        </p:nvSpPr>
        <p:spPr/>
        <p:txBody>
          <a:bodyPr/>
          <a:lstStyle/>
          <a:p>
            <a:pPr lvl="1"/>
            <a:r>
              <a:rPr lang="en-AU" dirty="0">
                <a:solidFill>
                  <a:srgbClr val="FF0000"/>
                </a:solidFill>
              </a:rPr>
              <a:t>Peter Yee</a:t>
            </a:r>
          </a:p>
          <a:p>
            <a:pPr lvl="1"/>
            <a:r>
              <a:rPr lang="en-AU" dirty="0">
                <a:solidFill>
                  <a:srgbClr val="FF0000"/>
                </a:solidFill>
              </a:rPr>
              <a:t>David Law</a:t>
            </a:r>
          </a:p>
          <a:p>
            <a:pPr lvl="1"/>
            <a:r>
              <a:rPr lang="en-AU" dirty="0">
                <a:solidFill>
                  <a:srgbClr val="FF0000"/>
                </a:solidFill>
              </a:rPr>
              <a:t>Jodi Haasz</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6844180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2915047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4689668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5986683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is very little of interest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4964014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have been proposed in SC6</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mechanism that can be used generally </a:t>
            </a:r>
          </a:p>
          <a:p>
            <a:pPr lvl="1"/>
            <a:r>
              <a:rPr lang="en-AU" dirty="0"/>
              <a:t>NWIP on Industrial Wireless Network</a:t>
            </a:r>
            <a:br>
              <a:rPr lang="en-AU" dirty="0"/>
            </a:br>
            <a:r>
              <a:rPr lang="en-AU" dirty="0"/>
              <a:t>(changed to PWI)</a:t>
            </a:r>
          </a:p>
          <a:p>
            <a:pPr lvl="2"/>
            <a:r>
              <a:rPr lang="en-AU" dirty="0"/>
              <a:t>latency &lt;1ms</a:t>
            </a:r>
          </a:p>
          <a:p>
            <a:pPr lvl="2"/>
            <a:r>
              <a:rPr lang="en-AU" dirty="0"/>
              <a:t>jitter &lt; 1us</a:t>
            </a:r>
          </a:p>
          <a:p>
            <a:pPr lvl="2"/>
            <a:r>
              <a:rPr lang="en-AU" dirty="0"/>
              <a:t>packet error rate &lt;10-6</a:t>
            </a:r>
          </a:p>
          <a:p>
            <a:pPr lvl="2"/>
            <a:r>
              <a:rPr lang="en-AU" dirty="0"/>
              <a:t>max. 120 nodes</a:t>
            </a:r>
          </a:p>
          <a:p>
            <a:pPr lvl="2"/>
            <a:r>
              <a:rPr lang="en-AU" dirty="0"/>
              <a:t>ISM band</a:t>
            </a:r>
          </a:p>
          <a:p>
            <a:pPr lvl="1"/>
            <a:r>
              <a:rPr lang="en-AU" dirty="0"/>
              <a:t>NWIP on Wearable Robot Area Network</a:t>
            </a:r>
          </a:p>
          <a:p>
            <a:pPr lvl="2"/>
            <a:r>
              <a:rPr lang="en-AU" dirty="0"/>
              <a:t>DC power line communication based on conductive textiles</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494208967"/>
              </p:ext>
            </p:extLst>
          </p:nvPr>
        </p:nvGraphicFramePr>
        <p:xfrm>
          <a:off x="7366839" y="24384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66839" y="2438400"/>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3401869111"/>
              </p:ext>
            </p:extLst>
          </p:nvPr>
        </p:nvGraphicFramePr>
        <p:xfrm>
          <a:off x="4435475" y="3124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435475" y="3124200"/>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2399630715"/>
              </p:ext>
            </p:extLst>
          </p:nvPr>
        </p:nvGraphicFramePr>
        <p:xfrm>
          <a:off x="4800600" y="528955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00600" y="52895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IEEE 802 needs to send our usual LS to SC6 for their upcoming meeting</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IEEE 802 provides a status report of activities in the PSDO process for each SC6 meeting </a:t>
            </a:r>
          </a:p>
          <a:p>
            <a:pPr lvl="1"/>
            <a:r>
              <a:rPr lang="en-AU" dirty="0"/>
              <a:t>It has been determined that a suitable report is based on the status pages for each PSDO activity contained in the IEEE 802 JTC1 SC agenda</a:t>
            </a:r>
          </a:p>
          <a:p>
            <a:pPr lvl="1"/>
            <a:r>
              <a:rPr lang="en-AU" dirty="0"/>
              <a:t>The Chair has requested that the IEEE 802 EC authorise the Chair &amp; Vice-Chair of the IEEE 802 JTC1 SC to develop such a report for submission to SC6 by 23 Jul 2020</a:t>
            </a:r>
          </a:p>
          <a:p>
            <a:pPr lvl="2"/>
            <a:r>
              <a:rPr lang="en-AU" i="1" dirty="0"/>
              <a:t>Authorise the Chair &amp; Vice Chair of IEEE 802 JTC1 SC to develop a status report on behalf of IEEE 802, based on the status pages in 11-21-0952 as updated, for consideration by ISO/IEC JTC1/SC6 at their meeting in August 2021</a:t>
            </a:r>
          </a:p>
          <a:p>
            <a:pPr lvl="1"/>
            <a:r>
              <a:rPr lang="en-AU" dirty="0"/>
              <a:t>The Vice Chair will hopefully prepare the report (and possibly deliver it to SC6 on Wed, 25 Aug 2021 @13:00-16:00 UTC)</a:t>
            </a:r>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40424089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0C56-2B2E-410B-ACE2-4CE6A27D26D4}"/>
              </a:ext>
            </a:extLst>
          </p:cNvPr>
          <p:cNvSpPr>
            <a:spLocks noGrp="1"/>
          </p:cNvSpPr>
          <p:nvPr>
            <p:ph type="title"/>
          </p:nvPr>
        </p:nvSpPr>
        <p:spPr/>
        <p:txBody>
          <a:bodyPr/>
          <a:lstStyle/>
          <a:p>
            <a:r>
              <a:rPr lang="en-AU" dirty="0"/>
              <a:t>Blast from the past: the WAPI Alliance is still promoting WAPI over WPA3</a:t>
            </a:r>
          </a:p>
        </p:txBody>
      </p:sp>
      <p:sp>
        <p:nvSpPr>
          <p:cNvPr id="3" name="Content Placeholder 2">
            <a:extLst>
              <a:ext uri="{FF2B5EF4-FFF2-40B4-BE49-F238E27FC236}">
                <a16:creationId xmlns:a16="http://schemas.microsoft.com/office/drawing/2014/main" id="{45C5A2F9-C080-4ABD-89B0-C3F24D712ECF}"/>
              </a:ext>
            </a:extLst>
          </p:cNvPr>
          <p:cNvSpPr>
            <a:spLocks noGrp="1"/>
          </p:cNvSpPr>
          <p:nvPr>
            <p:ph idx="1"/>
          </p:nvPr>
        </p:nvSpPr>
        <p:spPr>
          <a:xfrm>
            <a:off x="5715000" y="1981200"/>
            <a:ext cx="2743200" cy="4114800"/>
          </a:xfrm>
        </p:spPr>
        <p:txBody>
          <a:bodyPr/>
          <a:lstStyle/>
          <a:p>
            <a:r>
              <a:rPr lang="en-AU" sz="1200" b="0" i="0" dirty="0">
                <a:solidFill>
                  <a:srgbClr val="333333"/>
                </a:solidFill>
                <a:effectLst/>
                <a:latin typeface="+mj-lt"/>
                <a:ea typeface="宋体" panose="02010600030101010101" pitchFamily="2" charset="-122"/>
              </a:rPr>
              <a:t> </a:t>
            </a:r>
            <a:endParaRPr lang="en-AU" sz="1200" dirty="0">
              <a:latin typeface="+mj-lt"/>
            </a:endParaRPr>
          </a:p>
        </p:txBody>
      </p:sp>
      <p:sp>
        <p:nvSpPr>
          <p:cNvPr id="4" name="Footer Placeholder 3">
            <a:extLst>
              <a:ext uri="{FF2B5EF4-FFF2-40B4-BE49-F238E27FC236}">
                <a16:creationId xmlns:a16="http://schemas.microsoft.com/office/drawing/2014/main" id="{5741D61A-0234-4B2A-B2F0-D836188E15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7D70C1C-EFF3-4614-94A8-10F19560ECC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pic>
        <p:nvPicPr>
          <p:cNvPr id="7" name="Picture 6">
            <a:extLst>
              <a:ext uri="{FF2B5EF4-FFF2-40B4-BE49-F238E27FC236}">
                <a16:creationId xmlns:a16="http://schemas.microsoft.com/office/drawing/2014/main" id="{1F7127F7-B753-4B41-A39A-CE14E161CED3}"/>
              </a:ext>
            </a:extLst>
          </p:cNvPr>
          <p:cNvPicPr>
            <a:picLocks noChangeAspect="1"/>
          </p:cNvPicPr>
          <p:nvPr/>
        </p:nvPicPr>
        <p:blipFill rotWithShape="1">
          <a:blip r:embed="rId2"/>
          <a:srcRect l="36666" t="11480" r="37500" b="8519"/>
          <a:stretch/>
        </p:blipFill>
        <p:spPr>
          <a:xfrm>
            <a:off x="683623" y="1837509"/>
            <a:ext cx="4899375" cy="4267200"/>
          </a:xfrm>
          <a:prstGeom prst="rect">
            <a:avLst/>
          </a:prstGeom>
        </p:spPr>
      </p:pic>
      <p:sp>
        <p:nvSpPr>
          <p:cNvPr id="8" name="Rectangle 7">
            <a:extLst>
              <a:ext uri="{FF2B5EF4-FFF2-40B4-BE49-F238E27FC236}">
                <a16:creationId xmlns:a16="http://schemas.microsoft.com/office/drawing/2014/main" id="{855B37D2-57F9-4418-8894-5A6CCF3CDFD1}"/>
              </a:ext>
            </a:extLst>
          </p:cNvPr>
          <p:cNvSpPr/>
          <p:nvPr/>
        </p:nvSpPr>
        <p:spPr bwMode="auto">
          <a:xfrm>
            <a:off x="5999402" y="3435531"/>
            <a:ext cx="2590800" cy="2362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b="0" i="0" dirty="0">
                <a:solidFill>
                  <a:srgbClr val="333333"/>
                </a:solidFill>
                <a:effectLst/>
                <a:latin typeface="+mj-lt"/>
                <a:ea typeface="宋体" panose="02010600030101010101" pitchFamily="2" charset="-122"/>
              </a:rPr>
              <a:t>… </a:t>
            </a:r>
            <a:r>
              <a:rPr lang="en-AU" sz="1400" b="0" i="1" dirty="0">
                <a:solidFill>
                  <a:srgbClr val="333333"/>
                </a:solidFill>
                <a:effectLst/>
                <a:latin typeface="+mj-lt"/>
                <a:ea typeface="宋体" panose="02010600030101010101" pitchFamily="2" charset="-122"/>
              </a:rPr>
              <a:t>At present, in addition to China Southern Power Grid, WAPI construction in the State Grid, transportation, home appliances, public security, national defence and other industries has been launched one after another. It is believed that the standard will play a greater role</a:t>
            </a:r>
            <a:r>
              <a:rPr lang="en-AU" sz="1400" b="0" i="0" dirty="0">
                <a:solidFill>
                  <a:srgbClr val="333333"/>
                </a:solidFill>
                <a:effectLst/>
                <a:latin typeface="+mj-lt"/>
                <a:ea typeface="宋体" panose="02010600030101010101" pitchFamily="2" charset="-122"/>
              </a:rPr>
              <a:t>. …</a:t>
            </a:r>
            <a:endParaRPr kumimoji="0" lang="en-AU" sz="1400" b="0" i="0" u="none" strike="noStrike" cap="none" normalizeH="0" baseline="0" dirty="0">
              <a:ln>
                <a:noFill/>
              </a:ln>
              <a:solidFill>
                <a:schemeClr val="tx1"/>
              </a:solidFill>
              <a:effectLst/>
              <a:latin typeface="Times New Roman" pitchFamily="18" charset="0"/>
            </a:endParaRPr>
          </a:p>
        </p:txBody>
      </p:sp>
      <p:cxnSp>
        <p:nvCxnSpPr>
          <p:cNvPr id="10" name="Straight Arrow Connector 9">
            <a:extLst>
              <a:ext uri="{FF2B5EF4-FFF2-40B4-BE49-F238E27FC236}">
                <a16:creationId xmlns:a16="http://schemas.microsoft.com/office/drawing/2014/main" id="{5B0D000E-3770-41F7-B8A6-D8E96E432E73}"/>
              </a:ext>
            </a:extLst>
          </p:cNvPr>
          <p:cNvCxnSpPr/>
          <p:nvPr/>
        </p:nvCxnSpPr>
        <p:spPr bwMode="auto">
          <a:xfrm flipH="1">
            <a:off x="3886200" y="4267200"/>
            <a:ext cx="2133600" cy="1524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 name="TextBox 11">
            <a:extLst>
              <a:ext uri="{FF2B5EF4-FFF2-40B4-BE49-F238E27FC236}">
                <a16:creationId xmlns:a16="http://schemas.microsoft.com/office/drawing/2014/main" id="{97A2A258-7E83-4CC9-996D-8BF3BDDE6EED}"/>
              </a:ext>
            </a:extLst>
          </p:cNvPr>
          <p:cNvSpPr txBox="1"/>
          <p:nvPr/>
        </p:nvSpPr>
        <p:spPr>
          <a:xfrm>
            <a:off x="5582998" y="1814441"/>
            <a:ext cx="3332402" cy="307777"/>
          </a:xfrm>
          <a:prstGeom prst="rect">
            <a:avLst/>
          </a:prstGeom>
          <a:noFill/>
        </p:spPr>
        <p:txBody>
          <a:bodyPr wrap="square">
            <a:spAutoFit/>
          </a:bodyPr>
          <a:lstStyle/>
          <a:p>
            <a:r>
              <a:rPr lang="en-AU" sz="1400" dirty="0">
                <a:latin typeface="+mj-lt"/>
              </a:rPr>
              <a:t>http://www.wapia.org.cn/</a:t>
            </a:r>
          </a:p>
        </p:txBody>
      </p:sp>
    </p:spTree>
    <p:extLst>
      <p:ext uri="{BB962C8B-B14F-4D97-AF65-F5344CB8AC3E}">
        <p14:creationId xmlns:p14="http://schemas.microsoft.com/office/powerpoint/2010/main" val="6758365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17574</Words>
  <Application>Microsoft Office PowerPoint</Application>
  <PresentationFormat>On-screen Show (4:3)</PresentationFormat>
  <Paragraphs>2846</Paragraphs>
  <Slides>183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183</vt:i4>
      </vt:variant>
    </vt:vector>
  </HeadingPairs>
  <TitlesOfParts>
    <vt:vector size="190" baseType="lpstr">
      <vt:lpstr>Arial</vt:lpstr>
      <vt:lpstr>Calibri</vt:lpstr>
      <vt:lpstr>Times New Roman</vt:lpstr>
      <vt:lpstr>802-11-Submission</vt:lpstr>
      <vt:lpstr>Acrobat Document</vt:lpstr>
      <vt:lpstr>Document</vt:lpstr>
      <vt:lpstr>Packager Shell Object</vt:lpstr>
      <vt:lpstr>IEEE 802 JTC1 Standing Committee Sep 2021 agenda virtually</vt:lpstr>
      <vt:lpstr>This document will be used to provide information for any IEEE 802 JTC1 SC meetings in Sep 2021</vt:lpstr>
      <vt:lpstr>Registration is required for the 802 electronic interim session in Sept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xx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closes 8 Sep 2021</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closes 18 Oct 2021</vt:lpstr>
      <vt:lpstr>IEEE 802.3cr is waiting for FDIS to start</vt:lpstr>
      <vt:lpstr>IEEE 802.3cu is waiting for FDIS to start</vt:lpstr>
      <vt:lpstr>IEEE 802.3ct is waiting for start of 60-day ballot</vt:lpstr>
      <vt:lpstr>IEEE 802.3cv is waiting for start of 60-day ballot</vt:lpstr>
      <vt:lpstr>IEEE 802.3cp is waiting for start of 60-day ballot</vt:lpstr>
      <vt:lpstr>IEEE 802.11 has 9 standards in the pipeline for adoption under the PSDO</vt:lpstr>
      <vt:lpstr>IEEE 802.11 WG has a number of regular participants in IEEE 802 JTC1 SC activities</vt:lpstr>
      <vt:lpstr>IEEE 802.11ax 60-day pre-ballot closes on 10 Aug 2021</vt:lpstr>
      <vt:lpstr>IEEE 802.11ay is waiting for start of 60-day ballot</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closes on 9 Dec 2021</vt:lpstr>
      <vt:lpstr>The next SC6 meeting has been rescheduled as a virtual meeting in Aug/Sep 2021</vt:lpstr>
      <vt:lpstr>IEEE attendees at SC6 meetings</vt:lpstr>
      <vt:lpstr>There is very little of interest on the SC6/WG1 agenda</vt:lpstr>
      <vt:lpstr>There is very little of interest on the SC6/WG1 agenda</vt:lpstr>
      <vt:lpstr>There is very little of interest on the SC6/WG1 agenda</vt:lpstr>
      <vt:lpstr>There is very little of interest on the SC6/WG7 agenda</vt:lpstr>
      <vt:lpstr>Three new Work Items of potential interest to IEEE 802 have been proposed in SC6</vt:lpstr>
      <vt:lpstr>IEEE 802 needs to send our usual LS to SC6 for their upcoming meeting</vt:lpstr>
      <vt:lpstr>Blast from the past: the WAPI Alliance is still promoting WAPI over WPA3</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2021-08-09T05:20:11Z</dcterms:modified>
</cp:coreProperties>
</file>