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6"/>
  </p:notesMasterIdLst>
  <p:handoutMasterIdLst>
    <p:handoutMasterId r:id="rId27"/>
  </p:handoutMasterIdLst>
  <p:sldIdLst>
    <p:sldId id="269" r:id="rId3"/>
    <p:sldId id="370" r:id="rId4"/>
    <p:sldId id="427" r:id="rId5"/>
    <p:sldId id="428" r:id="rId6"/>
    <p:sldId id="464" r:id="rId7"/>
    <p:sldId id="465" r:id="rId8"/>
    <p:sldId id="436" r:id="rId9"/>
    <p:sldId id="453" r:id="rId10"/>
    <p:sldId id="403" r:id="rId11"/>
    <p:sldId id="404" r:id="rId12"/>
    <p:sldId id="430" r:id="rId13"/>
    <p:sldId id="406" r:id="rId14"/>
    <p:sldId id="451" r:id="rId15"/>
    <p:sldId id="476" r:id="rId16"/>
    <p:sldId id="472" r:id="rId17"/>
    <p:sldId id="471" r:id="rId18"/>
    <p:sldId id="409" r:id="rId19"/>
    <p:sldId id="477" r:id="rId20"/>
    <p:sldId id="455" r:id="rId21"/>
    <p:sldId id="474" r:id="rId22"/>
    <p:sldId id="475" r:id="rId23"/>
    <p:sldId id="454" r:id="rId24"/>
    <p:sldId id="478" r:id="rId2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116" d="100"/>
          <a:sy n="116" d="100"/>
        </p:scale>
        <p:origin x="1044" y="108"/>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802.11-21/1257r0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September 2021</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802.11-21/1257r0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September 2021</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13</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15</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17</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18</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21</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22</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23</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194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194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94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DC936DE-B491-4EA4-9039-B39FFA3E3C5D}" type="slidenum">
              <a:rPr lang="en-US" altLang="en-US" sz="1200" b="0" smtClean="0"/>
              <a:pPr/>
              <a:t>8</a:t>
            </a:fld>
            <a:endParaRPr lang="en-US" altLang="en-US" sz="1200" b="0" smtClean="0"/>
          </a:p>
        </p:txBody>
      </p:sp>
    </p:spTree>
    <p:extLst>
      <p:ext uri="{BB962C8B-B14F-4D97-AF65-F5344CB8AC3E}">
        <p14:creationId xmlns:p14="http://schemas.microsoft.com/office/powerpoint/2010/main" val="2841078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10</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11</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September 2021</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802.11-21/1257r0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12</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2021</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2021</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2021</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2021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2021</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2021</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2021</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2021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September 2021</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802.11-21/1257r0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2021</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5" Type="http://schemas.openxmlformats.org/officeDocument/2006/relationships/hyperlink" Target="https://www.techstreet.com/standards/ieee-p802-11?product_id=200923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nnovationatwork.ieee.org/events/techtalk-panel-80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computer.org/education/standards-activities-board-webinars"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omsoc.org/publications/magazines/ieee-communications-standards-magazine/cfp/recent-and-future-evolution-wi-fi"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September 2021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2021-09-20</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162"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smtClean="0"/>
              <a:t>T2.8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11</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smtClean="0"/>
              <a:t>T2.9 Drafts for Sale by IEEE– as of 2021-09-16</a:t>
            </a:r>
          </a:p>
        </p:txBody>
      </p:sp>
      <p:graphicFrame>
        <p:nvGraphicFramePr>
          <p:cNvPr id="77901" name="Group 77"/>
          <p:cNvGraphicFramePr>
            <a:graphicFrameLocks noGrp="1"/>
          </p:cNvGraphicFramePr>
          <p:nvPr>
            <p:ph idx="1"/>
            <p:extLst>
              <p:ext uri="{D42A27DB-BD31-4B8C-83A1-F6EECF244321}">
                <p14:modId xmlns:p14="http://schemas.microsoft.com/office/powerpoint/2010/main" val="1347018332"/>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D3.0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524000"/>
            <a:ext cx="10363200" cy="4648200"/>
          </a:xfrm>
        </p:spPr>
        <p:txBody>
          <a:bodyPr/>
          <a:lstStyle/>
          <a:p>
            <a:pPr>
              <a:defRPr/>
            </a:pPr>
            <a:r>
              <a:rPr lang="en-GB" altLang="en-US" dirty="0" smtClean="0"/>
              <a:t>Ballots/Comment responses: IEEE </a:t>
            </a:r>
            <a:r>
              <a:rPr lang="en-GB" altLang="en-US" dirty="0" err="1" smtClean="0"/>
              <a:t>Std</a:t>
            </a:r>
            <a:r>
              <a:rPr lang="en-GB" altLang="en-US" dirty="0" smtClean="0"/>
              <a:t> 802.11-2020</a:t>
            </a:r>
          </a:p>
          <a:p>
            <a:pPr>
              <a:defRPr/>
            </a:pPr>
            <a:r>
              <a:rPr lang="en-US" altLang="en-US" dirty="0"/>
              <a:t>802.11ax-2021, 802.11ay-2021 </a:t>
            </a:r>
            <a:r>
              <a:rPr lang="en-US" altLang="en-US" dirty="0"/>
              <a:t>submitted under PSDO </a:t>
            </a:r>
            <a:endParaRPr lang="en-US" altLang="en-US" dirty="0" smtClean="0"/>
          </a:p>
          <a:p>
            <a:pPr>
              <a:defRPr/>
            </a:pPr>
            <a:r>
              <a:rPr lang="en-US" altLang="en-US" dirty="0" smtClean="0"/>
              <a:t>802.11ba-2021, </a:t>
            </a:r>
            <a:r>
              <a:rPr lang="en-US" altLang="en-US" dirty="0" smtClean="0"/>
              <a:t>EC </a:t>
            </a:r>
            <a:r>
              <a:rPr lang="en-US" altLang="en-US" dirty="0" smtClean="0"/>
              <a:t>approval </a:t>
            </a:r>
            <a:r>
              <a:rPr lang="en-US" altLang="en-US" dirty="0" smtClean="0"/>
              <a:t>July </a:t>
            </a:r>
            <a:r>
              <a:rPr lang="en-US" altLang="en-US" dirty="0" smtClean="0"/>
              <a:t>2021, after publication</a:t>
            </a:r>
            <a:endParaRPr lang="en-GB" altLang="en-US" dirty="0" smtClean="0"/>
          </a:p>
          <a:p>
            <a:pPr>
              <a:defRPr/>
            </a:pPr>
            <a:r>
              <a:rPr lang="en-GB" altLang="en-US" dirty="0" smtClean="0"/>
              <a:t>Drafts</a:t>
            </a:r>
          </a:p>
          <a:p>
            <a:pPr lvl="1">
              <a:defRPr/>
            </a:pPr>
            <a:r>
              <a:rPr lang="en-GB" altLang="en-US" dirty="0" smtClean="0"/>
              <a:t>Drafts are sent to JTC1/SC6 during sponsor ballot to solicit comments.  Approved drafts may also be sent during working group ballot. Any comments received from ISO are processed by the comment resolution committee</a:t>
            </a:r>
          </a:p>
          <a:p>
            <a:pPr lvl="1">
              <a:defRPr/>
            </a:pPr>
            <a:r>
              <a:rPr lang="en-GB" altLang="en-US" dirty="0" smtClean="0"/>
              <a:t>Drafts are liaised subject to EC approval</a:t>
            </a:r>
          </a:p>
          <a:p>
            <a:pPr lvl="1">
              <a:defRPr/>
            </a:pPr>
            <a:r>
              <a:rPr lang="en-US" altLang="en-US" dirty="0" smtClean="0"/>
              <a:t>P802.11ay D7.0 and P802.11ba D8.0 sent for information Feb 9, 2021</a:t>
            </a:r>
          </a:p>
          <a:p>
            <a:pPr lvl="1">
              <a:defRPr/>
            </a:pPr>
            <a:r>
              <a:rPr lang="en-US" altLang="en-US" dirty="0" smtClean="0"/>
              <a:t>IEEE </a:t>
            </a:r>
            <a:r>
              <a:rPr lang="en-US" altLang="en-US" dirty="0" err="1" smtClean="0"/>
              <a:t>Std</a:t>
            </a:r>
            <a:r>
              <a:rPr lang="en-US" altLang="en-US" dirty="0" smtClean="0"/>
              <a:t> 802.11-2020 sent for adoption under the PSDO on March 22, 2021</a:t>
            </a:r>
          </a:p>
          <a:p>
            <a:pPr lvl="1">
              <a:defRPr/>
            </a:pPr>
            <a:r>
              <a:rPr lang="en-US" altLang="en-US" dirty="0" smtClean="0"/>
              <a:t>IEEE </a:t>
            </a:r>
            <a:r>
              <a:rPr lang="en-US" altLang="en-US" dirty="0" err="1" smtClean="0"/>
              <a:t>Std</a:t>
            </a:r>
            <a:r>
              <a:rPr lang="en-US" altLang="en-US" dirty="0" smtClean="0"/>
              <a:t> 802.11ax-2021 sent for adoption under the PSDO on June 1, 2021</a:t>
            </a:r>
          </a:p>
          <a:p>
            <a:pPr lvl="1">
              <a:defRPr/>
            </a:pPr>
            <a:r>
              <a:rPr lang="en-US" altLang="en-US" dirty="0"/>
              <a:t>IEEE </a:t>
            </a:r>
            <a:r>
              <a:rPr lang="en-US" altLang="en-US" dirty="0" err="1"/>
              <a:t>Std</a:t>
            </a:r>
            <a:r>
              <a:rPr lang="en-US" altLang="en-US" dirty="0"/>
              <a:t> </a:t>
            </a:r>
            <a:r>
              <a:rPr lang="en-US" altLang="en-US" dirty="0" smtClean="0"/>
              <a:t>802.11ay-2021 </a:t>
            </a:r>
            <a:r>
              <a:rPr lang="en-US" altLang="en-US" dirty="0"/>
              <a:t>sent for adoption under the PSDO on </a:t>
            </a:r>
            <a:r>
              <a:rPr lang="en-US" altLang="en-US" dirty="0" smtClean="0"/>
              <a:t>July 30, </a:t>
            </a:r>
            <a:r>
              <a:rPr lang="en-US" altLang="en-US" dirty="0"/>
              <a:t>2021</a:t>
            </a:r>
          </a:p>
          <a:p>
            <a:pPr lvl="1">
              <a:defRPr/>
            </a:pPr>
            <a:endParaRPr lang="en-US" altLang="en-US" dirty="0" smtClean="0"/>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smtClean="0"/>
              <a:t>T2.10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12</a:t>
            </a:fld>
            <a:endParaRPr lang="en-US" altLang="en-US"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smtClean="0"/>
              <a:t>T2.11 Press Releases, Blogs </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smtClean="0"/>
              <a:t>T2.12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14</a:t>
            </a:fld>
            <a:endParaRPr lang="en-US" altLang="en-US" sz="1200" b="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smtClean="0"/>
              <a:t>T2.12 802.11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15</a:t>
            </a:fld>
            <a:endParaRPr lang="en-US" altLang="en-US" sz="1200" b="0" smtClean="0"/>
          </a:p>
        </p:txBody>
      </p:sp>
      <p:sp>
        <p:nvSpPr>
          <p:cNvPr id="7" name="Content Placeholder 1"/>
          <p:cNvSpPr>
            <a:spLocks noGrp="1"/>
          </p:cNvSpPr>
          <p:nvPr>
            <p:ph idx="1"/>
          </p:nvPr>
        </p:nvSpPr>
        <p:spPr>
          <a:xfrm>
            <a:off x="533400" y="1752600"/>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Nikolich</a:t>
            </a:r>
          </a:p>
          <a:p>
            <a:pPr lvl="1">
              <a:defRPr/>
            </a:pPr>
            <a:endParaRPr lang="en-US" dirty="0" smtClean="0"/>
          </a:p>
          <a:p>
            <a:pPr>
              <a:defRPr/>
            </a:pPr>
            <a:r>
              <a:rPr lang="en-US" dirty="0">
                <a:hlinkClick r:id="rId6"/>
              </a:rPr>
              <a:t>2021-01-20 January </a:t>
            </a:r>
            <a:r>
              <a:rPr lang="en-US" dirty="0" smtClean="0">
                <a:hlinkClick r:id="rId6"/>
              </a:rPr>
              <a:t>Computer Society Standards Activities Board Webinar Series </a:t>
            </a:r>
            <a:r>
              <a:rPr lang="en-US" dirty="0" smtClean="0"/>
              <a:t> 802 Wireless Standards: D. Stanley, P. Kinney, P. Nikolich</a:t>
            </a:r>
          </a:p>
          <a:p>
            <a:pPr marL="0" indent="0">
              <a:buFontTx/>
              <a:buNone/>
              <a:defRPr/>
            </a:pPr>
            <a:r>
              <a:rPr lang="en-US" dirty="0" smtClean="0"/>
              <a:t> </a:t>
            </a:r>
            <a:endParaRPr lang="en-GB" dirty="0"/>
          </a:p>
          <a:p>
            <a:pPr lvl="1">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smtClean="0"/>
              <a:t>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a:t>
            </a:r>
          </a:p>
          <a:p>
            <a:r>
              <a:rPr lang="en-GB" altLang="en-US" sz="2800" dirty="0" smtClean="0"/>
              <a:t>If you are interested in these topics,  please attend.</a:t>
            </a:r>
          </a:p>
          <a:p>
            <a:r>
              <a:rPr lang="en-GB" altLang="en-US" sz="2800" dirty="0" smtClean="0"/>
              <a:t>The wireless chairs meeting takes place </a:t>
            </a:r>
          </a:p>
          <a:p>
            <a:pPr lvl="1"/>
            <a:r>
              <a:rPr lang="en-GB" altLang="en-US" dirty="0" smtClean="0"/>
              <a:t>At 4:00pm local time on the Sunday of 802 Plenary and 802 Wireless Interim in-person sessions, and </a:t>
            </a:r>
          </a:p>
          <a:p>
            <a:pPr lvl="1"/>
            <a:r>
              <a:rPr lang="en-GB" altLang="en-US" dirty="0" smtClean="0"/>
              <a:t>As scheduled via teleconference for electronic sessions; Next meeting: </a:t>
            </a:r>
            <a:r>
              <a:rPr lang="en-GB" altLang="en-US" b="1" dirty="0" smtClean="0"/>
              <a:t>Wednesday 2021-10-06, 2021-11-03 3PM Eastern</a:t>
            </a:r>
            <a:r>
              <a:rPr lang="en-GB" altLang="en-US" dirty="0" smtClean="0"/>
              <a:t>, call details will be posted here: </a:t>
            </a:r>
            <a:r>
              <a:rPr lang="en-GB" altLang="en-US" dirty="0" smtClean="0">
                <a:hlinkClick r:id="rId2"/>
              </a:rPr>
              <a:t>http://ieee802.org/802tele_calendar.html</a:t>
            </a:r>
            <a:r>
              <a:rPr lang="en-GB" altLang="en-US" dirty="0" smtClean="0"/>
              <a:t>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a:t>N</a:t>
            </a:r>
            <a:r>
              <a:rPr lang="en-US" sz="3200" dirty="0" smtClean="0"/>
              <a:t>ovember </a:t>
            </a:r>
            <a:r>
              <a:rPr lang="en-US" sz="3200" dirty="0"/>
              <a:t>electronic WG11 meeting: </a:t>
            </a:r>
            <a:r>
              <a:rPr lang="en-US" sz="3200" dirty="0" smtClean="0"/>
              <a:t>November 8-16 </a:t>
            </a:r>
          </a:p>
          <a:p>
            <a:pPr>
              <a:defRPr/>
            </a:pPr>
            <a:r>
              <a:rPr lang="en-US" sz="3200" u="sng" dirty="0" smtClean="0"/>
              <a:t>802 Opening Plenary </a:t>
            </a:r>
            <a:r>
              <a:rPr lang="en-US" sz="3200" dirty="0" smtClean="0"/>
              <a:t>meeting: Friday November 5</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smtClean="0"/>
              <a:t>T7.2 Planned Next Meeting – Plenary</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smtClean="0"/>
              <a:t>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18</a:t>
            </a:fld>
            <a:endParaRPr lang="en-US" altLang="en-US" sz="1200" b="0" smtClean="0"/>
          </a:p>
        </p:txBody>
      </p:sp>
      <p:sp>
        <p:nvSpPr>
          <p:cNvPr id="35846" name="TextBox 1"/>
          <p:cNvSpPr txBox="1">
            <a:spLocks noChangeArrowheads="1"/>
          </p:cNvSpPr>
          <p:nvPr/>
        </p:nvSpPr>
        <p:spPr bwMode="auto">
          <a:xfrm>
            <a:off x="533400" y="2209800"/>
            <a:ext cx="9067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Edward </a:t>
            </a:r>
            <a:r>
              <a:rPr lang="en-US" altLang="en-US" dirty="0" smtClean="0"/>
              <a:t>AU/Tuncer BAYKAS: </a:t>
            </a:r>
            <a:r>
              <a:rPr lang="en-US" altLang="en-US" dirty="0"/>
              <a:t>See </a:t>
            </a:r>
            <a:r>
              <a:rPr lang="en-US" altLang="en-US" dirty="0">
                <a:hlinkClick r:id="rId3"/>
              </a:rPr>
              <a:t>https://www.comsoc.org/publications/magazines/ieee-communications-standards-magazine/cfp/recent-and-future-evolution-wi-fi</a:t>
            </a:r>
            <a:r>
              <a:rPr lang="en-US" altLang="en-US" dirty="0"/>
              <a:t> </a:t>
            </a:r>
            <a:endParaRPr lang="en-GB"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September 2021 802.11 WG session.</a:t>
            </a:r>
          </a:p>
          <a:p>
            <a:endParaRPr lang="en-GB" altLang="en-US" sz="2800" b="0" dirty="0" smtClean="0"/>
          </a:p>
          <a:p>
            <a:r>
              <a:rPr lang="en-GB" altLang="en-US" sz="2800" b="0" dirty="0" smtClean="0"/>
              <a:t>Refer to the agenda: 11-21/1255r&lt;latest&gt;</a:t>
            </a:r>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TUESday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smtClean="0"/>
              <a:t>T2.1 Participant behavior in IEEE-SA activities is guided</a:t>
            </a:r>
            <a:br>
              <a:rPr lang="en-US" altLang="en-US" smtClean="0"/>
            </a:br>
            <a:r>
              <a:rPr lang="en-US" altLang="en-US" smtClean="0"/>
              <a:t>by the IEEE Codes of Ethics &amp; Conduct</a:t>
            </a:r>
            <a:endParaRPr lang="en-GB" altLang="en-US"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smtClean="0"/>
              <a:t>T2.1 Participants in the IEEE-SA “individual process” shall</a:t>
            </a:r>
            <a:br>
              <a:rPr lang="en-US" altLang="en-US" smtClean="0"/>
            </a:br>
            <a:r>
              <a:rPr lang="en-US" altLang="en-US"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smtClean="0"/>
              <a:t>The </a:t>
            </a:r>
            <a:r>
              <a:rPr lang="en-US" altLang="en-US" smtClean="0">
                <a:hlinkClick r:id="rId3"/>
              </a:rPr>
              <a:t>IEEE-SA Standards Board Bylaws </a:t>
            </a:r>
            <a:r>
              <a:rPr lang="en-US" altLang="en-US" smtClean="0"/>
              <a:t>(clause 5.2.1.3) specifies that “</a:t>
            </a:r>
            <a:r>
              <a:rPr lang="en-US" altLang="en-US" i="1" smtClean="0"/>
              <a:t>the standards development process shall not be dominated by any single interest category, individual, or organization</a:t>
            </a:r>
            <a:r>
              <a:rPr lang="en-US" altLang="en-US" smtClean="0"/>
              <a:t>”</a:t>
            </a:r>
          </a:p>
          <a:p>
            <a:pPr lvl="1">
              <a:buFont typeface="Arial" panose="020B0604020202020204" pitchFamily="34"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r>
              <a:rPr lang="en-US" altLang="en-US" smtClean="0"/>
              <a:t>This rule applies equally to those participating in a standards development project and to that project’s leadership group</a:t>
            </a:r>
          </a:p>
          <a:p>
            <a:r>
              <a:rPr lang="en-US" altLang="en-US" smtClean="0"/>
              <a:t>Any person who reasonably suspects that dominance is occurring in a standards development project is encouraged to bring the issue to the attention of the Standards Committee or the project’s IEEE-SA Program Manager</a:t>
            </a:r>
          </a:p>
          <a:p>
            <a:endParaRPr lang="en-US" altLang="en-US" smtClean="0"/>
          </a:p>
        </p:txBody>
      </p:sp>
      <p:sp>
        <p:nvSpPr>
          <p:cNvPr id="14339" name="Rectangle 1"/>
          <p:cNvSpPr>
            <a:spLocks noGrp="1" noChangeArrowheads="1"/>
          </p:cNvSpPr>
          <p:nvPr>
            <p:ph type="title"/>
          </p:nvPr>
        </p:nvSpPr>
        <p:spPr/>
        <p:txBody>
          <a:bodyPr lIns="90000" tIns="46800" rIns="90000" bIns="46800"/>
          <a:lstStyle/>
          <a:p>
            <a:r>
              <a:rPr lang="en-US" altLang="en-US" smtClean="0"/>
              <a:t>T2.1 IEEE-SA standards activities shall allow the fair &amp;</a:t>
            </a:r>
            <a:br>
              <a:rPr lang="en-US" altLang="en-US" smtClean="0"/>
            </a:br>
            <a:r>
              <a:rPr lang="en-US" altLang="en-US"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smtClean="0">
                <a:latin typeface="Calibri" panose="020F0502020204030204" pitchFamily="34" charset="0"/>
                <a:cs typeface="Calibri" panose="020F0502020204030204" pitchFamily="34" charset="0"/>
              </a:rPr>
              <a:t/>
            </a:r>
            <a:br>
              <a:rPr lang="en-US" altLang="en-US" sz="3200" smtClean="0">
                <a:latin typeface="Calibri" panose="020F0502020204030204" pitchFamily="34" charset="0"/>
                <a:cs typeface="Calibri" panose="020F0502020204030204" pitchFamily="34" charset="0"/>
              </a:rPr>
            </a:br>
            <a:endParaRPr lang="en-US" altLang="en-US" sz="320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smtClean="0">
                <a:solidFill>
                  <a:schemeClr val="tx1"/>
                </a:solidFill>
                <a:latin typeface="Calibri" panose="020F0502020204030204" pitchFamily="34" charset="0"/>
                <a:cs typeface="Calibri" panose="020F0502020204030204" pitchFamily="34" charset="0"/>
              </a:rPr>
              <a:t>T2.2 – Call for potentially essential patents</a:t>
            </a:r>
            <a:endParaRPr lang="en-US" altLang="en-US" u="sng"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914400" y="1828800"/>
            <a:ext cx="10363200" cy="4494213"/>
          </a:xfrm>
        </p:spPr>
        <p:txBody>
          <a:bodyPr/>
          <a:lstStyle/>
          <a:p>
            <a:r>
              <a:rPr lang="en-US" altLang="en-US" sz="2800" smtClean="0"/>
              <a:t>Reminder: No Photographs permitted during session meetings.</a:t>
            </a:r>
          </a:p>
          <a:p>
            <a:r>
              <a:rPr lang="en-GB" altLang="en-US" sz="2800" smtClean="0"/>
              <a:t>Mute when not speaking (teleconference)</a:t>
            </a:r>
          </a:p>
          <a:p>
            <a:r>
              <a:rPr lang="en-US" altLang="en-US" sz="2800" smtClean="0"/>
              <a:t>Use chat window to enter the queue </a:t>
            </a:r>
            <a:r>
              <a:rPr lang="en-GB" altLang="en-US" sz="2800" smtClean="0"/>
              <a:t>(teleconference)</a:t>
            </a:r>
          </a:p>
          <a:p>
            <a:endParaRPr lang="en-GB" altLang="en-US" sz="2800" smtClean="0"/>
          </a:p>
          <a:p>
            <a:endParaRPr lang="en-GB" altLang="en-US" smtClean="0"/>
          </a:p>
        </p:txBody>
      </p:sp>
      <p:sp>
        <p:nvSpPr>
          <p:cNvPr id="18435" name="Title 2"/>
          <p:cNvSpPr>
            <a:spLocks noGrp="1"/>
          </p:cNvSpPr>
          <p:nvPr>
            <p:ph type="title"/>
          </p:nvPr>
        </p:nvSpPr>
        <p:spPr/>
        <p:txBody>
          <a:bodyPr/>
          <a:lstStyle/>
          <a:p>
            <a:r>
              <a:rPr lang="en-GB" altLang="en-US" smtClean="0"/>
              <a:t>T2.3 – Meeting Decorum</a:t>
            </a:r>
          </a:p>
        </p:txBody>
      </p:sp>
      <p:sp>
        <p:nvSpPr>
          <p:cNvPr id="1843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1843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843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48A416D-2301-4C43-929D-EA6C4B843DEE}"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 Session: Electronic November 8-16, 2021 </a:t>
            </a:r>
          </a:p>
          <a:p>
            <a:pPr marL="0" indent="0">
              <a:buFontTx/>
              <a:buNone/>
              <a:defRPr/>
            </a:pPr>
            <a:endParaRPr lang="en-GB" altLang="en-US" dirty="0" smtClean="0"/>
          </a:p>
          <a:p>
            <a:pPr marL="0" indent="0">
              <a:buFontTx/>
              <a:buNone/>
              <a:defRPr/>
            </a:pPr>
            <a:r>
              <a:rPr lang="en-GB" altLang="en-US" dirty="0" smtClean="0"/>
              <a:t>Chair Advisory Committee meetings </a:t>
            </a:r>
          </a:p>
          <a:p>
            <a:pPr marL="457200" lvl="1" indent="0">
              <a:buFontTx/>
              <a:buNone/>
              <a:defRPr/>
            </a:pPr>
            <a:r>
              <a:rPr lang="en-GB" altLang="en-US" dirty="0" smtClean="0"/>
              <a:t>CAC teleconference:  </a:t>
            </a:r>
            <a:r>
              <a:rPr lang="en-GB" altLang="en-US" b="1" dirty="0" smtClean="0"/>
              <a:t>Monday 2021-10-04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Meeting date set to meet 30-day agenda submission deadline.</a:t>
            </a:r>
          </a:p>
          <a:p>
            <a:pPr marL="457200" lvl="1" indent="0">
              <a:buFontTx/>
              <a:buNone/>
              <a:defRPr/>
            </a:pPr>
            <a:r>
              <a:rPr lang="en-GB" altLang="en-US" dirty="0" smtClean="0"/>
              <a:t>CAC teleconference: </a:t>
            </a:r>
            <a:r>
              <a:rPr lang="en-GB" altLang="en-US" b="1" dirty="0" smtClean="0"/>
              <a:t>Monday 2021-10-25 at 9 am Eastern </a:t>
            </a:r>
          </a:p>
          <a:p>
            <a:pPr marL="457200" lvl="1" indent="0">
              <a:buFontTx/>
              <a:buNone/>
              <a:defRPr/>
            </a:pPr>
            <a:r>
              <a:rPr lang="en-GB" altLang="en-US" dirty="0" smtClean="0"/>
              <a:t>CAC teleconference: </a:t>
            </a:r>
            <a:r>
              <a:rPr lang="en-GB" altLang="en-US" b="1" dirty="0" smtClean="0"/>
              <a:t>Thursday 2021-11-04 at 9 am Eastern</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smtClean="0"/>
              <a:t>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September 2021</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132262</TotalTime>
  <Words>1849</Words>
  <Application>Microsoft Office PowerPoint</Application>
  <PresentationFormat>Widescreen</PresentationFormat>
  <Paragraphs>371</Paragraphs>
  <Slides>23</Slides>
  <Notes>16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Times New Roman</vt:lpstr>
      <vt:lpstr>Wingdings</vt:lpstr>
      <vt:lpstr>Default Design</vt:lpstr>
      <vt:lpstr>Custom Design</vt:lpstr>
      <vt:lpstr>Document</vt:lpstr>
      <vt:lpstr>September 2021 802.11 Session WG Chair’s Supplementary Material</vt:lpstr>
      <vt:lpstr>Introduction</vt:lpstr>
      <vt:lpstr>TUESday</vt:lpstr>
      <vt:lpstr>T2.1 Participant behavior in IEEE-SA activities is guided by the IEEE Codes of Ethics &amp; Conduct</vt:lpstr>
      <vt:lpstr>T2.1 Participants in the IEEE-SA “individual process” shall act independently of others, including employers</vt:lpstr>
      <vt:lpstr>T2.1 IEEE-SA standards activities shall allow the fair &amp; equitable consideration of all viewpoints</vt:lpstr>
      <vt:lpstr>T2.2 – Call for potentially essential patents</vt:lpstr>
      <vt:lpstr>T2.3 – Meeting Decorum</vt:lpstr>
      <vt:lpstr>T2.4 Next session and CAC meetings announcements</vt:lpstr>
      <vt:lpstr>T2.8 Requests for Letters of Assurance</vt:lpstr>
      <vt:lpstr>T2.9 Drafts for Sale by IEEE– as of 2021-09-16</vt:lpstr>
      <vt:lpstr>T2.10 ISO/IEC JTC1/SC6</vt:lpstr>
      <vt:lpstr>T2.11 Press Releases, Blogs </vt:lpstr>
      <vt:lpstr>T2.12 IEEE 802 Public Visibility Standing Committee</vt:lpstr>
      <vt:lpstr>T2.12 802.11 Public Visibility Events</vt:lpstr>
      <vt:lpstr>T7.1 802 Wireless Chairs meeting</vt:lpstr>
      <vt:lpstr>T7.2 Planned Next Meeting – Plenary</vt:lpstr>
      <vt:lpstr>T7.3 Announcements</vt:lpstr>
      <vt:lpstr>References and additional material</vt:lpstr>
      <vt:lpstr>Comment Resolution Resources</vt:lpstr>
      <vt:lpstr>Amendment Development Resources</vt:lpstr>
      <vt:lpstr> 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2021 Supplementary Material</dc:title>
  <dc:creator>dorothy.stanley@hpe.com</dc:creator>
  <cp:keywords>11-21-1257r0</cp:keywords>
  <cp:lastModifiedBy>Stanley, Dorothy</cp:lastModifiedBy>
  <cp:revision>2300</cp:revision>
  <cp:lastPrinted>1998-02-10T13:28:06Z</cp:lastPrinted>
  <dcterms:created xsi:type="dcterms:W3CDTF">1998-02-10T13:07:52Z</dcterms:created>
  <dcterms:modified xsi:type="dcterms:W3CDTF">2021-09-20T22:23:14Z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