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56" r:id="rId5"/>
    <p:sldId id="620"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2E6BC5-2E0F-D640-93D7-48271C7A525E}" v="4" dt="2021-07-27T07:04:33.2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31" autoAdjust="0"/>
    <p:restoredTop sz="95918" autoAdjust="0"/>
  </p:normalViewPr>
  <p:slideViewPr>
    <p:cSldViewPr>
      <p:cViewPr varScale="1">
        <p:scale>
          <a:sx n="118" d="100"/>
          <a:sy n="118" d="100"/>
        </p:scale>
        <p:origin x="1432" y="20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Header Placeholder 3"/>
          <p:cNvSpPr>
            <a:spLocks noGrp="1"/>
          </p:cNvSpPr>
          <p:nvPr>
            <p:ph type="hdr"/>
          </p:nvPr>
        </p:nvSpPr>
        <p:spPr/>
        <p:txBody>
          <a:bodyPr/>
          <a:lstStyle/>
          <a:p>
            <a:r>
              <a:rPr lang="en-US"/>
              <a:t>doc.: IEEE 802.11-21/0641r0</a:t>
            </a:r>
            <a:endParaRPr lang="en-US" dirty="0"/>
          </a:p>
        </p:txBody>
      </p:sp>
      <p:sp>
        <p:nvSpPr>
          <p:cNvPr id="5" name="Date Placeholder 4"/>
          <p:cNvSpPr>
            <a:spLocks noGrp="1"/>
          </p:cNvSpPr>
          <p:nvPr>
            <p:ph type="dt"/>
          </p:nvPr>
        </p:nvSpPr>
        <p:spPr/>
        <p:txBody>
          <a:bodyPr/>
          <a:lstStyle/>
          <a:p>
            <a:r>
              <a:rPr lang="en-US"/>
              <a:t>April 2021</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974034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Antonio de la Oliva,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Jul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a:t>Jul 2021</a:t>
            </a:r>
            <a:endParaRPr lang="en-GB" dirty="0"/>
          </a:p>
        </p:txBody>
      </p:sp>
      <p:sp>
        <p:nvSpPr>
          <p:cNvPr id="6" name="Footer Placeholder 5"/>
          <p:cNvSpPr>
            <a:spLocks noGrp="1"/>
          </p:cNvSpPr>
          <p:nvPr>
            <p:ph type="ftr" idx="11"/>
          </p:nvPr>
        </p:nvSpPr>
        <p:spPr/>
        <p:txBody>
          <a:bodyPr/>
          <a:lstStyle>
            <a:lvl1pPr>
              <a:defRPr/>
            </a:lvl1pPr>
          </a:lstStyle>
          <a:p>
            <a:r>
              <a:rPr lang="en-GB"/>
              <a:t>Antonio de la Oliva, InterDigital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a:t>Jul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Antonio de la Oliva,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a:t>Jul 2021</a:t>
            </a:r>
            <a:endParaRPr lang="en-GB" dirty="0"/>
          </a:p>
        </p:txBody>
      </p:sp>
      <p:sp>
        <p:nvSpPr>
          <p:cNvPr id="4" name="Footer Placeholder 3"/>
          <p:cNvSpPr>
            <a:spLocks noGrp="1"/>
          </p:cNvSpPr>
          <p:nvPr>
            <p:ph type="ftr" idx="11"/>
          </p:nvPr>
        </p:nvSpPr>
        <p:spPr/>
        <p:txBody>
          <a:bodyPr/>
          <a:lstStyle>
            <a:lvl1pPr>
              <a:defRPr/>
            </a:lvl1pPr>
          </a:lstStyle>
          <a:p>
            <a:r>
              <a:rPr lang="en-GB"/>
              <a:t>Antonio de la Oliva, InterDigital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a:t>Jul 2021</a:t>
            </a:r>
            <a:endParaRPr lang="en-GB" dirty="0"/>
          </a:p>
        </p:txBody>
      </p:sp>
      <p:sp>
        <p:nvSpPr>
          <p:cNvPr id="3" name="Footer Placeholder 2"/>
          <p:cNvSpPr>
            <a:spLocks noGrp="1"/>
          </p:cNvSpPr>
          <p:nvPr>
            <p:ph type="ftr" idx="11"/>
          </p:nvPr>
        </p:nvSpPr>
        <p:spPr/>
        <p:txBody>
          <a:bodyPr/>
          <a:lstStyle>
            <a:lvl1pPr>
              <a:defRPr/>
            </a:lvl1pPr>
          </a:lstStyle>
          <a:p>
            <a:r>
              <a:rPr lang="en-GB"/>
              <a:t>Antonio de la Oliva, InterDigital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Jul 2021</a:t>
            </a:r>
            <a:endParaRPr lang="en-GB" dirty="0"/>
          </a:p>
        </p:txBody>
      </p:sp>
      <p:sp>
        <p:nvSpPr>
          <p:cNvPr id="5" name="Footer Placeholder 4"/>
          <p:cNvSpPr>
            <a:spLocks noGrp="1"/>
          </p:cNvSpPr>
          <p:nvPr>
            <p:ph type="ftr" idx="11"/>
          </p:nvPr>
        </p:nvSpPr>
        <p:spPr/>
        <p:txBody>
          <a:bodyPr/>
          <a:lstStyle>
            <a:lvl1pPr>
              <a:defRPr/>
            </a:lvl1pPr>
          </a:lstStyle>
          <a:p>
            <a:r>
              <a:rPr lang="en-GB"/>
              <a:t>Antonio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Jul 2021</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Antonio de la Oliva, </a:t>
            </a:r>
            <a:r>
              <a:rPr lang="en-GB" dirty="0" err="1"/>
              <a:t>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802.11-21/1246r0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err="1"/>
              <a:t>TGbi</a:t>
            </a:r>
            <a:r>
              <a:rPr lang="en-US" sz="2800" dirty="0"/>
              <a:t> - Enhancing Privacy</a:t>
            </a:r>
            <a:r>
              <a:rPr lang="en-US" sz="2800" dirty="0">
                <a:solidFill>
                  <a:schemeClr val="tx1"/>
                </a:solidFill>
              </a:rPr>
              <a:t> – Remote Stalking in public spaces</a:t>
            </a:r>
            <a:endParaRPr lang="en-GB" sz="2800"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2021-07-27</a:t>
            </a:r>
          </a:p>
        </p:txBody>
      </p:sp>
      <p:sp>
        <p:nvSpPr>
          <p:cNvPr id="6" name="Date Placeholder 3"/>
          <p:cNvSpPr>
            <a:spLocks noGrp="1"/>
          </p:cNvSpPr>
          <p:nvPr>
            <p:ph type="dt" idx="10"/>
          </p:nvPr>
        </p:nvSpPr>
        <p:spPr/>
        <p:txBody>
          <a:bodyPr/>
          <a:lstStyle/>
          <a:p>
            <a:r>
              <a:rPr lang="es-ES_tradnl"/>
              <a:t>Jul 2021</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Antonio de la Oliva,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3">
            <a:extLst>
              <a:ext uri="{FF2B5EF4-FFF2-40B4-BE49-F238E27FC236}">
                <a16:creationId xmlns:a16="http://schemas.microsoft.com/office/drawing/2014/main" id="{197C99AF-66F8-184B-9637-385A1F2B1CB0}"/>
              </a:ext>
            </a:extLst>
          </p:cNvPr>
          <p:cNvGraphicFramePr>
            <a:graphicFrameLocks noGrp="1"/>
          </p:cNvGraphicFramePr>
          <p:nvPr>
            <p:extLst>
              <p:ext uri="{D42A27DB-BD31-4B8C-83A1-F6EECF244321}">
                <p14:modId xmlns:p14="http://schemas.microsoft.com/office/powerpoint/2010/main" val="3995295126"/>
              </p:ext>
            </p:extLst>
          </p:nvPr>
        </p:nvGraphicFramePr>
        <p:xfrm>
          <a:off x="1191154" y="2433637"/>
          <a:ext cx="9629245" cy="162052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ES" sz="1400" dirty="0"/>
                        <a:t>A. </a:t>
                      </a:r>
                      <a:r>
                        <a:rPr lang="en-US" sz="1400" dirty="0"/>
                        <a:t>D</a:t>
                      </a:r>
                      <a:r>
                        <a:rPr lang="en-ES" sz="1400" dirty="0"/>
                        <a:t>e la Oliva</a:t>
                      </a:r>
                    </a:p>
                  </a:txBody>
                  <a:tcPr/>
                </a:tc>
                <a:tc>
                  <a:txBody>
                    <a:bodyPr/>
                    <a:lstStyle/>
                    <a:p>
                      <a:r>
                        <a:rPr lang="en-ES" sz="1400" dirty="0"/>
                        <a:t>InterDigital, UC3M</a:t>
                      </a:r>
                    </a:p>
                  </a:txBody>
                  <a:tcPr/>
                </a:tc>
                <a:tc>
                  <a:txBody>
                    <a:bodyPr/>
                    <a:lstStyle/>
                    <a:p>
                      <a:r>
                        <a:rPr lang="en-ES" sz="1400" dirty="0"/>
                        <a:t>Avda. </a:t>
                      </a:r>
                      <a:r>
                        <a:rPr lang="en-US" sz="1400" dirty="0"/>
                        <a:t>D</a:t>
                      </a:r>
                      <a:r>
                        <a:rPr lang="en-ES" sz="1400" dirty="0"/>
                        <a:t>e la Universidad 30, Leganes, Madrid, Spain</a:t>
                      </a:r>
                    </a:p>
                  </a:txBody>
                  <a:tcPr/>
                </a:tc>
                <a:tc>
                  <a:txBody>
                    <a:bodyPr/>
                    <a:lstStyle/>
                    <a:p>
                      <a:r>
                        <a:rPr lang="en-ES" sz="1400" dirty="0"/>
                        <a:t>+34 91 6248803</a:t>
                      </a:r>
                    </a:p>
                  </a:txBody>
                  <a:tcPr/>
                </a:tc>
                <a:tc>
                  <a:txBody>
                    <a:bodyPr/>
                    <a:lstStyle/>
                    <a:p>
                      <a:r>
                        <a:rPr lang="en-ES" sz="1400" dirty="0"/>
                        <a:t>aoliva@it.uc3m.es</a:t>
                      </a:r>
                    </a:p>
                  </a:txBody>
                  <a:tcPr/>
                </a:tc>
                <a:extLst>
                  <a:ext uri="{0D108BD9-81ED-4DB2-BD59-A6C34878D82A}">
                    <a16:rowId xmlns:a16="http://schemas.microsoft.com/office/drawing/2014/main" val="1392850236"/>
                  </a:ext>
                </a:extLst>
              </a:tr>
              <a:tr h="370840">
                <a:tc>
                  <a:txBody>
                    <a:bodyPr/>
                    <a:lstStyle/>
                    <a:p>
                      <a:r>
                        <a:rPr lang="en-ES" sz="1400" kern="1200" dirty="0">
                          <a:solidFill>
                            <a:schemeClr val="tx1"/>
                          </a:solidFill>
                          <a:latin typeface="+mn-lt"/>
                          <a:ea typeface="+mn-ea"/>
                          <a:cs typeface="+mn-cs"/>
                        </a:rPr>
                        <a:t>Joseph LEVY</a:t>
                      </a:r>
                    </a:p>
                  </a:txBody>
                  <a:tcPr/>
                </a:tc>
                <a:tc>
                  <a:txBody>
                    <a:bodyPr/>
                    <a:lstStyle/>
                    <a:p>
                      <a:r>
                        <a:rPr lang="en-ES" sz="1400" kern="1200" dirty="0" err="1">
                          <a:solidFill>
                            <a:schemeClr val="tx1"/>
                          </a:solidFill>
                          <a:latin typeface="+mn-lt"/>
                          <a:ea typeface="+mn-ea"/>
                          <a:cs typeface="+mn-cs"/>
                        </a:rPr>
                        <a:t>InterDigital</a:t>
                      </a:r>
                      <a:r>
                        <a:rPr lang="en-ES" sz="1400" kern="1200" dirty="0">
                          <a:solidFill>
                            <a:schemeClr val="tx1"/>
                          </a:solidFill>
                          <a:latin typeface="+mn-lt"/>
                          <a:ea typeface="+mn-ea"/>
                          <a:cs typeface="+mn-cs"/>
                        </a:rPr>
                        <a:t>, Inc.</a:t>
                      </a:r>
                    </a:p>
                  </a:txBody>
                  <a:tcPr/>
                </a:tc>
                <a:tc>
                  <a:txBody>
                    <a:bodyPr/>
                    <a:lstStyle/>
                    <a:p>
                      <a:r>
                        <a:rPr lang="en-ES" sz="1400" kern="1200" dirty="0">
                          <a:solidFill>
                            <a:schemeClr val="tx1"/>
                          </a:solidFill>
                          <a:latin typeface="+mn-lt"/>
                          <a:ea typeface="+mn-ea"/>
                          <a:cs typeface="+mn-cs"/>
                        </a:rPr>
                        <a:t>111 W 33rd Street New York, NY 10120</a:t>
                      </a:r>
                    </a:p>
                  </a:txBody>
                  <a:tcPr/>
                </a:tc>
                <a:tc>
                  <a:txBody>
                    <a:bodyPr/>
                    <a:lstStyle/>
                    <a:p>
                      <a:r>
                        <a:rPr lang="en-ES" sz="1400" kern="1200" dirty="0">
                          <a:solidFill>
                            <a:schemeClr val="tx1"/>
                          </a:solidFill>
                          <a:latin typeface="+mn-lt"/>
                          <a:ea typeface="+mn-ea"/>
                          <a:cs typeface="+mn-cs"/>
                        </a:rPr>
                        <a:t>+1.631.622.139</a:t>
                      </a:r>
                    </a:p>
                  </a:txBody>
                  <a:tcPr/>
                </a:tc>
                <a:tc>
                  <a:txBody>
                    <a:bodyPr/>
                    <a:lstStyle/>
                    <a:p>
                      <a:r>
                        <a:rPr lang="en-ES" sz="1400" kern="1200" dirty="0">
                          <a:solidFill>
                            <a:schemeClr val="tx1"/>
                          </a:solidFill>
                          <a:latin typeface="+mn-lt"/>
                          <a:ea typeface="+mn-ea"/>
                          <a:cs typeface="+mn-cs"/>
                        </a:rPr>
                        <a:t>jslevy@ieee.org</a:t>
                      </a:r>
                    </a:p>
                  </a:txBody>
                  <a:tcPr/>
                </a:tc>
                <a:extLst>
                  <a:ext uri="{0D108BD9-81ED-4DB2-BD59-A6C34878D82A}">
                    <a16:rowId xmlns:a16="http://schemas.microsoft.com/office/drawing/2014/main" val="3423799968"/>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1366-EADD-7D42-BE94-6510A44883AC}"/>
              </a:ext>
            </a:extLst>
          </p:cNvPr>
          <p:cNvSpPr>
            <a:spLocks noGrp="1"/>
          </p:cNvSpPr>
          <p:nvPr>
            <p:ph type="title"/>
          </p:nvPr>
        </p:nvSpPr>
        <p:spPr/>
        <p:txBody>
          <a:bodyPr/>
          <a:lstStyle/>
          <a:p>
            <a:r>
              <a:rPr lang="en-US" dirty="0" err="1"/>
              <a:t>TGbi</a:t>
            </a:r>
            <a:r>
              <a:rPr lang="en-US" dirty="0"/>
              <a:t> Privacy Use Case </a:t>
            </a:r>
            <a:br>
              <a:rPr lang="en-US" dirty="0"/>
            </a:br>
            <a:r>
              <a:rPr lang="en-US" dirty="0"/>
              <a:t>Remote Stalking in public spaces</a:t>
            </a:r>
          </a:p>
        </p:txBody>
      </p:sp>
      <p:sp>
        <p:nvSpPr>
          <p:cNvPr id="3" name="Content Placeholder 2">
            <a:extLst>
              <a:ext uri="{FF2B5EF4-FFF2-40B4-BE49-F238E27FC236}">
                <a16:creationId xmlns:a16="http://schemas.microsoft.com/office/drawing/2014/main" id="{0A69CB4B-D671-8C49-953B-AAF1129E95AD}"/>
              </a:ext>
            </a:extLst>
          </p:cNvPr>
          <p:cNvSpPr>
            <a:spLocks noGrp="1"/>
          </p:cNvSpPr>
          <p:nvPr>
            <p:ph idx="1"/>
          </p:nvPr>
        </p:nvSpPr>
        <p:spPr/>
        <p:txBody>
          <a:bodyPr/>
          <a:lstStyle/>
          <a:p>
            <a:pPr marL="0" indent="0"/>
            <a:r>
              <a:rPr lang="en-US" sz="2000" dirty="0"/>
              <a:t>Use case</a:t>
            </a:r>
          </a:p>
          <a:p>
            <a:pPr marL="857250" lvl="1" indent="-457200">
              <a:buFont typeface="Arial" panose="020B0604020202020204" pitchFamily="34" charset="0"/>
              <a:buChar char="•"/>
            </a:pPr>
            <a:r>
              <a:rPr lang="en-US" sz="1800" dirty="0"/>
              <a:t>The continuous use of a MAC address within a public network enables an attacker to detect the presence of a user in the public space and remotely follow him.</a:t>
            </a:r>
          </a:p>
          <a:p>
            <a:pPr marL="857250" lvl="1" indent="-457200">
              <a:buFont typeface="Arial" panose="020B0604020202020204" pitchFamily="34" charset="0"/>
              <a:buChar char="•"/>
            </a:pPr>
            <a:r>
              <a:rPr lang="en-US" sz="1800" dirty="0"/>
              <a:t>When a user arrives at a public space, correlation between his presence and the MAC address used by his devices to join the public network is possible.</a:t>
            </a:r>
          </a:p>
          <a:p>
            <a:pPr marL="857250" lvl="1" indent="-457200">
              <a:buFont typeface="Arial" panose="020B0604020202020204" pitchFamily="34" charset="0"/>
              <a:buChar char="•"/>
            </a:pPr>
            <a:r>
              <a:rPr lang="en-US" sz="1800" dirty="0"/>
              <a:t>While the user keeps associated using the same MAC address, it will be possible to identify when the user is associated to the network of the public space (presence), and his movements can be followed.</a:t>
            </a:r>
          </a:p>
          <a:p>
            <a:pPr marL="0" indent="0"/>
            <a:r>
              <a:rPr lang="en-US" sz="2000" dirty="0"/>
              <a:t>Status of Use Case</a:t>
            </a:r>
          </a:p>
          <a:p>
            <a:pPr marL="857250" lvl="1" indent="-457200">
              <a:buFont typeface="Arial" panose="020B0604020202020204" pitchFamily="34" charset="0"/>
              <a:buChar char="•"/>
            </a:pPr>
            <a:r>
              <a:rPr lang="en-US" sz="1800" dirty="0"/>
              <a:t>Use case presented at IEEE 802.11bi session on the 07/15/2021, agreed to move forward the use case based on this template</a:t>
            </a:r>
          </a:p>
          <a:p>
            <a:pPr marL="0" indent="0"/>
            <a:r>
              <a:rPr lang="en-US" sz="2000" dirty="0"/>
              <a:t>Document references</a:t>
            </a:r>
          </a:p>
          <a:p>
            <a:pPr marL="857250" lvl="1" indent="-457200">
              <a:buFont typeface="Arial" panose="020B0604020202020204" pitchFamily="34" charset="0"/>
              <a:buChar char="•"/>
            </a:pPr>
            <a:r>
              <a:rPr lang="en-US" sz="1800" dirty="0"/>
              <a:t>Original DCN: https://</a:t>
            </a:r>
            <a:r>
              <a:rPr lang="en-US" sz="1800" dirty="0" err="1"/>
              <a:t>mentor.ieee.org</a:t>
            </a:r>
            <a:r>
              <a:rPr lang="en-US" sz="1800" dirty="0"/>
              <a:t>/802.11/</a:t>
            </a:r>
            <a:r>
              <a:rPr lang="en-US" sz="1800" dirty="0" err="1"/>
              <a:t>dcn</a:t>
            </a:r>
            <a:r>
              <a:rPr lang="en-US" sz="1800" dirty="0"/>
              <a:t>/21/11-21-0993-00-00bi-hotel-privacy-usecase.pptx</a:t>
            </a:r>
          </a:p>
          <a:p>
            <a:pPr marL="857250" lvl="1" indent="-457200">
              <a:buAutoNum type="arabicPeriod"/>
            </a:pPr>
            <a:endParaRPr lang="en-US" sz="1800" dirty="0"/>
          </a:p>
        </p:txBody>
      </p:sp>
      <p:sp>
        <p:nvSpPr>
          <p:cNvPr id="4" name="Slide Number Placeholder 3">
            <a:extLst>
              <a:ext uri="{FF2B5EF4-FFF2-40B4-BE49-F238E27FC236}">
                <a16:creationId xmlns:a16="http://schemas.microsoft.com/office/drawing/2014/main" id="{AEE55493-66AD-B84E-9020-9B317359D6E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801A817-1BBA-2C43-A884-6C3C34BE2E9F}"/>
              </a:ext>
            </a:extLst>
          </p:cNvPr>
          <p:cNvSpPr>
            <a:spLocks noGrp="1"/>
          </p:cNvSpPr>
          <p:nvPr>
            <p:ph type="ftr" idx="14"/>
          </p:nvPr>
        </p:nvSpPr>
        <p:spPr/>
        <p:txBody>
          <a:bodyPr/>
          <a:lstStyle/>
          <a:p>
            <a:r>
              <a:rPr lang="en-GB"/>
              <a:t>Antonio de la Oliva, InterDigital</a:t>
            </a:r>
            <a:endParaRPr lang="en-GB" dirty="0"/>
          </a:p>
        </p:txBody>
      </p:sp>
      <p:sp>
        <p:nvSpPr>
          <p:cNvPr id="6" name="Date Placeholder 5">
            <a:extLst>
              <a:ext uri="{FF2B5EF4-FFF2-40B4-BE49-F238E27FC236}">
                <a16:creationId xmlns:a16="http://schemas.microsoft.com/office/drawing/2014/main" id="{ECA2FBB4-D08E-EB47-AC82-267620062F02}"/>
              </a:ext>
            </a:extLst>
          </p:cNvPr>
          <p:cNvSpPr>
            <a:spLocks noGrp="1"/>
          </p:cNvSpPr>
          <p:nvPr>
            <p:ph type="dt" idx="15"/>
          </p:nvPr>
        </p:nvSpPr>
        <p:spPr/>
        <p:txBody>
          <a:bodyPr/>
          <a:lstStyle/>
          <a:p>
            <a:r>
              <a:rPr lang="es-ES_tradnl"/>
              <a:t>Jul 2021</a:t>
            </a:r>
            <a:endParaRPr lang="en-GB" dirty="0"/>
          </a:p>
        </p:txBody>
      </p:sp>
    </p:spTree>
    <p:extLst>
      <p:ext uri="{BB962C8B-B14F-4D97-AF65-F5344CB8AC3E}">
        <p14:creationId xmlns:p14="http://schemas.microsoft.com/office/powerpoint/2010/main" val="456689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0CD0A2DA8E4A4A8E40C35B447A21AA" ma:contentTypeVersion="8" ma:contentTypeDescription="Create a new document." ma:contentTypeScope="" ma:versionID="39cdb3bf5b57ec07e85692b4e8ac34ac">
  <xsd:schema xmlns:xsd="http://www.w3.org/2001/XMLSchema" xmlns:xs="http://www.w3.org/2001/XMLSchema" xmlns:p="http://schemas.microsoft.com/office/2006/metadata/properties" xmlns:ns2="587d09ef-5104-44b8-81a6-a4ab0ec6034f" targetNamespace="http://schemas.microsoft.com/office/2006/metadata/properties" ma:root="true" ma:fieldsID="a5fe4768cf7547533320dbd658592b34" ns2:_="">
    <xsd:import namespace="587d09ef-5104-44b8-81a6-a4ab0ec6034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7d09ef-5104-44b8-81a6-a4ab0ec603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F89769-B767-4A65-8044-9AE963E128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7d09ef-5104-44b8-81a6-a4ab0ec603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C72DC9-21ED-4244-9B9F-0EC99E006824}">
  <ds:schemaRefs>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587d09ef-5104-44b8-81a6-a4ab0ec6034f"/>
    <ds:schemaRef ds:uri="http://www.w3.org/XML/1998/namespace"/>
    <ds:schemaRef ds:uri="http://purl.org/dc/dcmitype/"/>
  </ds:schemaRefs>
</ds:datastoreItem>
</file>

<file path=customXml/itemProps3.xml><?xml version="1.0" encoding="utf-8"?>
<ds:datastoreItem xmlns:ds="http://schemas.openxmlformats.org/officeDocument/2006/customXml" ds:itemID="{0543C16D-C6B0-4382-A583-1C44BBEEA5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 template widescreen</Template>
  <TotalTime>206</TotalTime>
  <Words>275</Words>
  <Application>Microsoft Macintosh PowerPoint</Application>
  <PresentationFormat>Widescreen</PresentationFormat>
  <Paragraphs>41</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Office Theme</vt:lpstr>
      <vt:lpstr>TGbi - Enhancing Privacy – Remote Stalking in public spaces</vt:lpstr>
      <vt:lpstr>TGbi Privacy Use Case  Remote Stalking in public spaces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Antonio de la Oliva</cp:lastModifiedBy>
  <cp:revision>839</cp:revision>
  <cp:lastPrinted>1601-01-01T00:00:00Z</cp:lastPrinted>
  <dcterms:created xsi:type="dcterms:W3CDTF">2018-05-10T16:45:22Z</dcterms:created>
  <dcterms:modified xsi:type="dcterms:W3CDTF">2021-07-27T07:04:35Z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0x010100D90CD0A2DA8E4A4A8E40C35B447A21AA</vt:lpwstr>
  </property>
</Properties>
</file>