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52" r:id="rId17"/>
    <p:sldId id="856" r:id="rId18"/>
    <p:sldId id="853" r:id="rId19"/>
    <p:sldId id="854" r:id="rId20"/>
    <p:sldId id="855" r:id="rId21"/>
    <p:sldId id="857" r:id="rId22"/>
    <p:sldId id="858" r:id="rId23"/>
    <p:sldId id="859" r:id="rId24"/>
    <p:sldId id="860" r:id="rId25"/>
    <p:sldId id="864" r:id="rId26"/>
    <p:sldId id="861" r:id="rId27"/>
    <p:sldId id="862" r:id="rId28"/>
    <p:sldId id="863"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8051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0133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3790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1022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61289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571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21483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6921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90018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7814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3605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55453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7386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1202</a:t>
            </a:r>
            <a:r>
              <a:rPr lang="en-US" altLang="en-US" sz="1800" b="1" dirty="0" smtClean="0"/>
              <a:t>r5</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en-US" dirty="0" smtClean="0">
                <a:solidFill>
                  <a:srgbClr val="0000FF"/>
                </a:solidFill>
              </a:rPr>
              <a:t>July-September</a:t>
            </a:r>
            <a:r>
              <a:rPr lang="en-US" altLang="en-US" dirty="0" smtClean="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2021-07-21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27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34360099"/>
              </p:ext>
            </p:extLst>
          </p:nvPr>
        </p:nvGraphicFramePr>
        <p:xfrm>
          <a:off x="762000" y="3253812"/>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21/0504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SFD update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21/1015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Dongguk Lim (LG Electronics)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SP: Non-TB and TB measurement procedure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21/0990</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Discussions on sensing measurement flows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11/1241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Data Driving Hybrid Channel Model for WLAN Sensing</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94120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17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Motion</a:t>
            </a:r>
            <a:endParaRPr lang="en-US" altLang="en-US" sz="1600" dirty="0">
              <a:solidFill>
                <a:srgbClr val="0000FF"/>
              </a:solidFill>
            </a:endParaRP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566569317"/>
              </p:ext>
            </p:extLst>
          </p:nvPr>
        </p:nvGraphicFramePr>
        <p:xfrm>
          <a:off x="762000" y="3483138"/>
          <a:ext cx="8229601" cy="184094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21/1365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Data-Driven Hybrid Channel Model for WLAN Sensing - 60GHz</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r>
                        <a:rPr lang="en-US" altLang="zh-CN" sz="1100" dirty="0" smtClean="0">
                          <a:solidFill>
                            <a:srgbClr val="00B050"/>
                          </a:solidFill>
                        </a:rPr>
                        <a:t>21/1321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WLAN Sensing procedure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r>
                        <a:rPr lang="en-US" altLang="zh-CN" sz="1100" dirty="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7793952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257180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67942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July 27, August </a:t>
            </a:r>
            <a:r>
              <a:rPr lang="en-US" altLang="zh-CN" strike="sngStrike" dirty="0" smtClean="0">
                <a:solidFill>
                  <a:srgbClr val="0000FF"/>
                </a:solidFill>
              </a:rPr>
              <a:t>10</a:t>
            </a:r>
            <a:r>
              <a:rPr lang="en-US" altLang="zh-CN" dirty="0" smtClean="0">
                <a:solidFill>
                  <a:srgbClr val="0000FF"/>
                </a:solidFill>
              </a:rPr>
              <a:t>, 17, 24, 31, September 7</a:t>
            </a:r>
            <a:endParaRPr lang="en-US" altLang="en-US" dirty="0" smtClean="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smtClean="0">
                <a:cs typeface="Times New Roman" panose="02020603050405020304" pitchFamily="18" charset="0"/>
              </a:rPr>
              <a:t>Facebook</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August 10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17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24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31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September 7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14 (Tuesday</a:t>
            </a:r>
            <a:r>
              <a:rPr lang="en-US" altLang="zh-CN" sz="1800" b="1" dirty="0">
                <a:solidFill>
                  <a:srgbClr val="FF0000"/>
                </a:solidFill>
                <a:cs typeface="Times New Roman" panose="02020603050405020304" pitchFamily="18" charset="0"/>
              </a:rPr>
              <a:t>),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17 (Friday</a:t>
            </a:r>
            <a:r>
              <a:rPr lang="en-US" altLang="zh-CN" sz="1800" b="1" dirty="0">
                <a:solidFill>
                  <a:srgbClr val="FF0000"/>
                </a:solidFill>
                <a:cs typeface="Times New Roman" panose="02020603050405020304" pitchFamily="18" charset="0"/>
              </a:rPr>
              <a:t>), </a:t>
            </a:r>
            <a:r>
              <a:rPr lang="en-US" altLang="zh-CN" sz="1800" b="1" dirty="0" smtClean="0">
                <a:solidFill>
                  <a:srgbClr val="FF0000"/>
                </a:solidFill>
                <a:cs typeface="Times New Roman" panose="02020603050405020304" pitchFamily="18" charset="0"/>
              </a:rPr>
              <a:t>   9am </a:t>
            </a:r>
            <a:r>
              <a:rPr lang="en-US" altLang="zh-CN" sz="1800" b="1" dirty="0">
                <a:solidFill>
                  <a:srgbClr val="FF0000"/>
                </a:solidFill>
                <a:cs typeface="Times New Roman" panose="02020603050405020304" pitchFamily="18" charset="0"/>
              </a:rPr>
              <a:t>- 11:00pm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20 </a:t>
            </a:r>
            <a:r>
              <a:rPr lang="en-US" altLang="zh-CN" sz="1800" b="1" dirty="0">
                <a:solidFill>
                  <a:srgbClr val="FF0000"/>
                </a:solidFill>
                <a:cs typeface="Times New Roman" panose="02020603050405020304" pitchFamily="18" charset="0"/>
              </a:rPr>
              <a:t>(Monday),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1112019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Ali Raissinia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177068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a:solidFill>
                  <a:srgbClr val="FF0000"/>
                </a:solidFill>
              </a:rPr>
              <a:t>b </a:t>
            </a:r>
            <a:r>
              <a:rPr lang="en-US" altLang="zh-CN" sz="2800" dirty="0"/>
              <a:t>Motion 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3094625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c</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a:t>
            </a:r>
            <a:r>
              <a:rPr lang="en-US" altLang="zh-CN" sz="1600" b="1" kern="0" dirty="0" smtClean="0"/>
              <a:t>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679964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24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49177456"/>
              </p:ext>
            </p:extLst>
          </p:nvPr>
        </p:nvGraphicFramePr>
        <p:xfrm>
          <a:off x="762000" y="3483138"/>
          <a:ext cx="8229601" cy="143406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21/1322</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WLAN sensing procedure text</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21/1331</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Yuqiang</a:t>
                      </a:r>
                      <a:r>
                        <a:rPr lang="en-US" altLang="zh-CN" sz="1100" dirty="0" smtClean="0">
                          <a:solidFill>
                            <a:srgbClr val="FFC000"/>
                          </a:solidFill>
                        </a:rPr>
                        <a:t> Zhang(XGIMI Technology </a:t>
                      </a:r>
                      <a:r>
                        <a:rPr lang="en-US" altLang="zh-CN" sz="1100" dirty="0" err="1" smtClean="0">
                          <a:solidFill>
                            <a:srgbClr val="FFC000"/>
                          </a:solidFill>
                        </a:rPr>
                        <a:t>Co.Ltd</a:t>
                      </a:r>
                      <a:r>
                        <a:rPr lang="en-US" altLang="zh-CN" sz="1100" dirty="0" smtClean="0">
                          <a:solidFill>
                            <a:srgbClr val="FFC000"/>
                          </a:solidFill>
                        </a:rPr>
                        <a:t>)</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Further consideration on sensing measurement flow for non-AP</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r>
                        <a:rPr lang="en-US" altLang="zh-CN" sz="1100" dirty="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9104396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31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71129233"/>
              </p:ext>
            </p:extLst>
          </p:nvPr>
        </p:nvGraphicFramePr>
        <p:xfrm>
          <a:off x="762000" y="3483138"/>
          <a:ext cx="8229601" cy="163750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21/1409</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0517263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0604773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27</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467393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28</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199"/>
            <a:ext cx="77724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August 24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August </a:t>
            </a:r>
            <a:r>
              <a:rPr lang="en-US" altLang="zh-CN" sz="1400" b="1" dirty="0" smtClean="0">
                <a:cs typeface="Times New Roman" panose="02020603050405020304" pitchFamily="18" charset="0"/>
              </a:rPr>
              <a:t>31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September 7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9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14 (Tuesday</a:t>
            </a:r>
            <a:r>
              <a:rPr lang="en-US" altLang="zh-CN" sz="1400" b="1" dirty="0">
                <a:solidFill>
                  <a:srgbClr val="00B050"/>
                </a:solidFill>
                <a:cs typeface="Times New Roman" panose="02020603050405020304" pitchFamily="18" charset="0"/>
              </a:rPr>
              <a:t>),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17 (Friday</a:t>
            </a:r>
            <a:r>
              <a:rPr lang="en-US" altLang="zh-CN" sz="1400" b="1" dirty="0">
                <a:solidFill>
                  <a:srgbClr val="00B050"/>
                </a:solidFill>
                <a:cs typeface="Times New Roman" panose="02020603050405020304" pitchFamily="18" charset="0"/>
              </a:rPr>
              <a:t>), </a:t>
            </a:r>
            <a:r>
              <a:rPr lang="en-US" altLang="zh-CN" sz="1400" b="1" dirty="0" smtClean="0">
                <a:solidFill>
                  <a:srgbClr val="00B050"/>
                </a:solidFill>
                <a:cs typeface="Times New Roman" panose="02020603050405020304" pitchFamily="18" charset="0"/>
              </a:rPr>
              <a:t>   9am </a:t>
            </a:r>
            <a:r>
              <a:rPr lang="en-US" altLang="zh-CN" sz="1400" b="1" dirty="0">
                <a:solidFill>
                  <a:srgbClr val="00B050"/>
                </a:solidFill>
                <a:cs typeface="Times New Roman" panose="02020603050405020304" pitchFamily="18" charset="0"/>
              </a:rPr>
              <a:t>- 11:00pm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20 </a:t>
            </a:r>
            <a:r>
              <a:rPr lang="en-US" altLang="zh-CN" sz="1400" b="1" dirty="0">
                <a:solidFill>
                  <a:srgbClr val="00B050"/>
                </a:solidFill>
                <a:cs typeface="Times New Roman" panose="02020603050405020304" pitchFamily="18" charset="0"/>
              </a:rPr>
              <a:t>(Monday),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a:cs typeface="Times New Roman" panose="02020603050405020304" pitchFamily="18" charset="0"/>
              </a:rPr>
              <a:t>To be 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September 28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solidFill>
                  <a:srgbClr val="FF0000"/>
                </a:solidFill>
                <a:cs typeface="Times New Roman" panose="02020603050405020304" pitchFamily="18" charset="0"/>
              </a:rPr>
              <a:t>October 5   </a:t>
            </a:r>
            <a:r>
              <a:rPr lang="en-US" altLang="zh-CN" sz="1400" b="1" strike="sngStrike" dirty="0">
                <a:solidFill>
                  <a:srgbClr val="FF0000"/>
                </a:solidFill>
                <a:cs typeface="Times New Roman" panose="02020603050405020304" pitchFamily="18" charset="0"/>
              </a:rPr>
              <a:t>(Tuesday), 10am - 12:00pm </a:t>
            </a:r>
            <a:r>
              <a:rPr lang="en-US" altLang="zh-CN" sz="1400" b="1" strike="sngStrike" dirty="0" smtClean="0">
                <a:solidFill>
                  <a:srgbClr val="FF0000"/>
                </a:solidFill>
                <a:cs typeface="Times New Roman" panose="02020603050405020304" pitchFamily="18" charset="0"/>
              </a:rPr>
              <a:t>ET</a:t>
            </a:r>
            <a:r>
              <a:rPr lang="en-US" altLang="zh-CN" sz="1400" b="1" dirty="0">
                <a:solidFill>
                  <a:srgbClr val="FF0000"/>
                </a:solidFill>
                <a:cs typeface="Times New Roman" panose="02020603050405020304" pitchFamily="18" charset="0"/>
              </a:rPr>
              <a:t>  (Golden Week)</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12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19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26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November 2 </a:t>
            </a:r>
            <a:r>
              <a:rPr lang="en-US" altLang="zh-CN" sz="1400" b="1" dirty="0">
                <a:solidFill>
                  <a:srgbClr val="FF0000"/>
                </a:solidFill>
                <a:cs typeface="Times New Roman" panose="02020603050405020304" pitchFamily="18" charset="0"/>
              </a:rPr>
              <a:t> (Tuesday),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70C0"/>
                </a:solidFill>
                <a:cs typeface="Times New Roman" panose="02020603050405020304" pitchFamily="18" charset="0"/>
              </a:rPr>
              <a:t>November </a:t>
            </a:r>
            <a:r>
              <a:rPr lang="en-US" altLang="zh-CN" sz="1400" b="1" dirty="0" smtClean="0">
                <a:solidFill>
                  <a:srgbClr val="0070C0"/>
                </a:solidFill>
                <a:cs typeface="Times New Roman" panose="02020603050405020304" pitchFamily="18" charset="0"/>
              </a:rPr>
              <a:t>9  </a:t>
            </a:r>
            <a:r>
              <a:rPr lang="en-US" altLang="zh-CN" sz="1400" b="1" dirty="0">
                <a:solidFill>
                  <a:srgbClr val="0070C0"/>
                </a:solidFill>
                <a:cs typeface="Times New Roman" panose="02020603050405020304" pitchFamily="18" charset="0"/>
              </a:rPr>
              <a:t>(Tuesday), </a:t>
            </a:r>
            <a:r>
              <a:rPr lang="en-US" altLang="zh-CN" sz="1400" b="1" i="1" dirty="0" smtClean="0">
                <a:solidFill>
                  <a:srgbClr val="0070C0"/>
                </a:solidFill>
                <a:cs typeface="Times New Roman" panose="02020603050405020304" pitchFamily="18" charset="0"/>
              </a:rPr>
              <a:t>9am </a:t>
            </a:r>
            <a:r>
              <a:rPr lang="en-US" altLang="zh-CN" sz="1400" b="1" i="1" dirty="0">
                <a:solidFill>
                  <a:srgbClr val="0070C0"/>
                </a:solidFill>
                <a:cs typeface="Times New Roman" panose="02020603050405020304" pitchFamily="18" charset="0"/>
              </a:rPr>
              <a:t>- </a:t>
            </a:r>
            <a:r>
              <a:rPr lang="en-US" altLang="zh-CN" sz="1400" b="1" i="1" dirty="0" smtClean="0">
                <a:solidFill>
                  <a:srgbClr val="0070C0"/>
                </a:solidFill>
                <a:cs typeface="Times New Roman" panose="02020603050405020304" pitchFamily="18" charset="0"/>
              </a:rPr>
              <a:t>11:00pm </a:t>
            </a:r>
            <a:r>
              <a:rPr lang="en-US" altLang="zh-CN" sz="1400" b="1" dirty="0" smtClean="0">
                <a:solidFill>
                  <a:srgbClr val="0070C0"/>
                </a:solidFill>
                <a:cs typeface="Times New Roman" panose="02020603050405020304" pitchFamily="18" charset="0"/>
              </a:rPr>
              <a:t>ET ------  (After Daylight Saving </a:t>
            </a:r>
            <a:r>
              <a:rPr lang="en-US" altLang="zh-CN" sz="1400" b="1" smtClean="0">
                <a:solidFill>
                  <a:srgbClr val="0070C0"/>
                </a:solidFill>
                <a:cs typeface="Times New Roman" panose="02020603050405020304" pitchFamily="18" charset="0"/>
              </a:rPr>
              <a:t>Time Ends</a:t>
            </a:r>
            <a:r>
              <a:rPr lang="en-US" altLang="zh-CN" sz="1400" b="1" dirty="0" smtClean="0">
                <a:solidFill>
                  <a:srgbClr val="0070C0"/>
                </a:solidFill>
                <a:cs typeface="Times New Roman" panose="02020603050405020304" pitchFamily="18" charset="0"/>
              </a:rPr>
              <a:t>)</a:t>
            </a:r>
            <a:endParaRPr lang="en-US" altLang="zh-CN" sz="1400" b="1" dirty="0">
              <a:solidFill>
                <a:srgbClr val="0070C0"/>
              </a:solidFill>
              <a:cs typeface="Times New Roman" panose="02020603050405020304" pitchFamily="18" charset="0"/>
            </a:endParaRPr>
          </a:p>
        </p:txBody>
      </p:sp>
      <p:sp>
        <p:nvSpPr>
          <p:cNvPr id="2" name="矩形 1"/>
          <p:cNvSpPr/>
          <p:nvPr/>
        </p:nvSpPr>
        <p:spPr>
          <a:xfrm>
            <a:off x="5181600" y="5257800"/>
            <a:ext cx="3757613" cy="584775"/>
          </a:xfrm>
          <a:prstGeom prst="rect">
            <a:avLst/>
          </a:prstGeom>
        </p:spPr>
        <p:txBody>
          <a:bodyPr wrap="square">
            <a:spAutoFit/>
          </a:bodyPr>
          <a:lstStyle/>
          <a:p>
            <a:r>
              <a:rPr lang="en-US" altLang="zh-CN" sz="800" b="1" dirty="0">
                <a:solidFill>
                  <a:srgbClr val="454545"/>
                </a:solidFill>
                <a:latin typeface="Helvetica" panose="020B0604020202020204" pitchFamily="34" charset="0"/>
              </a:rPr>
              <a:t>7 Nov 2021 - Daylight Saving Time Ends</a:t>
            </a:r>
          </a:p>
          <a:p>
            <a:r>
              <a:rPr lang="en-US" altLang="zh-CN" sz="800" dirty="0">
                <a:solidFill>
                  <a:srgbClr val="454545"/>
                </a:solidFill>
                <a:latin typeface="Helvetica" panose="020B0604020202020204" pitchFamily="34" charset="0"/>
              </a:rPr>
              <a:t>When local daylight time is about to reach</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02:00:00</a:t>
            </a:r>
            <a:r>
              <a:rPr lang="en-US" altLang="zh-CN" sz="800" dirty="0">
                <a:solidFill>
                  <a:srgbClr val="454545"/>
                </a:solidFill>
                <a:latin typeface="Helvetica" panose="020B0604020202020204" pitchFamily="34" charset="0"/>
              </a:rPr>
              <a:t> clocks are turned </a:t>
            </a:r>
            <a:r>
              <a:rPr lang="en-US" altLang="zh-CN" sz="800" b="1" dirty="0">
                <a:solidFill>
                  <a:srgbClr val="454545"/>
                </a:solidFill>
                <a:latin typeface="Helvetica" panose="020B0604020202020204" pitchFamily="34" charset="0"/>
              </a:rPr>
              <a:t>backward</a:t>
            </a:r>
            <a:r>
              <a:rPr lang="en-US" altLang="zh-CN" sz="800" dirty="0">
                <a:solidFill>
                  <a:srgbClr val="454545"/>
                </a:solidFill>
                <a:latin typeface="Helvetica" panose="020B0604020202020204" pitchFamily="34" charset="0"/>
              </a:rPr>
              <a:t> 1 hour to</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01:00:00</a:t>
            </a:r>
            <a:r>
              <a:rPr lang="en-US" altLang="zh-CN" sz="800" dirty="0">
                <a:solidFill>
                  <a:srgbClr val="454545"/>
                </a:solidFill>
                <a:latin typeface="Helvetica" panose="020B0604020202020204" pitchFamily="34" charset="0"/>
              </a:rPr>
              <a:t> local standard time instead.</a:t>
            </a:r>
            <a:endParaRPr lang="en-US" altLang="zh-CN" sz="800" b="0" i="0" dirty="0">
              <a:solidFill>
                <a:srgbClr val="454545"/>
              </a:solidFill>
              <a:effectLst/>
              <a:latin typeface="Helvetica" panose="020B0604020202020204" pitchFamily="34" charset="0"/>
            </a:endParaRPr>
          </a:p>
        </p:txBody>
      </p:sp>
    </p:spTree>
    <p:extLst>
      <p:ext uri="{BB962C8B-B14F-4D97-AF65-F5344CB8AC3E}">
        <p14:creationId xmlns:p14="http://schemas.microsoft.com/office/powerpoint/2010/main" val="369505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smtClean="0">
                <a:solidFill>
                  <a:srgbClr val="0000FF"/>
                </a:solidFill>
              </a:rPr>
              <a:t>July </a:t>
            </a:r>
            <a:r>
              <a:rPr lang="en-US" altLang="en-US" dirty="0">
                <a:solidFill>
                  <a:srgbClr val="0000FF"/>
                </a:solidFill>
              </a:rPr>
              <a:t>27, August </a:t>
            </a:r>
            <a:r>
              <a:rPr lang="en-US" altLang="en-US" strike="sngStrike" dirty="0">
                <a:solidFill>
                  <a:srgbClr val="0000FF"/>
                </a:solidFill>
              </a:rPr>
              <a:t>10</a:t>
            </a:r>
            <a:r>
              <a:rPr lang="en-US" altLang="en-US" dirty="0">
                <a:solidFill>
                  <a:srgbClr val="0000FF"/>
                </a:solidFill>
              </a:rPr>
              <a:t>, 17, 24, 31, September </a:t>
            </a:r>
            <a:r>
              <a:rPr lang="en-US" altLang="en-US" dirty="0" smtClean="0">
                <a:solidFill>
                  <a:srgbClr val="0000FF"/>
                </a:solidFill>
              </a:rPr>
              <a:t>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106532</TotalTime>
  <Words>2922</Words>
  <Application>Microsoft Office PowerPoint</Application>
  <PresentationFormat>全屏显示(4:3)</PresentationFormat>
  <Paragraphs>495</Paragraphs>
  <Slides>28</Slides>
  <Notes>28</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28</vt:i4>
      </vt:variant>
    </vt:vector>
  </HeadingPairs>
  <TitlesOfParts>
    <vt:vector size="37"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July-September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4696</cp:revision>
  <cp:lastPrinted>2014-11-04T15:04:57Z</cp:lastPrinted>
  <dcterms:created xsi:type="dcterms:W3CDTF">2007-04-17T18:10:23Z</dcterms:created>
  <dcterms:modified xsi:type="dcterms:W3CDTF">2021-08-30T09:02:31Z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(3)3D/oOqmhd1+UJJ0ZyVLEhF0klyPFwDDQoDvNopEFuOtK+A+enVHknmGkWkRvu8pwyDxPNgrn
VVq5naXJADfwvhD8Dt5cpaAz8383TXZWO+GMyCtDLBeWAyIWr1DU8WB3IxsPBRDhtRSNN/OQ
IXA6eEW2BZvFeKxHFdvkAq7Qcua1hThp3zk4MSrmWQIskXhzV8SQsD/Fph6OT8BPUBWKwx+g
zFEJ+ePU0KfIoP+32u</vt:lpwstr>
  </property>
  <property fmtid="{D5CDD505-2E9C-101B-9397-08002B2CF9AE}" pid="27" name="_2015_ms_pID_7253431">
    <vt:lpwstr>QMZdyQ1wwPxIqvsNbm75669iNPzKmWxWhEKZof8N3cB1d+8sKW8vZH
mDk+wLeU05nFFLbcb1f1m/I97yURzCziB04K+EqSrYjDWBXGz+ztie6mi2kMJil5fygLav1E
kCE3RP2vzemmeqvyo2biuxueQ3zmm930rcEsNjBY/1L9Bkar4ysNe3OFIDcte04FYDYKUbJX
2FiLmVw5J7U7WczcDrA/27ijiOIwO5lCZ/4L</vt:lpwstr>
  </property>
  <property fmtid="{D5CDD505-2E9C-101B-9397-08002B2CF9AE}" pid="28" name="_2015_ms_pID_7253432">
    <vt:lpwstr>gA==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1629207228</vt:lpwstr>
  </property>
</Properties>
</file>