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100" d="100"/>
          <a:sy n="100" d="100"/>
        </p:scale>
        <p:origin x="870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Jul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9534" y="332601"/>
            <a:ext cx="327025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802.11-21/1164r0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furthers-automated-frequency-coordination-specification-an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 2021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2021-07-20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11400"/>
              </p:ext>
            </p:extLst>
          </p:nvPr>
        </p:nvGraphicFramePr>
        <p:xfrm>
          <a:off x="534988" y="2421111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421111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696"/>
            <a:ext cx="8062913" cy="604867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en-US" sz="3300" b="0" dirty="0"/>
              <a:t>Wi-Fi Alliance work is continuing with regular task group teleconferences and remotely managed interoperability testing. Virtual member events are being held from time to time</a:t>
            </a:r>
          </a:p>
          <a:p>
            <a:pPr>
              <a:defRPr/>
            </a:pPr>
            <a:endParaRPr lang="en-US" altLang="en-US" sz="3300" b="0" dirty="0"/>
          </a:p>
          <a:p>
            <a:pPr>
              <a:defRPr/>
            </a:pPr>
            <a:r>
              <a:rPr lang="en-US" altLang="en-US" sz="3300" b="0" dirty="0"/>
              <a:t>Recent Items of note</a:t>
            </a:r>
          </a:p>
          <a:p>
            <a:pPr lvl="1">
              <a:defRPr/>
            </a:pPr>
            <a:r>
              <a:rPr lang="en-US" altLang="en-US" sz="2900" dirty="0"/>
              <a:t>30</a:t>
            </a:r>
            <a:r>
              <a:rPr lang="en-US" altLang="en-US" sz="2900" baseline="30000" dirty="0"/>
              <a:t>th</a:t>
            </a:r>
            <a:r>
              <a:rPr lang="en-US" altLang="en-US" sz="2900" dirty="0"/>
              <a:t> Jun </a:t>
            </a:r>
            <a:r>
              <a:rPr lang="en-US" altLang="en-US" sz="2900" b="0" dirty="0"/>
              <a:t>2021 : </a:t>
            </a:r>
            <a:r>
              <a:rPr lang="en-US" altLang="en-US" sz="2900" dirty="0"/>
              <a:t>Wi-Fi Alliance® furthers Automated Frequency Coordination specification and compliance development to accelerate Wi-Fi 6E</a:t>
            </a:r>
            <a:endParaRPr lang="en-US" altLang="en-US" sz="2900" b="0" dirty="0"/>
          </a:p>
          <a:p>
            <a:pPr lvl="1">
              <a:defRPr/>
            </a:pPr>
            <a:r>
              <a:rPr lang="en-US" altLang="en-US" sz="2900" dirty="0">
                <a:hlinkClick r:id="rId3"/>
              </a:rPr>
              <a:t>https://www.wi-fi.org/news-events/newsroom/wi-fi-alliance-furthers-automated-frequency-coordination-specification-and</a:t>
            </a:r>
            <a:r>
              <a:rPr lang="en-US" altLang="en-US" sz="2900" dirty="0"/>
              <a:t> </a:t>
            </a:r>
          </a:p>
          <a:p>
            <a:pPr lvl="1">
              <a:defRPr/>
            </a:pPr>
            <a:endParaRPr lang="en-US" altLang="en-US" sz="29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sz="3300" b="0" dirty="0"/>
              <a:t>Ongoing technical activity at Wi-Fi Alliance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sz="2500" dirty="0"/>
              <a:t>  </a:t>
            </a:r>
          </a:p>
          <a:p>
            <a:pPr lvl="1">
              <a:defRPr/>
            </a:pPr>
            <a:r>
              <a:rPr lang="en-US" altLang="en-US" sz="2500" dirty="0"/>
              <a:t>Wi-Fi 7</a:t>
            </a:r>
          </a:p>
          <a:p>
            <a:pPr lvl="1">
              <a:defRPr/>
            </a:pPr>
            <a:r>
              <a:rPr lang="en-US" altLang="en-US" sz="2500" dirty="0"/>
              <a:t>Wi-Fi 6</a:t>
            </a:r>
          </a:p>
          <a:p>
            <a:pPr lvl="1">
              <a:defRPr/>
            </a:pPr>
            <a:r>
              <a:rPr lang="en-US" altLang="en-US" sz="2500" dirty="0"/>
              <a:t>Location </a:t>
            </a:r>
          </a:p>
          <a:p>
            <a:pPr lvl="1">
              <a:defRPr/>
            </a:pPr>
            <a:r>
              <a:rPr lang="en-US" altLang="en-US" sz="2500" dirty="0"/>
              <a:t>60GHz</a:t>
            </a:r>
          </a:p>
          <a:p>
            <a:pPr lvl="1">
              <a:defRPr/>
            </a:pPr>
            <a:r>
              <a:rPr lang="en-US" altLang="en-US" sz="2500" dirty="0" err="1"/>
              <a:t>HaLow</a:t>
            </a:r>
            <a:endParaRPr lang="en-US" altLang="en-US" sz="2500" dirty="0"/>
          </a:p>
          <a:p>
            <a:pPr lvl="1">
              <a:defRPr/>
            </a:pPr>
            <a:endParaRPr lang="en-US" altLang="en-US" sz="2500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/>
              <a:t>Aware</a:t>
            </a:r>
          </a:p>
          <a:p>
            <a:pPr lvl="1">
              <a:defRPr/>
            </a:pPr>
            <a:r>
              <a:rPr lang="en-US" altLang="en-US" sz="1600" dirty="0"/>
              <a:t>Easy Connect</a:t>
            </a:r>
          </a:p>
          <a:p>
            <a:pPr lvl="1">
              <a:defRPr/>
            </a:pPr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Data Elements</a:t>
            </a:r>
          </a:p>
          <a:p>
            <a:pPr lvl="1">
              <a:defRPr/>
            </a:pPr>
            <a:r>
              <a:rPr lang="en-US" altLang="en-US" sz="1600" dirty="0"/>
              <a:t>Security 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/>
              <a:t>XR (Augmented / Virtual Reality)</a:t>
            </a:r>
          </a:p>
          <a:p>
            <a:pPr lvl="1">
              <a:defRPr/>
            </a:pPr>
            <a:r>
              <a:rPr lang="en-US" altLang="en-US" sz="1600" dirty="0"/>
              <a:t>Automotive</a:t>
            </a:r>
          </a:p>
          <a:p>
            <a:pPr lvl="1">
              <a:defRPr/>
            </a:pPr>
            <a:r>
              <a:rPr lang="en-US" altLang="en-US" sz="1600" dirty="0"/>
              <a:t>Healthcare</a:t>
            </a:r>
          </a:p>
          <a:p>
            <a:pPr lvl="1">
              <a:defRPr/>
            </a:pPr>
            <a:r>
              <a:rPr lang="en-US" altLang="en-US" sz="1600" dirty="0"/>
              <a:t>Customer experience</a:t>
            </a:r>
          </a:p>
          <a:p>
            <a:pPr lvl="1">
              <a:defRPr/>
            </a:pPr>
            <a:r>
              <a:rPr lang="en-US" altLang="en-US" sz="1600" dirty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http://www.wi-fi.org/who-we-are/current-work-areas</a:t>
            </a:r>
            <a:endParaRPr lang="en-US" altLang="en-US" sz="1600" dirty="0"/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If these sound like interesting topics please plan to sign up and participate.</a:t>
            </a:r>
          </a:p>
          <a:p>
            <a:pPr>
              <a:defRPr/>
            </a:pPr>
            <a:endParaRPr lang="en-GB" altLang="en-US" sz="2000" b="0" dirty="0"/>
          </a:p>
          <a:p>
            <a:pPr>
              <a:defRPr/>
            </a:pPr>
            <a:r>
              <a:rPr lang="en-GB" altLang="en-US" sz="2000" b="0" dirty="0"/>
              <a:t>Further general information at </a:t>
            </a:r>
            <a:r>
              <a:rPr lang="en-GB" altLang="en-US" sz="2000" b="0" dirty="0">
                <a:hlinkClick r:id="rId4"/>
              </a:rPr>
              <a:t>http://www.wi-fi.org/</a:t>
            </a:r>
            <a:r>
              <a:rPr lang="en-GB" altLang="en-US" sz="2000" b="0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253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2021-07-15T00:02:21Z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