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317" r:id="rId3"/>
    <p:sldId id="318" r:id="rId4"/>
    <p:sldId id="319" r:id="rId5"/>
    <p:sldId id="320" r:id="rId6"/>
    <p:sldId id="321" r:id="rId7"/>
    <p:sldId id="322" r:id="rId8"/>
    <p:sldId id="323" r:id="rId9"/>
    <p:sldId id="324" r:id="rId10"/>
    <p:sldId id="325" r:id="rId11"/>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69" d="100"/>
          <a:sy n="69" d="100"/>
        </p:scale>
        <p:origin x="1308" y="44"/>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SR Technologies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May 2021</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May 2021</a:t>
            </a:r>
            <a:endParaRPr lang="en-US" dirty="0"/>
          </a:p>
        </p:txBody>
      </p:sp>
      <p:sp>
        <p:nvSpPr>
          <p:cNvPr id="9" name="Footer Placeholder 8"/>
          <p:cNvSpPr>
            <a:spLocks noGrp="1"/>
          </p:cNvSpPr>
          <p:nvPr>
            <p:ph type="ftr" sz="quarter" idx="11"/>
          </p:nvPr>
        </p:nvSpPr>
        <p:spPr/>
        <p:txBody>
          <a:bodyPr/>
          <a:lstStyle/>
          <a:p>
            <a:pPr>
              <a:defRPr/>
            </a:pPr>
            <a:r>
              <a:rPr lang="en-US" smtClean="0"/>
              <a:t>Graham Smith, SR Technologies</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May 2021</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Graham Smith, SR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75245" y="332601"/>
            <a:ext cx="3270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802.11-21/1141r0</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July </a:t>
            </a:r>
            <a:r>
              <a:rPr lang="en-US" sz="1800" dirty="0" smtClean="0"/>
              <a:t>2021</a:t>
            </a:r>
          </a:p>
        </p:txBody>
      </p:sp>
      <p:sp>
        <p:nvSpPr>
          <p:cNvPr id="3077" name="Rectangle 2"/>
          <p:cNvSpPr>
            <a:spLocks noGrp="1" noChangeArrowheads="1"/>
          </p:cNvSpPr>
          <p:nvPr>
            <p:ph type="title"/>
          </p:nvPr>
        </p:nvSpPr>
        <p:spPr>
          <a:xfrm>
            <a:off x="685800" y="990600"/>
            <a:ext cx="7772400" cy="1066800"/>
          </a:xfrm>
          <a:noFill/>
        </p:spPr>
        <p:txBody>
          <a:bodyPr/>
          <a:lstStyle/>
          <a:p>
            <a:r>
              <a:rPr lang="en-US" sz="2400" dirty="0" err="1" smtClean="0"/>
              <a:t>TGbh</a:t>
            </a:r>
            <a:r>
              <a:rPr lang="en-US" sz="2400" dirty="0" smtClean="0"/>
              <a:t/>
            </a:r>
            <a:br>
              <a:rPr lang="en-US" sz="2400" dirty="0" smtClean="0"/>
            </a:br>
            <a:r>
              <a:rPr lang="en-US" sz="2400" dirty="0" smtClean="0"/>
              <a:t>Excerpts of WBA Document</a:t>
            </a:r>
            <a:br>
              <a:rPr lang="en-US" sz="2400" dirty="0" smtClean="0"/>
            </a:br>
            <a:r>
              <a:rPr lang="en-US" sz="2400" dirty="0" smtClean="0"/>
              <a:t>“Wi-Fi Identification Scope</a:t>
            </a:r>
            <a:r>
              <a:rPr lang="en-US" dirty="0" smtClean="0"/>
              <a:t>”</a:t>
            </a:r>
          </a:p>
        </p:txBody>
      </p:sp>
      <p:sp>
        <p:nvSpPr>
          <p:cNvPr id="3078" name="Rectangle 6"/>
          <p:cNvSpPr>
            <a:spLocks noGrp="1" noChangeArrowheads="1"/>
          </p:cNvSpPr>
          <p:nvPr>
            <p:ph type="body" idx="1"/>
          </p:nvPr>
        </p:nvSpPr>
        <p:spPr>
          <a:xfrm>
            <a:off x="685800" y="2133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2021-07</a:t>
            </a:r>
            <a:endParaRPr lang="en-US" sz="2000" b="0" dirty="0" smtClean="0"/>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1674638710"/>
              </p:ext>
            </p:extLst>
          </p:nvPr>
        </p:nvGraphicFramePr>
        <p:xfrm>
          <a:off x="531813" y="3125787"/>
          <a:ext cx="8383588" cy="3036115"/>
        </p:xfrm>
        <a:graphic>
          <a:graphicData uri="http://schemas.openxmlformats.org/presentationml/2006/ole">
            <mc:AlternateContent xmlns:mc="http://schemas.openxmlformats.org/markup-compatibility/2006">
              <mc:Choice xmlns:v="urn:schemas-microsoft-com:vml" Requires="v">
                <p:oleObj spid="_x0000_s3398" name="Document" r:id="rId4" imgW="8277509" imgH="2802050" progId="Word.Document.8">
                  <p:embed/>
                </p:oleObj>
              </mc:Choice>
              <mc:Fallback>
                <p:oleObj name="Document" r:id="rId4" imgW="8277509" imgH="2802050" progId="Word.Document.8">
                  <p:embed/>
                  <p:pic>
                    <p:nvPicPr>
                      <p:cNvPr id="0" name="Object 1"/>
                      <p:cNvPicPr>
                        <a:picLocks noChangeAspect="1" noChangeArrowheads="1"/>
                      </p:cNvPicPr>
                      <p:nvPr/>
                    </p:nvPicPr>
                    <p:blipFill>
                      <a:blip r:embed="rId5"/>
                      <a:srcRect/>
                      <a:stretch>
                        <a:fillRect/>
                      </a:stretch>
                    </p:blipFill>
                    <p:spPr bwMode="auto">
                      <a:xfrm>
                        <a:off x="531813" y="3125787"/>
                        <a:ext cx="8383588" cy="3036115"/>
                      </a:xfrm>
                      <a:prstGeom prst="rect">
                        <a:avLst/>
                      </a:prstGeom>
                      <a:noFill/>
                      <a:ln>
                        <a:noFill/>
                      </a:ln>
                      <a:effectLs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0" dirty="0"/>
              <a:t>recommend that the operator and vendor community join forces to identify further mitigations for the effects of MAC randomization, and alternative secure identifiers that are not publicly observable, nor shared outside of a network. </a:t>
            </a:r>
            <a:endParaRPr lang="en-US" dirty="0"/>
          </a:p>
        </p:txBody>
      </p:sp>
      <p:sp>
        <p:nvSpPr>
          <p:cNvPr id="3" name="Title 2"/>
          <p:cNvSpPr>
            <a:spLocks noGrp="1"/>
          </p:cNvSpPr>
          <p:nvPr>
            <p:ph type="title"/>
          </p:nvPr>
        </p:nvSpPr>
        <p:spPr/>
        <p:txBody>
          <a:bodyPr/>
          <a:lstStyle/>
          <a:p>
            <a:r>
              <a:rPr lang="en-US" dirty="0" smtClean="0"/>
              <a:t>Next Steps</a:t>
            </a:r>
            <a:endParaRPr lang="en-US" dirty="0"/>
          </a:p>
        </p:txBody>
      </p:sp>
      <p:sp>
        <p:nvSpPr>
          <p:cNvPr id="4" name="Date Placeholder 3"/>
          <p:cNvSpPr>
            <a:spLocks noGrp="1"/>
          </p:cNvSpPr>
          <p:nvPr>
            <p:ph type="dt" sz="half" idx="10"/>
          </p:nvPr>
        </p:nvSpPr>
        <p:spPr/>
        <p:txBody>
          <a:bodyPr/>
          <a:lstStyle/>
          <a:p>
            <a:pPr>
              <a:defRPr/>
            </a:pPr>
            <a:r>
              <a:rPr lang="en-US" smtClean="0"/>
              <a:t>May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620797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Objective</a:t>
            </a:r>
          </a:p>
        </p:txBody>
      </p:sp>
      <p:sp>
        <p:nvSpPr>
          <p:cNvPr id="304134" name="Rectangle 6"/>
          <p:cNvSpPr>
            <a:spLocks noGrp="1" noChangeArrowheads="1"/>
          </p:cNvSpPr>
          <p:nvPr>
            <p:ph idx="1"/>
          </p:nvPr>
        </p:nvSpPr>
        <p:spPr>
          <a:xfrm>
            <a:off x="609600" y="1524000"/>
            <a:ext cx="7772400" cy="4114800"/>
          </a:xfrm>
        </p:spPr>
        <p:txBody>
          <a:bodyPr/>
          <a:lstStyle/>
          <a:p>
            <a:pPr lvl="1" eaLnBrk="1" hangingPunct="1">
              <a:defRPr/>
            </a:pPr>
            <a:endParaRPr lang="en-US" sz="1600" dirty="0" smtClean="0"/>
          </a:p>
          <a:p>
            <a:pPr marL="457200" indent="-457200" eaLnBrk="1" hangingPunct="1">
              <a:buFont typeface="+mj-lt"/>
              <a:buAutoNum type="arabicPeriod"/>
              <a:defRPr/>
            </a:pPr>
            <a:r>
              <a:rPr lang="en-US" dirty="0" smtClean="0"/>
              <a:t>Provide an overview </a:t>
            </a:r>
          </a:p>
          <a:p>
            <a:pPr marL="457200" indent="-457200" eaLnBrk="1" hangingPunct="1">
              <a:buFont typeface="+mj-lt"/>
              <a:buAutoNum type="arabicPeriod"/>
              <a:defRPr/>
            </a:pPr>
            <a:r>
              <a:rPr lang="en-US" dirty="0" smtClean="0"/>
              <a:t>Summarize identified impacts and link to identified Use Cases</a:t>
            </a:r>
          </a:p>
        </p:txBody>
      </p:sp>
      <p:sp>
        <p:nvSpPr>
          <p:cNvPr id="2" name="Date Placeholder 1"/>
          <p:cNvSpPr>
            <a:spLocks noGrp="1"/>
          </p:cNvSpPr>
          <p:nvPr>
            <p:ph type="dt" sz="half" idx="10"/>
          </p:nvPr>
        </p:nvSpPr>
        <p:spPr/>
        <p:txBody>
          <a:bodyPr/>
          <a:lstStyle/>
          <a:p>
            <a:pPr>
              <a:defRPr/>
            </a:pPr>
            <a:r>
              <a:rPr lang="en-US" smtClean="0"/>
              <a:t>May 2021</a:t>
            </a:r>
            <a:endParaRPr lang="en-US"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572000"/>
          </a:xfrm>
        </p:spPr>
        <p:txBody>
          <a:bodyPr/>
          <a:lstStyle/>
          <a:p>
            <a:r>
              <a:rPr lang="en-US" sz="2000" dirty="0" smtClean="0"/>
              <a:t>MAC-Based Access Control</a:t>
            </a:r>
          </a:p>
          <a:p>
            <a:pPr lvl="1"/>
            <a:r>
              <a:rPr lang="en-US" sz="1800" dirty="0" smtClean="0"/>
              <a:t>Deny or allow access based on MAC is ineffective</a:t>
            </a:r>
          </a:p>
          <a:p>
            <a:pPr lvl="1"/>
            <a:r>
              <a:rPr lang="en-US" sz="1800" dirty="0" smtClean="0"/>
              <a:t>Pay Per Use (PPU) associated with MAC ineffective </a:t>
            </a:r>
          </a:p>
          <a:p>
            <a:pPr lvl="1"/>
            <a:r>
              <a:rPr lang="en-US" sz="1800" dirty="0" smtClean="0"/>
              <a:t>Complimentary limited time services ineffective</a:t>
            </a:r>
          </a:p>
          <a:p>
            <a:r>
              <a:rPr lang="en-US" sz="2000" dirty="0" smtClean="0"/>
              <a:t>“</a:t>
            </a:r>
            <a:r>
              <a:rPr lang="en-US" sz="2000" dirty="0" err="1" smtClean="0"/>
              <a:t>Passpoint</a:t>
            </a:r>
            <a:r>
              <a:rPr lang="en-US" sz="2000" dirty="0" smtClean="0"/>
              <a:t>” Profiles</a:t>
            </a:r>
            <a:endParaRPr lang="en-US" sz="2000" b="0" dirty="0"/>
          </a:p>
          <a:p>
            <a:pPr lvl="1"/>
            <a:r>
              <a:rPr lang="en-US" sz="1800" b="0" dirty="0"/>
              <a:t>The acceptance of terms &amp; conditions in Section 10.1 indicates that the AAA server saves the timestamp </a:t>
            </a:r>
            <a:r>
              <a:rPr lang="en-US" sz="1800" b="0" dirty="0" smtClean="0"/>
              <a:t>associated </a:t>
            </a:r>
            <a:r>
              <a:rPr lang="en-US" sz="1800" b="0" dirty="0"/>
              <a:t>with the STA MAC address. </a:t>
            </a:r>
          </a:p>
          <a:p>
            <a:pPr lvl="1"/>
            <a:r>
              <a:rPr lang="en-US" sz="1800" b="0" dirty="0" smtClean="0"/>
              <a:t>Certificate </a:t>
            </a:r>
            <a:r>
              <a:rPr lang="en-US" sz="1800" b="0" dirty="0"/>
              <a:t>Enrollment in Section 7.6.1/7.6.4, the STA MAC address is one of the options to identify a Wi-Fi client device and bind the certificate to. </a:t>
            </a:r>
          </a:p>
          <a:p>
            <a:pPr lvl="1"/>
            <a:r>
              <a:rPr lang="en-US" sz="1800" b="0" dirty="0" err="1" smtClean="0"/>
              <a:t>DevDetail</a:t>
            </a:r>
            <a:r>
              <a:rPr lang="en-US" sz="1800" b="0" dirty="0" smtClean="0"/>
              <a:t> </a:t>
            </a:r>
            <a:r>
              <a:rPr lang="en-US" sz="1800" b="0" dirty="0"/>
              <a:t>MO vendor specific extension Section 9.2, the </a:t>
            </a:r>
            <a:r>
              <a:rPr lang="en-US" sz="1800" b="0" dirty="0" err="1"/>
              <a:t>DevDetail</a:t>
            </a:r>
            <a:r>
              <a:rPr lang="en-US" sz="1800" b="0" dirty="0"/>
              <a:t> MO contains a </a:t>
            </a:r>
            <a:r>
              <a:rPr lang="en-US" sz="1800" b="0" i="1" dirty="0"/>
              <a:t>Wi-</a:t>
            </a:r>
            <a:r>
              <a:rPr lang="en-US" sz="1800" b="0" i="1" dirty="0" err="1"/>
              <a:t>FiMACAddress</a:t>
            </a:r>
            <a:r>
              <a:rPr lang="en-US" sz="1800" b="0" i="1" dirty="0"/>
              <a:t> </a:t>
            </a:r>
            <a:r>
              <a:rPr lang="en-US" sz="1800" b="0" dirty="0"/>
              <a:t>node which the STA fills with its currently set MAC address </a:t>
            </a:r>
          </a:p>
          <a:p>
            <a:pPr lvl="1"/>
            <a:endParaRPr lang="en-US" dirty="0"/>
          </a:p>
        </p:txBody>
      </p:sp>
      <p:sp>
        <p:nvSpPr>
          <p:cNvPr id="3" name="Title 2"/>
          <p:cNvSpPr>
            <a:spLocks noGrp="1"/>
          </p:cNvSpPr>
          <p:nvPr>
            <p:ph type="title"/>
          </p:nvPr>
        </p:nvSpPr>
        <p:spPr/>
        <p:txBody>
          <a:bodyPr/>
          <a:lstStyle/>
          <a:p>
            <a:r>
              <a:rPr lang="en-US" dirty="0" smtClean="0"/>
              <a:t>1 - MAC Randomization Impacts</a:t>
            </a:r>
            <a:endParaRPr lang="en-US" dirty="0"/>
          </a:p>
        </p:txBody>
      </p:sp>
      <p:sp>
        <p:nvSpPr>
          <p:cNvPr id="4" name="Date Placeholder 3"/>
          <p:cNvSpPr>
            <a:spLocks noGrp="1"/>
          </p:cNvSpPr>
          <p:nvPr>
            <p:ph type="dt" sz="half" idx="10"/>
          </p:nvPr>
        </p:nvSpPr>
        <p:spPr/>
        <p:txBody>
          <a:bodyPr/>
          <a:lstStyle/>
          <a:p>
            <a:pPr>
              <a:defRPr/>
            </a:pPr>
            <a:r>
              <a:rPr lang="en-US" smtClean="0"/>
              <a:t>May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2585161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762000"/>
            <a:ext cx="7772400" cy="5334000"/>
          </a:xfrm>
        </p:spPr>
        <p:txBody>
          <a:bodyPr/>
          <a:lstStyle/>
          <a:p>
            <a:r>
              <a:rPr lang="en-US" sz="2000" dirty="0" smtClean="0"/>
              <a:t>Client Steering </a:t>
            </a:r>
          </a:p>
          <a:p>
            <a:pPr lvl="1"/>
            <a:r>
              <a:rPr lang="en-US" sz="1600" b="0" dirty="0"/>
              <a:t>Different bands with different SSIDs (split-SSID on 2.4GHz and 5GHz), will see different MAC addresses on the different SSIDs, which will break MAC-based (band-)steering between the SSIDs. Any network supporting more than one SSID will suffer similar Wi-Fi client steering issues</a:t>
            </a:r>
            <a:r>
              <a:rPr lang="en-US" sz="1600" b="0" dirty="0" smtClean="0"/>
              <a:t>.</a:t>
            </a:r>
          </a:p>
          <a:p>
            <a:r>
              <a:rPr lang="en-US" sz="2000" dirty="0" smtClean="0"/>
              <a:t>MAC Collisions</a:t>
            </a:r>
          </a:p>
          <a:p>
            <a:pPr lvl="1"/>
            <a:r>
              <a:rPr lang="en-US" sz="1600" b="0" dirty="0" smtClean="0"/>
              <a:t> </a:t>
            </a:r>
            <a:r>
              <a:rPr lang="en-US" sz="1800" dirty="0"/>
              <a:t>understand that this is an exceedingly unlikely event and so not of any real concern</a:t>
            </a:r>
            <a:r>
              <a:rPr lang="en-US" dirty="0"/>
              <a:t>. </a:t>
            </a:r>
            <a:endParaRPr lang="en-US" dirty="0" smtClean="0"/>
          </a:p>
          <a:p>
            <a:r>
              <a:rPr lang="en-US" sz="2000" dirty="0" smtClean="0"/>
              <a:t>Physical Layer Analytics</a:t>
            </a:r>
          </a:p>
          <a:p>
            <a:pPr lvl="1"/>
            <a:r>
              <a:rPr lang="en-US" sz="1800" dirty="0"/>
              <a:t>identify a unique device consistently over time </a:t>
            </a:r>
            <a:endParaRPr lang="en-US" sz="1800" dirty="0" smtClean="0"/>
          </a:p>
          <a:p>
            <a:pPr lvl="1"/>
            <a:r>
              <a:rPr lang="en-US" sz="1800" dirty="0"/>
              <a:t>no longer be possible to identify manufacturer from OUIs or CIDs in the IEEE registry for the purposes of troubleshooting, diagnostics, and </a:t>
            </a:r>
            <a:r>
              <a:rPr lang="en-US" sz="1800" dirty="0" smtClean="0"/>
              <a:t>analytics </a:t>
            </a:r>
          </a:p>
          <a:p>
            <a:r>
              <a:rPr lang="en-US" sz="2000" dirty="0" smtClean="0"/>
              <a:t>Accounting and billing issues</a:t>
            </a:r>
          </a:p>
          <a:p>
            <a:pPr lvl="1"/>
            <a:r>
              <a:rPr lang="en-US" sz="1800" b="0" dirty="0"/>
              <a:t>rates rely on a unique device identifier. [This could be accomplished instead with proper support for Chargeable-User-Identity (CUI)]. </a:t>
            </a:r>
            <a:endParaRPr lang="en-US" sz="1400" dirty="0"/>
          </a:p>
        </p:txBody>
      </p:sp>
      <p:sp>
        <p:nvSpPr>
          <p:cNvPr id="4" name="Date Placeholder 3"/>
          <p:cNvSpPr>
            <a:spLocks noGrp="1"/>
          </p:cNvSpPr>
          <p:nvPr>
            <p:ph type="dt" sz="half" idx="10"/>
          </p:nvPr>
        </p:nvSpPr>
        <p:spPr/>
        <p:txBody>
          <a:bodyPr/>
          <a:lstStyle/>
          <a:p>
            <a:pPr>
              <a:defRPr/>
            </a:pPr>
            <a:r>
              <a:rPr lang="en-US" smtClean="0"/>
              <a:t>May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545606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838200"/>
            <a:ext cx="7772400" cy="5257800"/>
          </a:xfrm>
        </p:spPr>
        <p:txBody>
          <a:bodyPr/>
          <a:lstStyle/>
          <a:p>
            <a:r>
              <a:rPr lang="en-US" sz="2000" dirty="0" err="1" smtClean="0"/>
              <a:t>QoS</a:t>
            </a:r>
            <a:r>
              <a:rPr lang="en-US" sz="2000" dirty="0" smtClean="0"/>
              <a:t> and </a:t>
            </a:r>
            <a:r>
              <a:rPr lang="en-US" sz="2000" dirty="0" err="1" smtClean="0"/>
              <a:t>QoE</a:t>
            </a:r>
            <a:endParaRPr lang="en-US" sz="2000" dirty="0" smtClean="0"/>
          </a:p>
          <a:p>
            <a:pPr lvl="1"/>
            <a:r>
              <a:rPr lang="en-US" sz="1800" b="0" dirty="0" smtClean="0"/>
              <a:t>APs </a:t>
            </a:r>
            <a:r>
              <a:rPr lang="en-US" sz="1800" b="0" dirty="0"/>
              <a:t>that form the network hold a synchronized list of MAC address to </a:t>
            </a:r>
            <a:r>
              <a:rPr lang="en-US" sz="1800" b="0" dirty="0" err="1"/>
              <a:t>QoS</a:t>
            </a:r>
            <a:r>
              <a:rPr lang="en-US" sz="1800" b="0" dirty="0"/>
              <a:t>/</a:t>
            </a:r>
            <a:r>
              <a:rPr lang="en-US" sz="1800" b="0" dirty="0" err="1"/>
              <a:t>QoE</a:t>
            </a:r>
            <a:r>
              <a:rPr lang="en-US" sz="1800" b="0" dirty="0"/>
              <a:t> mapping to ensure that Wi-Fi clients receive a uniform </a:t>
            </a:r>
            <a:r>
              <a:rPr lang="en-US" sz="1800" b="0" dirty="0" err="1"/>
              <a:t>QoS</a:t>
            </a:r>
            <a:r>
              <a:rPr lang="en-US" sz="1800" b="0" dirty="0"/>
              <a:t>/</a:t>
            </a:r>
            <a:r>
              <a:rPr lang="en-US" sz="1800" b="0" dirty="0" err="1"/>
              <a:t>QoE</a:t>
            </a:r>
            <a:r>
              <a:rPr lang="en-US" sz="1800" b="0" dirty="0"/>
              <a:t> treatment throughout the full network</a:t>
            </a:r>
            <a:r>
              <a:rPr lang="en-US" b="0" dirty="0"/>
              <a:t>. </a:t>
            </a:r>
            <a:endParaRPr lang="en-US" b="0" dirty="0" smtClean="0"/>
          </a:p>
          <a:p>
            <a:r>
              <a:rPr lang="en-US" sz="2000" dirty="0" smtClean="0"/>
              <a:t>DHCP and ACLs</a:t>
            </a:r>
          </a:p>
          <a:p>
            <a:pPr lvl="1"/>
            <a:r>
              <a:rPr lang="en-US" sz="1800" b="0" dirty="0" smtClean="0"/>
              <a:t>Devices </a:t>
            </a:r>
            <a:r>
              <a:rPr lang="en-US" sz="1800" b="0" dirty="0"/>
              <a:t>asking for IP addresses or renewal are identified by MAC </a:t>
            </a:r>
            <a:r>
              <a:rPr lang="en-US" sz="1800" b="0" dirty="0" smtClean="0"/>
              <a:t>address</a:t>
            </a:r>
          </a:p>
          <a:p>
            <a:pPr lvl="1"/>
            <a:r>
              <a:rPr lang="en-US" sz="1800" dirty="0" smtClean="0"/>
              <a:t>Where MAC </a:t>
            </a:r>
            <a:r>
              <a:rPr lang="en-US" sz="1800" dirty="0"/>
              <a:t>address </a:t>
            </a:r>
            <a:r>
              <a:rPr lang="en-US" sz="1800" dirty="0" smtClean="0"/>
              <a:t>instrumental </a:t>
            </a:r>
            <a:r>
              <a:rPr lang="en-US" sz="1800" dirty="0"/>
              <a:t>in providing an identifier for use in ACLs - the MAC itself, the IP Address, or a MAC-based hostname – then the ACL will not function as intended</a:t>
            </a:r>
            <a:r>
              <a:rPr lang="en-US" dirty="0"/>
              <a:t>. </a:t>
            </a:r>
            <a:r>
              <a:rPr lang="en-US" sz="1800" b="0" dirty="0" smtClean="0"/>
              <a:t> </a:t>
            </a:r>
          </a:p>
          <a:p>
            <a:r>
              <a:rPr lang="en-US" sz="2000" dirty="0" smtClean="0"/>
              <a:t>Lawful Intercept LI</a:t>
            </a:r>
          </a:p>
          <a:p>
            <a:pPr lvl="1"/>
            <a:r>
              <a:rPr lang="en-US" sz="1800" dirty="0"/>
              <a:t>LI may use the uniqueness of a Wi-Fi device’s MAC address to facilitate </a:t>
            </a:r>
            <a:r>
              <a:rPr lang="en-US" sz="1800" dirty="0" smtClean="0"/>
              <a:t>identification</a:t>
            </a:r>
          </a:p>
          <a:p>
            <a:pPr lvl="1"/>
            <a:r>
              <a:rPr lang="en-US" sz="1800" dirty="0"/>
              <a:t>MAC address is used to help link IP sessions to particular users’ devices </a:t>
            </a:r>
            <a:r>
              <a:rPr lang="en-US" sz="1600" dirty="0" smtClean="0"/>
              <a:t> </a:t>
            </a:r>
          </a:p>
          <a:p>
            <a:pPr lvl="1"/>
            <a:endParaRPr lang="en-US" sz="1400" dirty="0" smtClean="0"/>
          </a:p>
          <a:p>
            <a:endParaRPr lang="en-US" sz="2200" dirty="0"/>
          </a:p>
        </p:txBody>
      </p:sp>
      <p:sp>
        <p:nvSpPr>
          <p:cNvPr id="4" name="Date Placeholder 3"/>
          <p:cNvSpPr>
            <a:spLocks noGrp="1"/>
          </p:cNvSpPr>
          <p:nvPr>
            <p:ph type="dt" sz="half" idx="10"/>
          </p:nvPr>
        </p:nvSpPr>
        <p:spPr/>
        <p:txBody>
          <a:bodyPr/>
          <a:lstStyle/>
          <a:p>
            <a:pPr>
              <a:defRPr/>
            </a:pPr>
            <a:r>
              <a:rPr lang="en-US" smtClean="0"/>
              <a:t>May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905837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495800"/>
          </a:xfrm>
        </p:spPr>
        <p:txBody>
          <a:bodyPr/>
          <a:lstStyle/>
          <a:p>
            <a:r>
              <a:rPr lang="en-US" dirty="0" smtClean="0"/>
              <a:t>Home Networks</a:t>
            </a:r>
          </a:p>
          <a:p>
            <a:pPr lvl="1"/>
            <a:r>
              <a:rPr lang="en-US" dirty="0" smtClean="0"/>
              <a:t>Steering across ESSs</a:t>
            </a:r>
          </a:p>
          <a:p>
            <a:pPr lvl="1"/>
            <a:r>
              <a:rPr lang="en-US" dirty="0" smtClean="0"/>
              <a:t>Access time restrictions, </a:t>
            </a:r>
            <a:r>
              <a:rPr lang="en-US" dirty="0" err="1" smtClean="0"/>
              <a:t>QoS</a:t>
            </a:r>
            <a:r>
              <a:rPr lang="en-US" dirty="0" smtClean="0"/>
              <a:t> and </a:t>
            </a:r>
            <a:r>
              <a:rPr lang="en-US" dirty="0" err="1" smtClean="0"/>
              <a:t>QoE</a:t>
            </a:r>
            <a:r>
              <a:rPr lang="en-US" dirty="0" smtClean="0"/>
              <a:t> controls</a:t>
            </a:r>
          </a:p>
          <a:p>
            <a:pPr lvl="1"/>
            <a:r>
              <a:rPr lang="en-US" dirty="0" smtClean="0"/>
              <a:t>L2 analytics</a:t>
            </a:r>
          </a:p>
          <a:p>
            <a:pPr lvl="1"/>
            <a:r>
              <a:rPr lang="en-US" dirty="0" smtClean="0"/>
              <a:t>Support for </a:t>
            </a:r>
            <a:r>
              <a:rPr lang="en-US" dirty="0" err="1" smtClean="0"/>
              <a:t>IoT</a:t>
            </a:r>
            <a:r>
              <a:rPr lang="en-US" dirty="0" smtClean="0"/>
              <a:t> and legacy devices (e.g., registration).</a:t>
            </a:r>
          </a:p>
          <a:p>
            <a:pPr lvl="1"/>
            <a:r>
              <a:rPr lang="en-US" dirty="0" smtClean="0"/>
              <a:t>Providing restricted access</a:t>
            </a:r>
          </a:p>
          <a:p>
            <a:r>
              <a:rPr lang="en-US" dirty="0" smtClean="0"/>
              <a:t>Community Networks</a:t>
            </a:r>
          </a:p>
          <a:p>
            <a:pPr lvl="1"/>
            <a:r>
              <a:rPr lang="en-US" dirty="0" smtClean="0"/>
              <a:t>Access Control</a:t>
            </a:r>
          </a:p>
          <a:p>
            <a:pPr lvl="1"/>
            <a:r>
              <a:rPr lang="en-US" dirty="0" smtClean="0"/>
              <a:t>MAC or IP based </a:t>
            </a:r>
            <a:r>
              <a:rPr lang="en-US" dirty="0" err="1" smtClean="0"/>
              <a:t>QoS</a:t>
            </a:r>
            <a:r>
              <a:rPr lang="en-US" dirty="0" smtClean="0"/>
              <a:t> (need to be tied to UID/DID every session.</a:t>
            </a:r>
          </a:p>
          <a:p>
            <a:endParaRPr lang="en-US" dirty="0" smtClean="0"/>
          </a:p>
          <a:p>
            <a:pPr lvl="1"/>
            <a:endParaRPr lang="en-US" dirty="0"/>
          </a:p>
        </p:txBody>
      </p:sp>
      <p:sp>
        <p:nvSpPr>
          <p:cNvPr id="3" name="Title 2"/>
          <p:cNvSpPr>
            <a:spLocks noGrp="1"/>
          </p:cNvSpPr>
          <p:nvPr>
            <p:ph type="title"/>
          </p:nvPr>
        </p:nvSpPr>
        <p:spPr/>
        <p:txBody>
          <a:bodyPr/>
          <a:lstStyle/>
          <a:p>
            <a:r>
              <a:rPr lang="en-US" dirty="0" smtClean="0"/>
              <a:t>2 - Wi-Fi Identification Standards</a:t>
            </a:r>
            <a:endParaRPr lang="en-US" dirty="0"/>
          </a:p>
        </p:txBody>
      </p:sp>
      <p:sp>
        <p:nvSpPr>
          <p:cNvPr id="4" name="Date Placeholder 3"/>
          <p:cNvSpPr>
            <a:spLocks noGrp="1"/>
          </p:cNvSpPr>
          <p:nvPr>
            <p:ph type="dt" sz="half" idx="10"/>
          </p:nvPr>
        </p:nvSpPr>
        <p:spPr/>
        <p:txBody>
          <a:bodyPr/>
          <a:lstStyle/>
          <a:p>
            <a:pPr>
              <a:defRPr/>
            </a:pPr>
            <a:r>
              <a:rPr lang="en-US" smtClean="0"/>
              <a:t>May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3808299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838199"/>
            <a:ext cx="7772400" cy="5637213"/>
          </a:xfrm>
        </p:spPr>
        <p:txBody>
          <a:bodyPr/>
          <a:lstStyle/>
          <a:p>
            <a:r>
              <a:rPr lang="en-US" dirty="0" smtClean="0"/>
              <a:t>Enterprise/Corporate Networks</a:t>
            </a:r>
          </a:p>
          <a:p>
            <a:pPr lvl="1"/>
            <a:r>
              <a:rPr lang="en-US" dirty="0" smtClean="0"/>
              <a:t>MAC used for L2 </a:t>
            </a:r>
            <a:r>
              <a:rPr lang="en-US" dirty="0" err="1" smtClean="0"/>
              <a:t>QoS</a:t>
            </a:r>
            <a:r>
              <a:rPr lang="en-US" dirty="0" smtClean="0"/>
              <a:t> and Analytics</a:t>
            </a:r>
          </a:p>
          <a:p>
            <a:pPr lvl="1"/>
            <a:r>
              <a:rPr lang="en-US" dirty="0" smtClean="0"/>
              <a:t>BYOD, MAC filtering will not work</a:t>
            </a:r>
          </a:p>
          <a:p>
            <a:pPr lvl="1"/>
            <a:r>
              <a:rPr lang="en-US" dirty="0" smtClean="0"/>
              <a:t>Courtesy network suffers same as Community networks</a:t>
            </a:r>
          </a:p>
          <a:p>
            <a:r>
              <a:rPr lang="en-US" dirty="0" smtClean="0"/>
              <a:t>Industrial Networks</a:t>
            </a:r>
            <a:endParaRPr lang="en-US" b="0" dirty="0"/>
          </a:p>
          <a:p>
            <a:pPr lvl="1"/>
            <a:r>
              <a:rPr lang="en-US" b="0" dirty="0"/>
              <a:t>Non-IOT devices may have MAC dependence - printers, barcode readers, badge readers, robotics controls </a:t>
            </a:r>
          </a:p>
          <a:p>
            <a:pPr lvl="1"/>
            <a:r>
              <a:rPr lang="en-US" b="0" dirty="0" smtClean="0"/>
              <a:t>Trucking </a:t>
            </a:r>
            <a:r>
              <a:rPr lang="en-US" b="0" dirty="0"/>
              <a:t>manifest and navigation systems information exchange, product delivery tracking </a:t>
            </a:r>
            <a:endParaRPr lang="en-US" b="0" dirty="0" smtClean="0"/>
          </a:p>
          <a:p>
            <a:r>
              <a:rPr lang="en-US" dirty="0" smtClean="0"/>
              <a:t>Hospitality Networks</a:t>
            </a:r>
            <a:endParaRPr lang="en-US" b="0" dirty="0"/>
          </a:p>
          <a:p>
            <a:pPr lvl="1"/>
            <a:r>
              <a:rPr lang="en-US" b="0" dirty="0"/>
              <a:t>guest may need to </a:t>
            </a:r>
            <a:r>
              <a:rPr lang="en-US" b="0" dirty="0" err="1"/>
              <a:t>reauthenticate</a:t>
            </a:r>
            <a:r>
              <a:rPr lang="en-US" b="0" dirty="0"/>
              <a:t> daily </a:t>
            </a:r>
            <a:r>
              <a:rPr lang="en-US" b="0" dirty="0" smtClean="0"/>
              <a:t>or use an app.</a:t>
            </a:r>
          </a:p>
          <a:p>
            <a:pPr lvl="1"/>
            <a:r>
              <a:rPr lang="en-US" b="0" dirty="0" smtClean="0"/>
              <a:t>Change to </a:t>
            </a:r>
            <a:r>
              <a:rPr lang="en-US" b="0" dirty="0" err="1" smtClean="0"/>
              <a:t>Passpoint</a:t>
            </a:r>
            <a:endParaRPr lang="en-US" b="0" dirty="0" smtClean="0"/>
          </a:p>
          <a:p>
            <a:pPr lvl="1"/>
            <a:endParaRPr lang="en-US" b="0" dirty="0"/>
          </a:p>
          <a:p>
            <a:endParaRPr lang="en-US" dirty="0" smtClean="0"/>
          </a:p>
          <a:p>
            <a:endParaRPr lang="en-US" b="0" dirty="0"/>
          </a:p>
          <a:p>
            <a:pPr lvl="1"/>
            <a:endParaRPr lang="en-US" dirty="0"/>
          </a:p>
        </p:txBody>
      </p:sp>
      <p:sp>
        <p:nvSpPr>
          <p:cNvPr id="4" name="Date Placeholder 3"/>
          <p:cNvSpPr>
            <a:spLocks noGrp="1"/>
          </p:cNvSpPr>
          <p:nvPr>
            <p:ph type="dt" sz="half" idx="10"/>
          </p:nvPr>
        </p:nvSpPr>
        <p:spPr/>
        <p:txBody>
          <a:bodyPr/>
          <a:lstStyle/>
          <a:p>
            <a:pPr>
              <a:defRPr/>
            </a:pPr>
            <a:r>
              <a:rPr lang="en-US" smtClean="0"/>
              <a:t>May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800135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838200"/>
            <a:ext cx="7772400" cy="5257800"/>
          </a:xfrm>
        </p:spPr>
        <p:txBody>
          <a:bodyPr/>
          <a:lstStyle/>
          <a:p>
            <a:r>
              <a:rPr lang="en-US" dirty="0"/>
              <a:t>Public Networks</a:t>
            </a:r>
          </a:p>
          <a:p>
            <a:pPr lvl="1"/>
            <a:r>
              <a:rPr lang="en-US" dirty="0"/>
              <a:t>accept per-session authentication and loss of control over access restrictions </a:t>
            </a:r>
            <a:endParaRPr lang="en-US" dirty="0" smtClean="0"/>
          </a:p>
          <a:p>
            <a:pPr lvl="1"/>
            <a:r>
              <a:rPr lang="en-US" b="0" dirty="0" err="1" smtClean="0"/>
              <a:t>Passpoint</a:t>
            </a:r>
            <a:r>
              <a:rPr lang="en-US" b="0" dirty="0" smtClean="0"/>
              <a:t> </a:t>
            </a:r>
            <a:r>
              <a:rPr lang="en-US" b="0" dirty="0"/>
              <a:t>networks requiring </a:t>
            </a:r>
            <a:r>
              <a:rPr lang="en-US" b="0" dirty="0" err="1"/>
              <a:t>Ts</a:t>
            </a:r>
            <a:r>
              <a:rPr lang="en-US" b="0" dirty="0"/>
              <a:t> &amp; Cs acceptance – this and other </a:t>
            </a:r>
            <a:r>
              <a:rPr lang="en-US" b="0" dirty="0" err="1"/>
              <a:t>Passpoint</a:t>
            </a:r>
            <a:r>
              <a:rPr lang="en-US" b="0" dirty="0"/>
              <a:t> features may have a dependence on MAC</a:t>
            </a:r>
            <a:r>
              <a:rPr lang="en-US" b="0" dirty="0" smtClean="0"/>
              <a:t>.</a:t>
            </a:r>
          </a:p>
          <a:p>
            <a:pPr lvl="1"/>
            <a:r>
              <a:rPr lang="en-US" b="0" dirty="0" smtClean="0"/>
              <a:t>MACs </a:t>
            </a:r>
            <a:r>
              <a:rPr lang="en-US" b="0" dirty="0"/>
              <a:t>can no longer be used to block devices that make repeated retries of invalid credentials, the AAA must communicate to the device that the credentials are not valid, and the device must honor that and seek remediation or stop trying to use them </a:t>
            </a:r>
          </a:p>
          <a:p>
            <a:pPr lvl="1"/>
            <a:r>
              <a:rPr lang="en-US" b="0" dirty="0" smtClean="0"/>
              <a:t> </a:t>
            </a:r>
            <a:endParaRPr lang="en-US" b="0" dirty="0"/>
          </a:p>
          <a:p>
            <a:pPr lvl="1"/>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1512950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1219200"/>
            <a:ext cx="7772400" cy="4953000"/>
          </a:xfrm>
        </p:spPr>
        <p:txBody>
          <a:bodyPr/>
          <a:lstStyle/>
          <a:p>
            <a:pPr marL="0" indent="0">
              <a:buNone/>
            </a:pPr>
            <a:r>
              <a:rPr lang="en-US" b="0" dirty="0"/>
              <a:t>The suitability of the following for alleviating MAC randomization issues should be </a:t>
            </a:r>
            <a:r>
              <a:rPr lang="en-US" b="0" dirty="0" smtClean="0"/>
              <a:t>investigated: </a:t>
            </a:r>
          </a:p>
          <a:p>
            <a:r>
              <a:rPr lang="en-US" b="0" dirty="0" err="1" smtClean="0"/>
              <a:t>Passpoint</a:t>
            </a:r>
            <a:r>
              <a:rPr lang="en-US" b="0" dirty="0" smtClean="0"/>
              <a:t> </a:t>
            </a:r>
            <a:r>
              <a:rPr lang="en-US" b="0" dirty="0"/>
              <a:t>and WRIX/AAA </a:t>
            </a:r>
            <a:endParaRPr lang="en-US" b="0" dirty="0" smtClean="0"/>
          </a:p>
          <a:p>
            <a:pPr lvl="1"/>
            <a:r>
              <a:rPr lang="en-US" sz="1800" i="1" dirty="0" smtClean="0"/>
              <a:t>WRIX:  Wireless Roaming Intermediary </a:t>
            </a:r>
            <a:r>
              <a:rPr lang="en-US" sz="1800" i="1" dirty="0" err="1" smtClean="0"/>
              <a:t>eXchange</a:t>
            </a:r>
            <a:endParaRPr lang="en-US" sz="1800" b="0" i="1" dirty="0"/>
          </a:p>
          <a:p>
            <a:r>
              <a:rPr lang="en-US" b="0" dirty="0" err="1" smtClean="0"/>
              <a:t>OpenRoaming</a:t>
            </a:r>
            <a:r>
              <a:rPr lang="en-US" b="0" dirty="0" smtClean="0"/>
              <a:t> </a:t>
            </a:r>
          </a:p>
          <a:p>
            <a:pPr lvl="1"/>
            <a:r>
              <a:rPr lang="en-US" sz="1800" i="1" dirty="0" smtClean="0"/>
              <a:t>WBA centralized policy authority, allows users to join any network managed by a federation member.  </a:t>
            </a:r>
          </a:p>
          <a:p>
            <a:pPr lvl="1"/>
            <a:r>
              <a:rPr lang="en-US" sz="1800" b="0" i="1" dirty="0" smtClean="0"/>
              <a:t>Identity Providers and Network Providers</a:t>
            </a:r>
            <a:endParaRPr lang="en-US" sz="1800" b="0" i="1" dirty="0"/>
          </a:p>
          <a:p>
            <a:r>
              <a:rPr lang="en-US" b="0" dirty="0" smtClean="0"/>
              <a:t>Wi-Fi </a:t>
            </a:r>
            <a:r>
              <a:rPr lang="en-US" b="0" dirty="0"/>
              <a:t>Easy Connect </a:t>
            </a:r>
          </a:p>
          <a:p>
            <a:r>
              <a:rPr lang="en-US" b="0" dirty="0" smtClean="0"/>
              <a:t>Wi-Fi </a:t>
            </a:r>
            <a:r>
              <a:rPr lang="en-US" b="0" dirty="0"/>
              <a:t>Open Enhanced </a:t>
            </a:r>
          </a:p>
          <a:p>
            <a:r>
              <a:rPr lang="en-US" b="0" dirty="0" smtClean="0"/>
              <a:t>Captive </a:t>
            </a:r>
            <a:r>
              <a:rPr lang="en-US" b="0" dirty="0"/>
              <a:t>portal </a:t>
            </a:r>
            <a:r>
              <a:rPr lang="en-US" b="0" dirty="0" smtClean="0"/>
              <a:t>and/or </a:t>
            </a:r>
            <a:r>
              <a:rPr lang="en-US" b="0" dirty="0" err="1"/>
              <a:t>Capport</a:t>
            </a:r>
            <a:r>
              <a:rPr lang="en-US" b="0" dirty="0"/>
              <a:t> </a:t>
            </a:r>
          </a:p>
          <a:p>
            <a:r>
              <a:rPr lang="en-US" b="0" dirty="0" smtClean="0"/>
              <a:t>Resorting </a:t>
            </a:r>
            <a:r>
              <a:rPr lang="en-US" b="0" dirty="0"/>
              <a:t>to indirect IDs such as a network operators App. </a:t>
            </a:r>
          </a:p>
          <a:p>
            <a:endParaRPr lang="en-US" dirty="0"/>
          </a:p>
        </p:txBody>
      </p:sp>
      <p:sp>
        <p:nvSpPr>
          <p:cNvPr id="3" name="Title 2"/>
          <p:cNvSpPr>
            <a:spLocks noGrp="1"/>
          </p:cNvSpPr>
          <p:nvPr>
            <p:ph type="title"/>
          </p:nvPr>
        </p:nvSpPr>
        <p:spPr>
          <a:xfrm>
            <a:off x="685800" y="685800"/>
            <a:ext cx="7772400" cy="457200"/>
          </a:xfrm>
        </p:spPr>
        <p:txBody>
          <a:bodyPr/>
          <a:lstStyle/>
          <a:p>
            <a:r>
              <a:rPr lang="en-US" dirty="0" smtClean="0"/>
              <a:t>Future Investigation</a:t>
            </a:r>
            <a:endParaRPr lang="en-US" dirty="0"/>
          </a:p>
        </p:txBody>
      </p:sp>
      <p:sp>
        <p:nvSpPr>
          <p:cNvPr id="4" name="Date Placeholder 3"/>
          <p:cNvSpPr>
            <a:spLocks noGrp="1"/>
          </p:cNvSpPr>
          <p:nvPr>
            <p:ph type="dt" sz="half" idx="10"/>
          </p:nvPr>
        </p:nvSpPr>
        <p:spPr/>
        <p:txBody>
          <a:bodyPr/>
          <a:lstStyle/>
          <a:p>
            <a:pPr>
              <a:defRPr/>
            </a:pPr>
            <a:r>
              <a:rPr lang="en-US" smtClean="0"/>
              <a:t>May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2146218110"/>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93578</TotalTime>
  <Words>788</Words>
  <Application>Microsoft Office PowerPoint</Application>
  <PresentationFormat>On-screen Show (4:3)</PresentationFormat>
  <Paragraphs>107</Paragraphs>
  <Slides>10</Slides>
  <Notes>1</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3" baseType="lpstr">
      <vt:lpstr>Times New Roman</vt:lpstr>
      <vt:lpstr>Default Design</vt:lpstr>
      <vt:lpstr>Document</vt:lpstr>
      <vt:lpstr>TGbh Excerpts of WBA Document “Wi-Fi Identification Scope”</vt:lpstr>
      <vt:lpstr>Objective</vt:lpstr>
      <vt:lpstr>1 - MAC Randomization Impacts</vt:lpstr>
      <vt:lpstr>PowerPoint Presentation</vt:lpstr>
      <vt:lpstr>PowerPoint Presentation</vt:lpstr>
      <vt:lpstr>2 - Wi-Fi Identification Standards</vt:lpstr>
      <vt:lpstr>PowerPoint Presentation</vt:lpstr>
      <vt:lpstr>PowerPoint Presentation</vt:lpstr>
      <vt:lpstr>Future Investigation</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1596</cp:revision>
  <cp:lastPrinted>1998-02-10T13:28:06Z</cp:lastPrinted>
  <dcterms:created xsi:type="dcterms:W3CDTF">1998-02-10T13:07:52Z</dcterms:created>
  <dcterms:modified xsi:type="dcterms:W3CDTF">2021-07-13T19:35:04Z</dcterms:modified>
</cp:coreProperties>
</file>