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16"/>
  </p:notesMasterIdLst>
  <p:handoutMasterIdLst>
    <p:handoutMasterId r:id="rId17"/>
  </p:handoutMasterIdLst>
  <p:sldIdLst>
    <p:sldId id="269" r:id="rId2"/>
    <p:sldId id="778" r:id="rId3"/>
    <p:sldId id="1094" r:id="rId4"/>
    <p:sldId id="1104" r:id="rId5"/>
    <p:sldId id="1105" r:id="rId6"/>
    <p:sldId id="1106" r:id="rId7"/>
    <p:sldId id="1107" r:id="rId8"/>
    <p:sldId id="1108" r:id="rId9"/>
    <p:sldId id="1109" r:id="rId10"/>
    <p:sldId id="1110" r:id="rId11"/>
    <p:sldId id="1111" r:id="rId12"/>
    <p:sldId id="1112" r:id="rId13"/>
    <p:sldId id="1113" r:id="rId14"/>
    <p:sldId id="1114" r:id="rId15"/>
  </p:sldIdLst>
  <p:sldSz cx="9144000" cy="6858000" type="screen4x3"/>
  <p:notesSz cx="6934200" cy="92805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wen Chu" initials="LC" lastIdx="1" clrIdx="0"/>
  <p:cmAuthor id="2" name="Payam Torab" initials="PT" lastIdx="3" clrIdx="1"/>
  <p:cmAuthor id="3" name="Duncan Ho" initials="DH" lastIdx="4" clrIdx="2">
    <p:extLst>
      <p:ext uri="{19B8F6BF-5375-455C-9EA6-DF929625EA0E}">
        <p15:presenceInfo xmlns:p15="http://schemas.microsoft.com/office/powerpoint/2012/main" userId="S::dho@qti.qualcomm.com::cdbbd64b-6b86-4896-aca0-3d41c310760d" providerId="AD"/>
      </p:ext>
    </p:extLst>
  </p:cmAuthor>
  <p:cmAuthor id="4" name="Chunyu Hu" initials="CH" lastIdx="2" clrIdx="3">
    <p:extLst>
      <p:ext uri="{19B8F6BF-5375-455C-9EA6-DF929625EA0E}">
        <p15:presenceInfo xmlns:p15="http://schemas.microsoft.com/office/powerpoint/2012/main" userId="29eb7801c1b9178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00"/>
    <a:srgbClr val="FF00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67" autoAdjust="0"/>
    <p:restoredTop sz="96257" autoAdjust="0"/>
  </p:normalViewPr>
  <p:slideViewPr>
    <p:cSldViewPr>
      <p:cViewPr>
        <p:scale>
          <a:sx n="250" d="100"/>
          <a:sy n="250" d="100"/>
        </p:scale>
        <p:origin x="1408" y="-5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38" d="100"/>
          <a:sy n="138" d="100"/>
        </p:scale>
        <p:origin x="4626"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D8E7730B-50D1-49F5-8AA9-4576F0C8136C}" type="datetime1">
              <a:rPr lang="en-US" smtClean="0"/>
              <a:t>9/9/21</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CA43C856-7A4B-4AB0-BA54-3A43B67F046D}" type="datetime1">
              <a:rPr lang="en-US" smtClean="0"/>
              <a:t>9/9/21</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297E11BE-9C29-42A2-BA02-9DFFE532F86A}" type="datetime1">
              <a:rPr lang="en-US" smtClean="0"/>
              <a:t>9/9/21</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2707748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Fairness vs differentiation or privilege  -- how much privilege we give to rTWT members</a:t>
            </a:r>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CA43C856-7A4B-4AB0-BA54-3A43B67F046D}" type="datetime1">
              <a:rPr lang="en-US" smtClean="0"/>
              <a:t>9/9/21</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5</a:t>
            </a:fld>
            <a:endParaRPr lang="en-US"/>
          </a:p>
        </p:txBody>
      </p:sp>
    </p:spTree>
    <p:extLst>
      <p:ext uri="{BB962C8B-B14F-4D97-AF65-F5344CB8AC3E}">
        <p14:creationId xmlns:p14="http://schemas.microsoft.com/office/powerpoint/2010/main" val="2791480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7" name="Date Placeholder 3">
            <a:extLst>
              <a:ext uri="{FF2B5EF4-FFF2-40B4-BE49-F238E27FC236}">
                <a16:creationId xmlns:a16="http://schemas.microsoft.com/office/drawing/2014/main" id="{3BCF1BB2-C288-8E40-BC88-8F74C5696B21}"/>
              </a:ext>
            </a:extLst>
          </p:cNvPr>
          <p:cNvSpPr>
            <a:spLocks noGrp="1"/>
          </p:cNvSpPr>
          <p:nvPr>
            <p:ph type="dt" idx="2"/>
          </p:nvPr>
        </p:nvSpPr>
        <p:spPr>
          <a:xfrm>
            <a:off x="684214" y="320040"/>
            <a:ext cx="2743200" cy="228600"/>
          </a:xfrm>
          <a:prstGeom prst="rect">
            <a:avLst/>
          </a:prstGeom>
        </p:spPr>
        <p:txBody>
          <a:bodyPr lIns="0" tIns="0" rIns="0" bIns="0"/>
          <a:lstStyle>
            <a:lvl1pPr>
              <a:defRPr/>
            </a:lvl1pPr>
          </a:lstStyle>
          <a:p>
            <a:pPr>
              <a:defRPr/>
            </a:pPr>
            <a:r>
              <a:rPr lang="en-US"/>
              <a:t>July 2021</a:t>
            </a:r>
            <a:endParaRPr lang="en-US" dirty="0"/>
          </a:p>
        </p:txBody>
      </p:sp>
    </p:spTree>
    <p:extLst>
      <p:ext uri="{BB962C8B-B14F-4D97-AF65-F5344CB8AC3E}">
        <p14:creationId xmlns:p14="http://schemas.microsoft.com/office/powerpoint/2010/main" val="972519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1"/>
          <p:cNvSpPr>
            <a:spLocks noGrp="1"/>
          </p:cNvSpPr>
          <p:nvPr>
            <p:ph type="title"/>
          </p:nvPr>
        </p:nvSpPr>
        <p:spPr/>
        <p:txBody>
          <a:bodyPr/>
          <a:lstStyle/>
          <a:p>
            <a:r>
              <a:rPr lang="en-US"/>
              <a:t>Click to edit Master title style</a:t>
            </a:r>
          </a:p>
        </p:txBody>
      </p:sp>
      <p:sp>
        <p:nvSpPr>
          <p:cNvPr id="6" name="Footer Placeholder 5"/>
          <p:cNvSpPr>
            <a:spLocks noGrp="1"/>
          </p:cNvSpPr>
          <p:nvPr>
            <p:ph type="ftr" idx="11"/>
          </p:nvPr>
        </p:nvSpPr>
        <p:spPr>
          <a:xfrm>
            <a:off x="5349240" y="6537960"/>
            <a:ext cx="3223260" cy="228600"/>
          </a:xfrm>
          <a:prstGeom prst="rect">
            <a:avLst/>
          </a:prstGeom>
        </p:spPr>
        <p:txBody>
          <a:bodyPr/>
          <a:lstStyle>
            <a:lvl1pPr>
              <a:defRPr i="0"/>
            </a:lvl1pPr>
          </a:lstStyle>
          <a:p>
            <a:pPr>
              <a:defRPr/>
            </a:pPr>
            <a:r>
              <a:rPr lang="en-US"/>
              <a:t>Chunyu Hu et al.</a:t>
            </a:r>
            <a:endParaRPr lang="en-US" dirty="0"/>
          </a:p>
        </p:txBody>
      </p:sp>
      <p:sp>
        <p:nvSpPr>
          <p:cNvPr id="10" name="Slide Number Placeholder 9"/>
          <p:cNvSpPr>
            <a:spLocks noGrp="1"/>
          </p:cNvSpPr>
          <p:nvPr>
            <p:ph type="sldNum" idx="12"/>
          </p:nvPr>
        </p:nvSpPr>
        <p:spPr>
          <a:xfrm>
            <a:off x="4283968" y="6537960"/>
            <a:ext cx="548640" cy="228600"/>
          </a:xfrm>
          <a:prstGeom prst="rect">
            <a:avLst/>
          </a:prstGeom>
        </p:spPr>
        <p:txBody>
          <a:bodyPr/>
          <a:lstStyle/>
          <a:p>
            <a:pPr>
              <a:defRPr/>
            </a:pPr>
            <a:r>
              <a:rPr lang="en-US"/>
              <a:t>Slide </a:t>
            </a:r>
            <a:fld id="{C1789BC7-C074-42CC-ADF8-5107DF6BD1C1}" type="slidenum">
              <a:rPr lang="en-US" smtClean="0"/>
              <a:pPr>
                <a:defRPr/>
              </a:pPr>
              <a:t>‹#›</a:t>
            </a:fld>
            <a:endParaRPr lang="en-US"/>
          </a:p>
        </p:txBody>
      </p:sp>
      <p:sp>
        <p:nvSpPr>
          <p:cNvPr id="7" name="Date Placeholder 3">
            <a:extLst>
              <a:ext uri="{FF2B5EF4-FFF2-40B4-BE49-F238E27FC236}">
                <a16:creationId xmlns:a16="http://schemas.microsoft.com/office/drawing/2014/main" id="{59B3B72B-49CF-A740-AE67-2D338BB4AB48}"/>
              </a:ext>
            </a:extLst>
          </p:cNvPr>
          <p:cNvSpPr>
            <a:spLocks noGrp="1"/>
          </p:cNvSpPr>
          <p:nvPr>
            <p:ph type="dt" idx="2"/>
          </p:nvPr>
        </p:nvSpPr>
        <p:spPr>
          <a:xfrm>
            <a:off x="684214" y="320040"/>
            <a:ext cx="2743200" cy="228600"/>
          </a:xfrm>
          <a:prstGeom prst="rect">
            <a:avLst/>
          </a:prstGeom>
        </p:spPr>
        <p:txBody>
          <a:bodyPr lIns="0" tIns="0" rIns="0" bIns="0"/>
          <a:lstStyle>
            <a:lvl1pPr>
              <a:defRPr/>
            </a:lvl1pPr>
          </a:lstStyle>
          <a:p>
            <a:pPr>
              <a:defRPr/>
            </a:pPr>
            <a:r>
              <a:rPr lang="en-US"/>
              <a:t>July 2021</a:t>
            </a:r>
            <a:endParaRPr lang="en-US" dirty="0"/>
          </a:p>
        </p:txBody>
      </p:sp>
    </p:spTree>
    <p:extLst>
      <p:ext uri="{BB962C8B-B14F-4D97-AF65-F5344CB8AC3E}">
        <p14:creationId xmlns:p14="http://schemas.microsoft.com/office/powerpoint/2010/main" val="1227989424"/>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5" name="Footer Placeholder 4"/>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Chunyu Hu et al.</a:t>
            </a:r>
            <a:endParaRPr lang="en-US" dirty="0"/>
          </a:p>
        </p:txBody>
      </p:sp>
      <p:sp>
        <p:nvSpPr>
          <p:cNvPr id="6" name="Slide Number Placeholder 5"/>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F652A146-6F07-41EF-8958-F5CF356A0B78}" type="slidenum">
              <a:rPr lang="en-US" smtClean="0"/>
              <a:pPr>
                <a:defRPr/>
              </a:pPr>
              <a:t>‹#›</a:t>
            </a:fld>
            <a:endParaRPr lang="en-US" dirty="0"/>
          </a:p>
        </p:txBody>
      </p:sp>
      <p:sp>
        <p:nvSpPr>
          <p:cNvPr id="7" name="Date Placeholder 3">
            <a:extLst>
              <a:ext uri="{FF2B5EF4-FFF2-40B4-BE49-F238E27FC236}">
                <a16:creationId xmlns:a16="http://schemas.microsoft.com/office/drawing/2014/main" id="{6835AE86-D5F8-EE46-B530-046079477657}"/>
              </a:ext>
            </a:extLst>
          </p:cNvPr>
          <p:cNvSpPr>
            <a:spLocks noGrp="1"/>
          </p:cNvSpPr>
          <p:nvPr>
            <p:ph type="dt" idx="2"/>
          </p:nvPr>
        </p:nvSpPr>
        <p:spPr>
          <a:xfrm>
            <a:off x="684214" y="320040"/>
            <a:ext cx="2743200" cy="228600"/>
          </a:xfrm>
          <a:prstGeom prst="rect">
            <a:avLst/>
          </a:prstGeom>
        </p:spPr>
        <p:txBody>
          <a:bodyPr lIns="0" tIns="0" rIns="0" bIns="0"/>
          <a:lstStyle>
            <a:lvl1pPr>
              <a:defRPr/>
            </a:lvl1pPr>
          </a:lstStyle>
          <a:p>
            <a:pPr>
              <a:defRPr/>
            </a:pPr>
            <a:r>
              <a:rPr lang="en-US"/>
              <a:t>July 2021</a:t>
            </a:r>
            <a:endParaRPr lang="en-US" dirty="0"/>
          </a:p>
        </p:txBody>
      </p:sp>
    </p:spTree>
    <p:extLst>
      <p:ext uri="{BB962C8B-B14F-4D97-AF65-F5344CB8AC3E}">
        <p14:creationId xmlns:p14="http://schemas.microsoft.com/office/powerpoint/2010/main" val="3244933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508759"/>
            <a:ext cx="3808413" cy="5029200"/>
          </a:xfrm>
        </p:spPr>
        <p:txBody>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6613" y="1508759"/>
            <a:ext cx="3810000" cy="5029200"/>
          </a:xfrm>
        </p:spPr>
        <p:txBody>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Chunyu Hu et al.</a:t>
            </a:r>
            <a:endParaRPr lang="en-US" dirty="0"/>
          </a:p>
        </p:txBody>
      </p:sp>
      <p:sp>
        <p:nvSpPr>
          <p:cNvPr id="7" name="Slide Number Placeholder 6"/>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9B3AFDE4-E638-42C0-A68B-50C601C7C88B}" type="slidenum">
              <a:rPr lang="en-US" smtClean="0"/>
              <a:pPr>
                <a:defRPr/>
              </a:pPr>
              <a:t>‹#›</a:t>
            </a:fld>
            <a:endParaRPr lang="en-US"/>
          </a:p>
        </p:txBody>
      </p:sp>
      <p:sp>
        <p:nvSpPr>
          <p:cNvPr id="8" name="Date Placeholder 3">
            <a:extLst>
              <a:ext uri="{FF2B5EF4-FFF2-40B4-BE49-F238E27FC236}">
                <a16:creationId xmlns:a16="http://schemas.microsoft.com/office/drawing/2014/main" id="{E1EFA9E1-901F-8A4F-AE2F-8206E0469E86}"/>
              </a:ext>
            </a:extLst>
          </p:cNvPr>
          <p:cNvSpPr>
            <a:spLocks noGrp="1"/>
          </p:cNvSpPr>
          <p:nvPr>
            <p:ph type="dt" idx="13"/>
          </p:nvPr>
        </p:nvSpPr>
        <p:spPr>
          <a:xfrm>
            <a:off x="684214" y="320040"/>
            <a:ext cx="2743200" cy="228600"/>
          </a:xfrm>
          <a:prstGeom prst="rect">
            <a:avLst/>
          </a:prstGeom>
        </p:spPr>
        <p:txBody>
          <a:bodyPr lIns="0" tIns="0" rIns="0" bIns="0"/>
          <a:lstStyle>
            <a:lvl1pPr>
              <a:defRPr/>
            </a:lvl1pPr>
          </a:lstStyle>
          <a:p>
            <a:pPr>
              <a:defRPr/>
            </a:pPr>
            <a:r>
              <a:rPr lang="en-US"/>
              <a:t>July 2021</a:t>
            </a:r>
            <a:endParaRPr lang="en-US" dirty="0"/>
          </a:p>
        </p:txBody>
      </p:sp>
    </p:spTree>
    <p:extLst>
      <p:ext uri="{BB962C8B-B14F-4D97-AF65-F5344CB8AC3E}">
        <p14:creationId xmlns:p14="http://schemas.microsoft.com/office/powerpoint/2010/main" val="3914998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Date Placeholder 3">
            <a:extLst>
              <a:ext uri="{FF2B5EF4-FFF2-40B4-BE49-F238E27FC236}">
                <a16:creationId xmlns:a16="http://schemas.microsoft.com/office/drawing/2014/main" id="{BBB3C93B-1A5E-684D-A603-0432B37D9A2A}"/>
              </a:ext>
            </a:extLst>
          </p:cNvPr>
          <p:cNvSpPr>
            <a:spLocks noGrp="1"/>
          </p:cNvSpPr>
          <p:nvPr>
            <p:ph type="dt" idx="13"/>
          </p:nvPr>
        </p:nvSpPr>
        <p:spPr>
          <a:xfrm>
            <a:off x="684214" y="320040"/>
            <a:ext cx="2743200" cy="228600"/>
          </a:xfrm>
          <a:prstGeom prst="rect">
            <a:avLst/>
          </a:prstGeom>
        </p:spPr>
        <p:txBody>
          <a:bodyPr lIns="0" tIns="0" rIns="0" bIns="0"/>
          <a:lstStyle>
            <a:lvl1pPr>
              <a:defRPr/>
            </a:lvl1pPr>
          </a:lstStyle>
          <a:p>
            <a:pPr>
              <a:defRPr/>
            </a:pPr>
            <a:r>
              <a:rPr lang="en-US"/>
              <a:t>July 2021</a:t>
            </a:r>
            <a:endParaRPr lang="en-US" dirty="0"/>
          </a:p>
        </p:txBody>
      </p:sp>
      <p:sp>
        <p:nvSpPr>
          <p:cNvPr id="11" name="Rectangle 5">
            <a:extLst>
              <a:ext uri="{FF2B5EF4-FFF2-40B4-BE49-F238E27FC236}">
                <a16:creationId xmlns:a16="http://schemas.microsoft.com/office/drawing/2014/main" id="{DFF71C7E-BB34-1E41-982C-63CEF188F5CC}"/>
              </a:ext>
            </a:extLst>
          </p:cNvPr>
          <p:cNvSpPr>
            <a:spLocks noGrp="1" noChangeArrowheads="1"/>
          </p:cNvSpPr>
          <p:nvPr>
            <p:ph type="sldNum" idx="14"/>
          </p:nvPr>
        </p:nvSpPr>
        <p:spPr bwMode="auto">
          <a:xfrm>
            <a:off x="4283968" y="6537960"/>
            <a:ext cx="548640" cy="2286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pPr>
              <a:defRPr/>
            </a:pPr>
            <a:r>
              <a:rPr lang="en-US" dirty="0"/>
              <a:t>Slide </a:t>
            </a:r>
            <a:fld id="{7614916F-BBEF-4684-B6F5-1E636F42BA02}" type="slidenum">
              <a:rPr lang="en-US" smtClean="0"/>
              <a:pPr>
                <a:defRPr/>
              </a:pPr>
              <a:t>‹#›</a:t>
            </a:fld>
            <a:endParaRPr lang="en-US" dirty="0"/>
          </a:p>
        </p:txBody>
      </p:sp>
      <p:sp>
        <p:nvSpPr>
          <p:cNvPr id="12" name="Footer Placeholder 2">
            <a:extLst>
              <a:ext uri="{FF2B5EF4-FFF2-40B4-BE49-F238E27FC236}">
                <a16:creationId xmlns:a16="http://schemas.microsoft.com/office/drawing/2014/main" id="{11B8D9AA-495D-0443-9F90-F1BD7FAA3FEF}"/>
              </a:ext>
            </a:extLst>
          </p:cNvPr>
          <p:cNvSpPr>
            <a:spLocks noGrp="1"/>
          </p:cNvSpPr>
          <p:nvPr>
            <p:ph type="ftr" sz="quarter" idx="15"/>
          </p:nvPr>
        </p:nvSpPr>
        <p:spPr>
          <a:xfrm>
            <a:off x="5394960" y="6537961"/>
            <a:ext cx="3200400" cy="228600"/>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r>
              <a:rPr lang="en-US"/>
              <a:t>Chunyu Hu et al.</a:t>
            </a:r>
            <a:endParaRPr lang="en-US" dirty="0"/>
          </a:p>
        </p:txBody>
      </p:sp>
    </p:spTree>
    <p:extLst>
      <p:ext uri="{BB962C8B-B14F-4D97-AF65-F5344CB8AC3E}">
        <p14:creationId xmlns:p14="http://schemas.microsoft.com/office/powerpoint/2010/main" val="1794073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Chunyu Hu et al.</a:t>
            </a:r>
            <a:endParaRPr lang="en-US" dirty="0"/>
          </a:p>
        </p:txBody>
      </p:sp>
      <p:sp>
        <p:nvSpPr>
          <p:cNvPr id="5" name="Slide Number Placeholder 4"/>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C69D9E18-8FC9-4D6F-9D47-7F236DA35C33}" type="slidenum">
              <a:rPr lang="en-US" smtClean="0"/>
              <a:pPr>
                <a:defRPr/>
              </a:pPr>
              <a:t>‹#›</a:t>
            </a:fld>
            <a:endParaRPr lang="en-US"/>
          </a:p>
        </p:txBody>
      </p:sp>
      <p:sp>
        <p:nvSpPr>
          <p:cNvPr id="6" name="Date Placeholder 3">
            <a:extLst>
              <a:ext uri="{FF2B5EF4-FFF2-40B4-BE49-F238E27FC236}">
                <a16:creationId xmlns:a16="http://schemas.microsoft.com/office/drawing/2014/main" id="{B9DA8455-179A-3E4C-B4A8-A2DA81D15D88}"/>
              </a:ext>
            </a:extLst>
          </p:cNvPr>
          <p:cNvSpPr>
            <a:spLocks noGrp="1"/>
          </p:cNvSpPr>
          <p:nvPr>
            <p:ph type="dt" idx="2"/>
          </p:nvPr>
        </p:nvSpPr>
        <p:spPr>
          <a:xfrm>
            <a:off x="684214" y="320040"/>
            <a:ext cx="2743200" cy="228600"/>
          </a:xfrm>
          <a:prstGeom prst="rect">
            <a:avLst/>
          </a:prstGeom>
        </p:spPr>
        <p:txBody>
          <a:bodyPr lIns="0" tIns="0" rIns="0" bIns="0"/>
          <a:lstStyle>
            <a:lvl1pPr>
              <a:defRPr/>
            </a:lvl1pPr>
          </a:lstStyle>
          <a:p>
            <a:pPr>
              <a:defRPr/>
            </a:pPr>
            <a:r>
              <a:rPr lang="en-US"/>
              <a:t>July 2021</a:t>
            </a:r>
            <a:endParaRPr lang="en-US" dirty="0"/>
          </a:p>
        </p:txBody>
      </p:sp>
    </p:spTree>
    <p:extLst>
      <p:ext uri="{BB962C8B-B14F-4D97-AF65-F5344CB8AC3E}">
        <p14:creationId xmlns:p14="http://schemas.microsoft.com/office/powerpoint/2010/main" val="1656001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Chunyu Hu et al.</a:t>
            </a:r>
            <a:endParaRPr lang="en-US" dirty="0"/>
          </a:p>
        </p:txBody>
      </p:sp>
      <p:sp>
        <p:nvSpPr>
          <p:cNvPr id="4" name="Slide Number Placeholder 3"/>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4A8CB34A-F2D3-4F3B-AD27-33B98B268C82}" type="slidenum">
              <a:rPr lang="en-US" smtClean="0"/>
              <a:pPr>
                <a:defRPr/>
              </a:pPr>
              <a:t>‹#›</a:t>
            </a:fld>
            <a:endParaRPr lang="en-US"/>
          </a:p>
        </p:txBody>
      </p:sp>
      <p:sp>
        <p:nvSpPr>
          <p:cNvPr id="5" name="Date Placeholder 3">
            <a:extLst>
              <a:ext uri="{FF2B5EF4-FFF2-40B4-BE49-F238E27FC236}">
                <a16:creationId xmlns:a16="http://schemas.microsoft.com/office/drawing/2014/main" id="{290FEB86-2D24-A44F-971D-5B32DFFDD2E0}"/>
              </a:ext>
            </a:extLst>
          </p:cNvPr>
          <p:cNvSpPr>
            <a:spLocks noGrp="1"/>
          </p:cNvSpPr>
          <p:nvPr>
            <p:ph type="dt" idx="2"/>
          </p:nvPr>
        </p:nvSpPr>
        <p:spPr>
          <a:xfrm>
            <a:off x="684214" y="320040"/>
            <a:ext cx="2743200" cy="228600"/>
          </a:xfrm>
          <a:prstGeom prst="rect">
            <a:avLst/>
          </a:prstGeom>
        </p:spPr>
        <p:txBody>
          <a:bodyPr lIns="0" tIns="0" rIns="0" bIns="0"/>
          <a:lstStyle>
            <a:lvl1pPr>
              <a:defRPr/>
            </a:lvl1pPr>
          </a:lstStyle>
          <a:p>
            <a:pPr>
              <a:defRPr/>
            </a:pPr>
            <a:r>
              <a:rPr lang="en-US"/>
              <a:t>July 2021</a:t>
            </a:r>
            <a:endParaRPr lang="en-US" dirty="0"/>
          </a:p>
        </p:txBody>
      </p:sp>
    </p:spTree>
    <p:extLst>
      <p:ext uri="{BB962C8B-B14F-4D97-AF65-F5344CB8AC3E}">
        <p14:creationId xmlns:p14="http://schemas.microsoft.com/office/powerpoint/2010/main" val="1589401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Chunyu Hu et al.</a:t>
            </a:r>
            <a:endParaRPr lang="en-US" dirty="0"/>
          </a:p>
        </p:txBody>
      </p:sp>
      <p:sp>
        <p:nvSpPr>
          <p:cNvPr id="6" name="Slide Number Placeholder 5"/>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CDC9B8F1-287D-4B8B-8904-2261870F7D4F}" type="slidenum">
              <a:rPr lang="en-US" smtClean="0"/>
              <a:pPr>
                <a:defRPr/>
              </a:pPr>
              <a:t>‹#›</a:t>
            </a:fld>
            <a:endParaRPr lang="en-US"/>
          </a:p>
        </p:txBody>
      </p:sp>
      <p:sp>
        <p:nvSpPr>
          <p:cNvPr id="7" name="Date Placeholder 3">
            <a:extLst>
              <a:ext uri="{FF2B5EF4-FFF2-40B4-BE49-F238E27FC236}">
                <a16:creationId xmlns:a16="http://schemas.microsoft.com/office/drawing/2014/main" id="{0CF99466-7356-0C41-9339-0A465D438646}"/>
              </a:ext>
            </a:extLst>
          </p:cNvPr>
          <p:cNvSpPr>
            <a:spLocks noGrp="1"/>
          </p:cNvSpPr>
          <p:nvPr>
            <p:ph type="dt" idx="2"/>
          </p:nvPr>
        </p:nvSpPr>
        <p:spPr>
          <a:xfrm>
            <a:off x="684214" y="320040"/>
            <a:ext cx="2743200" cy="228600"/>
          </a:xfrm>
          <a:prstGeom prst="rect">
            <a:avLst/>
          </a:prstGeom>
        </p:spPr>
        <p:txBody>
          <a:bodyPr lIns="0" tIns="0" rIns="0" bIns="0"/>
          <a:lstStyle>
            <a:lvl1pPr>
              <a:defRPr/>
            </a:lvl1pPr>
          </a:lstStyle>
          <a:p>
            <a:pPr>
              <a:defRPr/>
            </a:pPr>
            <a:r>
              <a:rPr lang="en-US"/>
              <a:t>July 2021</a:t>
            </a:r>
            <a:endParaRPr lang="en-US" dirty="0"/>
          </a:p>
        </p:txBody>
      </p:sp>
    </p:spTree>
    <p:extLst>
      <p:ext uri="{BB962C8B-B14F-4D97-AF65-F5344CB8AC3E}">
        <p14:creationId xmlns:p14="http://schemas.microsoft.com/office/powerpoint/2010/main" val="138194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Chunyu Hu et al.</a:t>
            </a:r>
            <a:endParaRPr lang="en-US" dirty="0"/>
          </a:p>
        </p:txBody>
      </p:sp>
      <p:sp>
        <p:nvSpPr>
          <p:cNvPr id="6" name="Slide Number Placeholder 5"/>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86E05228-1FDB-49BC-8BC4-A91A7D762AB2}" type="slidenum">
              <a:rPr lang="en-US" smtClean="0"/>
              <a:pPr>
                <a:defRPr/>
              </a:pPr>
              <a:t>‹#›</a:t>
            </a:fld>
            <a:endParaRPr lang="en-US"/>
          </a:p>
        </p:txBody>
      </p:sp>
      <p:sp>
        <p:nvSpPr>
          <p:cNvPr id="7" name="Date Placeholder 3">
            <a:extLst>
              <a:ext uri="{FF2B5EF4-FFF2-40B4-BE49-F238E27FC236}">
                <a16:creationId xmlns:a16="http://schemas.microsoft.com/office/drawing/2014/main" id="{6A8B3328-45B1-7440-A84F-0771E0244507}"/>
              </a:ext>
            </a:extLst>
          </p:cNvPr>
          <p:cNvSpPr>
            <a:spLocks noGrp="1"/>
          </p:cNvSpPr>
          <p:nvPr>
            <p:ph type="dt" idx="2"/>
          </p:nvPr>
        </p:nvSpPr>
        <p:spPr>
          <a:xfrm>
            <a:off x="684214" y="320040"/>
            <a:ext cx="2743200" cy="228600"/>
          </a:xfrm>
          <a:prstGeom prst="rect">
            <a:avLst/>
          </a:prstGeom>
        </p:spPr>
        <p:txBody>
          <a:bodyPr lIns="0" tIns="0" rIns="0" bIns="0"/>
          <a:lstStyle>
            <a:lvl1pPr>
              <a:defRPr/>
            </a:lvl1pPr>
          </a:lstStyle>
          <a:p>
            <a:pPr>
              <a:defRPr/>
            </a:pPr>
            <a:r>
              <a:rPr lang="en-US"/>
              <a:t>July 2021</a:t>
            </a:r>
            <a:endParaRPr lang="en-US" dirty="0"/>
          </a:p>
        </p:txBody>
      </p:sp>
    </p:spTree>
    <p:extLst>
      <p:ext uri="{BB962C8B-B14F-4D97-AF65-F5344CB8AC3E}">
        <p14:creationId xmlns:p14="http://schemas.microsoft.com/office/powerpoint/2010/main" val="3436852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94360"/>
            <a:ext cx="7909560" cy="9144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 name="Date Placeholder 3"/>
          <p:cNvSpPr txBox="1">
            <a:spLocks/>
          </p:cNvSpPr>
          <p:nvPr/>
        </p:nvSpPr>
        <p:spPr bwMode="auto">
          <a:xfrm>
            <a:off x="5829300" y="365760"/>
            <a:ext cx="2743200" cy="2286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26" name="Rectangle 2"/>
          <p:cNvSpPr>
            <a:spLocks noGrp="1" noChangeArrowheads="1"/>
          </p:cNvSpPr>
          <p:nvPr>
            <p:ph type="body" idx="1"/>
          </p:nvPr>
        </p:nvSpPr>
        <p:spPr bwMode="auto">
          <a:xfrm>
            <a:off x="685800" y="1600200"/>
            <a:ext cx="7909560" cy="493776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30" name="Line 6"/>
          <p:cNvSpPr>
            <a:spLocks noChangeShapeType="1"/>
          </p:cNvSpPr>
          <p:nvPr/>
        </p:nvSpPr>
        <p:spPr bwMode="auto">
          <a:xfrm>
            <a:off x="685797" y="594360"/>
            <a:ext cx="7909560" cy="1588"/>
          </a:xfrm>
          <a:prstGeom prst="line">
            <a:avLst/>
          </a:prstGeom>
          <a:noFill/>
          <a:ln w="12600">
            <a:solidFill>
              <a:srgbClr val="000000"/>
            </a:solidFill>
            <a:miter lim="800000"/>
            <a:headEnd/>
            <a:tailEnd/>
          </a:ln>
          <a:effectLst/>
        </p:spPr>
        <p:txBody>
          <a:bodyPr/>
          <a:lstStyle/>
          <a:p>
            <a:endParaRPr lang="en-GB" sz="1350" dirty="0"/>
          </a:p>
        </p:txBody>
      </p:sp>
      <p:sp>
        <p:nvSpPr>
          <p:cNvPr id="1031" name="Rectangle 7"/>
          <p:cNvSpPr>
            <a:spLocks noChangeArrowheads="1"/>
          </p:cNvSpPr>
          <p:nvPr userDrawn="1"/>
        </p:nvSpPr>
        <p:spPr bwMode="auto">
          <a:xfrm>
            <a:off x="684213" y="6537960"/>
            <a:ext cx="548640" cy="228600"/>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6537960"/>
            <a:ext cx="7886700" cy="1588"/>
          </a:xfrm>
          <a:prstGeom prst="line">
            <a:avLst/>
          </a:prstGeom>
          <a:noFill/>
          <a:ln w="12600">
            <a:solidFill>
              <a:srgbClr val="000000"/>
            </a:solidFill>
            <a:miter lim="800000"/>
            <a:headEnd/>
            <a:tailEnd/>
          </a:ln>
          <a:effectLst/>
        </p:spPr>
        <p:txBody>
          <a:bodyPr/>
          <a:lstStyle/>
          <a:p>
            <a:endParaRPr lang="en-GB" sz="1350" dirty="0"/>
          </a:p>
        </p:txBody>
      </p:sp>
      <p:sp>
        <p:nvSpPr>
          <p:cNvPr id="11" name="Date Placeholder 3">
            <a:extLst>
              <a:ext uri="{FF2B5EF4-FFF2-40B4-BE49-F238E27FC236}">
                <a16:creationId xmlns:a16="http://schemas.microsoft.com/office/drawing/2014/main" id="{D30722E2-09F1-A440-9C67-1062A586F7ED}"/>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July 2021</a:t>
            </a:r>
            <a:endParaRPr lang="en-US" dirty="0"/>
          </a:p>
        </p:txBody>
      </p:sp>
      <p:sp>
        <p:nvSpPr>
          <p:cNvPr id="12" name="Rectangle 7">
            <a:extLst>
              <a:ext uri="{FF2B5EF4-FFF2-40B4-BE49-F238E27FC236}">
                <a16:creationId xmlns:a16="http://schemas.microsoft.com/office/drawing/2014/main" id="{E89F20AF-BCB3-D24B-B0BA-4D3884E116FE}"/>
              </a:ext>
            </a:extLst>
          </p:cNvPr>
          <p:cNvSpPr>
            <a:spLocks noChangeArrowheads="1"/>
          </p:cNvSpPr>
          <p:nvPr/>
        </p:nvSpPr>
        <p:spPr bwMode="auto">
          <a:xfrm>
            <a:off x="6537960" y="320040"/>
            <a:ext cx="2057400" cy="228600"/>
          </a:xfrm>
          <a:prstGeom prst="rect">
            <a:avLst/>
          </a:prstGeom>
          <a:noFill/>
          <a:ln w="9525">
            <a:noFill/>
            <a:round/>
            <a:headEnd/>
            <a:tailEnd/>
          </a:ln>
          <a:effectLst/>
        </p:spPr>
        <p:txBody>
          <a:bodyPr wrap="none" lIns="0" tIns="0" rIns="0" bIns="0">
            <a:noAutofit/>
          </a:bodyPr>
          <a:lstStyle/>
          <a:p>
            <a: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350" b="1" dirty="0">
                <a:solidFill>
                  <a:srgbClr val="000000"/>
                </a:solidFill>
              </a:rPr>
              <a:t>IEEE 802.11-21/1115r1</a:t>
            </a:r>
          </a:p>
        </p:txBody>
      </p:sp>
      <p:sp>
        <p:nvSpPr>
          <p:cNvPr id="13" name="Rectangle 5">
            <a:extLst>
              <a:ext uri="{FF2B5EF4-FFF2-40B4-BE49-F238E27FC236}">
                <a16:creationId xmlns:a16="http://schemas.microsoft.com/office/drawing/2014/main" id="{4674C1EC-8F9C-3147-B768-BF181B2A0708}"/>
              </a:ext>
            </a:extLst>
          </p:cNvPr>
          <p:cNvSpPr>
            <a:spLocks noGrp="1" noChangeArrowheads="1"/>
          </p:cNvSpPr>
          <p:nvPr>
            <p:ph type="sldNum" idx="4"/>
          </p:nvPr>
        </p:nvSpPr>
        <p:spPr bwMode="auto">
          <a:xfrm>
            <a:off x="4283968" y="6537960"/>
            <a:ext cx="548640" cy="2286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pPr>
              <a:defRPr/>
            </a:pPr>
            <a:r>
              <a:rPr lang="en-US" dirty="0"/>
              <a:t>Slide </a:t>
            </a:r>
            <a:fld id="{7614916F-BBEF-4684-B6F5-1E636F42BA02}" type="slidenum">
              <a:rPr lang="en-US" smtClean="0"/>
              <a:pPr>
                <a:defRPr/>
              </a:pPr>
              <a:t>‹#›</a:t>
            </a:fld>
            <a:endParaRPr lang="en-US" dirty="0"/>
          </a:p>
        </p:txBody>
      </p:sp>
      <p:sp>
        <p:nvSpPr>
          <p:cNvPr id="14" name="Footer Placeholder 2">
            <a:extLst>
              <a:ext uri="{FF2B5EF4-FFF2-40B4-BE49-F238E27FC236}">
                <a16:creationId xmlns:a16="http://schemas.microsoft.com/office/drawing/2014/main" id="{060FBA31-6A64-BB49-9D04-A82D54341592}"/>
              </a:ext>
            </a:extLst>
          </p:cNvPr>
          <p:cNvSpPr>
            <a:spLocks noGrp="1"/>
          </p:cNvSpPr>
          <p:nvPr>
            <p:ph type="ftr" sz="quarter" idx="3"/>
          </p:nvPr>
        </p:nvSpPr>
        <p:spPr>
          <a:xfrm>
            <a:off x="5394960" y="6537961"/>
            <a:ext cx="3200400" cy="228600"/>
          </a:xfrm>
          <a:prstGeom prst="rect">
            <a:avLst/>
          </a:prstGeom>
        </p:spPr>
        <p:txBody>
          <a:bodyPr vert="horz" lIns="91440" tIns="45720" rIns="91440" bIns="45720" rtlCol="0" anchor="ctr"/>
          <a:lstStyle>
            <a:lvl1pPr algn="r">
              <a:defRPr sz="900" i="0">
                <a:solidFill>
                  <a:schemeClr val="tx1">
                    <a:tint val="75000"/>
                  </a:schemeClr>
                </a:solidFill>
              </a:defRPr>
            </a:lvl1pPr>
          </a:lstStyle>
          <a:p>
            <a:pPr>
              <a:defRPr/>
            </a:pPr>
            <a:r>
              <a:rPr lang="en-US"/>
              <a:t>Chunyu Hu et al.</a:t>
            </a:r>
            <a:endParaRPr lang="en-US" dirty="0"/>
          </a:p>
        </p:txBody>
      </p:sp>
    </p:spTree>
    <p:extLst>
      <p:ext uri="{BB962C8B-B14F-4D97-AF65-F5344CB8AC3E}">
        <p14:creationId xmlns:p14="http://schemas.microsoft.com/office/powerpoint/2010/main" val="179764334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8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Arial" charset="0"/>
        <a:buChar char="•"/>
        <a:defRPr sz="1800" b="1">
          <a:solidFill>
            <a:srgbClr val="000000"/>
          </a:solidFill>
          <a:latin typeface="+mn-lt"/>
          <a:ea typeface="+mn-ea"/>
          <a:cs typeface="+mn-cs"/>
        </a:defRPr>
      </a:lvl1pPr>
      <a:lvl2pPr marL="600075" indent="-257175" algn="l" defTabSz="336947" rtl="0" eaLnBrk="1" fontAlgn="base" hangingPunct="1">
        <a:spcBef>
          <a:spcPts val="375"/>
        </a:spcBef>
        <a:spcAft>
          <a:spcPct val="0"/>
        </a:spcAft>
        <a:buClr>
          <a:srgbClr val="000000"/>
        </a:buClr>
        <a:buSzPct val="100000"/>
        <a:buFont typeface="Courier New" charset="0"/>
        <a:buChar char="o"/>
        <a:defRPr sz="1600">
          <a:solidFill>
            <a:srgbClr val="000000"/>
          </a:solidFill>
          <a:latin typeface="+mn-lt"/>
          <a:ea typeface="+mn-ea"/>
        </a:defRPr>
      </a:lvl2pPr>
      <a:lvl3pPr marL="900113" indent="-214313" algn="l" defTabSz="336947" rtl="0" eaLnBrk="1" fontAlgn="base" hangingPunct="1">
        <a:spcBef>
          <a:spcPts val="338"/>
        </a:spcBef>
        <a:spcAft>
          <a:spcPct val="0"/>
        </a:spcAft>
        <a:buClr>
          <a:srgbClr val="000000"/>
        </a:buClr>
        <a:buSzPct val="100000"/>
        <a:buFont typeface="Arial" charset="0"/>
        <a:buChar char="•"/>
        <a:defRPr sz="1400">
          <a:solidFill>
            <a:srgbClr val="000000"/>
          </a:solidFill>
          <a:latin typeface="+mn-lt"/>
          <a:ea typeface="+mn-ea"/>
        </a:defRPr>
      </a:lvl3pPr>
      <a:lvl4pPr marL="1243013" indent="-214313" algn="l" defTabSz="336947" rtl="0" eaLnBrk="1" fontAlgn="base" hangingPunct="1">
        <a:spcBef>
          <a:spcPts val="300"/>
        </a:spcBef>
        <a:spcAft>
          <a:spcPct val="0"/>
        </a:spcAft>
        <a:buClr>
          <a:srgbClr val="000000"/>
        </a:buClr>
        <a:buSzPct val="100000"/>
        <a:buFont typeface="Wingdings" charset="2"/>
        <a:buChar char="§"/>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0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Grp="1" noChangeArrowheads="1"/>
          </p:cNvSpPr>
          <p:nvPr>
            <p:ph idx="1"/>
          </p:nvPr>
        </p:nvSpPr>
        <p:spPr>
          <a:xfrm>
            <a:off x="685800" y="1752600"/>
            <a:ext cx="7772400" cy="381000"/>
          </a:xfrm>
        </p:spPr>
        <p:txBody>
          <a:bodyPr/>
          <a:lstStyle/>
          <a:p>
            <a:pPr algn="ctr">
              <a:buFontTx/>
              <a:buNone/>
            </a:pPr>
            <a:r>
              <a:rPr lang="en-US" sz="2000" dirty="0"/>
              <a:t>Date:</a:t>
            </a:r>
            <a:r>
              <a:rPr lang="en-US" sz="2000" b="0" dirty="0"/>
              <a:t> 2021-07-25</a:t>
            </a:r>
          </a:p>
        </p:txBody>
      </p:sp>
      <p:sp>
        <p:nvSpPr>
          <p:cNvPr id="1029" name="Rectangle 2"/>
          <p:cNvSpPr>
            <a:spLocks noGrp="1" noChangeArrowheads="1"/>
          </p:cNvSpPr>
          <p:nvPr>
            <p:ph type="title"/>
          </p:nvPr>
        </p:nvSpPr>
        <p:spPr>
          <a:xfrm>
            <a:off x="381000" y="685800"/>
            <a:ext cx="8305800" cy="1066800"/>
          </a:xfrm>
        </p:spPr>
        <p:txBody>
          <a:bodyPr/>
          <a:lstStyle/>
          <a:p>
            <a:r>
              <a:rPr lang="en-GB" dirty="0"/>
              <a:t>Traffic Prioritization </a:t>
            </a:r>
            <a:br>
              <a:rPr lang="en-GB" dirty="0"/>
            </a:br>
            <a:r>
              <a:rPr lang="en-GB" dirty="0"/>
              <a:t>During the Restricted TWT SPs</a:t>
            </a:r>
            <a:endParaRPr lang="en-US" dirty="0"/>
          </a:p>
        </p:txBody>
      </p:sp>
      <p:sp>
        <p:nvSpPr>
          <p:cNvPr id="3" name="Slide Number Placeholder 2"/>
          <p:cNvSpPr>
            <a:spLocks noGrp="1"/>
          </p:cNvSpPr>
          <p:nvPr>
            <p:ph type="sldNum"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idx="2"/>
          </p:nvPr>
        </p:nvSpPr>
        <p:spPr>
          <a:xfrm>
            <a:off x="696912" y="332601"/>
            <a:ext cx="1284287" cy="276999"/>
          </a:xfrm>
        </p:spPr>
        <p:txBody>
          <a:bodyPr/>
          <a:lstStyle/>
          <a:p>
            <a:pPr>
              <a:defRPr/>
            </a:pPr>
            <a:r>
              <a:rPr lang="en-US"/>
              <a:t>July 2021</a:t>
            </a:r>
            <a:endParaRPr lang="en-US" dirty="0"/>
          </a:p>
        </p:txBody>
      </p:sp>
      <p:sp>
        <p:nvSpPr>
          <p:cNvPr id="11" name="Footer Placeholder 4">
            <a:extLst>
              <a:ext uri="{FF2B5EF4-FFF2-40B4-BE49-F238E27FC236}">
                <a16:creationId xmlns:a16="http://schemas.microsoft.com/office/drawing/2014/main" id="{74E1A0C1-411E-0348-8C0C-50807DC70ECB}"/>
              </a:ext>
            </a:extLst>
          </p:cNvPr>
          <p:cNvSpPr>
            <a:spLocks noGrp="1"/>
          </p:cNvSpPr>
          <p:nvPr>
            <p:ph type="ftr" idx="11"/>
          </p:nvPr>
        </p:nvSpPr>
        <p:spPr>
          <a:xfrm>
            <a:off x="5349240" y="6537960"/>
            <a:ext cx="3223260" cy="228600"/>
          </a:xfrm>
        </p:spPr>
        <p:txBody>
          <a:bodyPr/>
          <a:lstStyle/>
          <a:p>
            <a:pPr>
              <a:defRPr/>
            </a:pPr>
            <a:r>
              <a:rPr lang="en-US"/>
              <a:t>Chunyu Hu et al.</a:t>
            </a:r>
            <a:endParaRPr lang="en-US" dirty="0"/>
          </a:p>
        </p:txBody>
      </p:sp>
      <p:graphicFrame>
        <p:nvGraphicFramePr>
          <p:cNvPr id="2" name="Table 1">
            <a:extLst>
              <a:ext uri="{FF2B5EF4-FFF2-40B4-BE49-F238E27FC236}">
                <a16:creationId xmlns:a16="http://schemas.microsoft.com/office/drawing/2014/main" id="{7553EBBC-B6A1-44FF-937F-284DD69AC6FE}"/>
              </a:ext>
            </a:extLst>
          </p:cNvPr>
          <p:cNvGraphicFramePr>
            <a:graphicFrameLocks noGrp="1"/>
          </p:cNvGraphicFramePr>
          <p:nvPr>
            <p:extLst>
              <p:ext uri="{D42A27DB-BD31-4B8C-83A1-F6EECF244321}">
                <p14:modId xmlns:p14="http://schemas.microsoft.com/office/powerpoint/2010/main" val="3337987906"/>
              </p:ext>
            </p:extLst>
          </p:nvPr>
        </p:nvGraphicFramePr>
        <p:xfrm>
          <a:off x="826136" y="2286000"/>
          <a:ext cx="8012943" cy="1221844"/>
        </p:xfrm>
        <a:graphic>
          <a:graphicData uri="http://schemas.openxmlformats.org/drawingml/2006/table">
            <a:tbl>
              <a:tblPr/>
              <a:tblGrid>
                <a:gridCol w="1857167">
                  <a:extLst>
                    <a:ext uri="{9D8B030D-6E8A-4147-A177-3AD203B41FA5}">
                      <a16:colId xmlns:a16="http://schemas.microsoft.com/office/drawing/2014/main" val="20000"/>
                    </a:ext>
                  </a:extLst>
                </a:gridCol>
                <a:gridCol w="1304190">
                  <a:extLst>
                    <a:ext uri="{9D8B030D-6E8A-4147-A177-3AD203B41FA5}">
                      <a16:colId xmlns:a16="http://schemas.microsoft.com/office/drawing/2014/main" val="20001"/>
                    </a:ext>
                  </a:extLst>
                </a:gridCol>
                <a:gridCol w="1866372">
                  <a:extLst>
                    <a:ext uri="{9D8B030D-6E8A-4147-A177-3AD203B41FA5}">
                      <a16:colId xmlns:a16="http://schemas.microsoft.com/office/drawing/2014/main" val="20002"/>
                    </a:ext>
                  </a:extLst>
                </a:gridCol>
                <a:gridCol w="797895">
                  <a:extLst>
                    <a:ext uri="{9D8B030D-6E8A-4147-A177-3AD203B41FA5}">
                      <a16:colId xmlns:a16="http://schemas.microsoft.com/office/drawing/2014/main" val="20003"/>
                    </a:ext>
                  </a:extLst>
                </a:gridCol>
                <a:gridCol w="2187319">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Chunyu Hu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spcBef>
                          <a:spcPts val="0"/>
                        </a:spcBef>
                        <a:spcAft>
                          <a:spcPts val="0"/>
                        </a:spcAft>
                      </a:pPr>
                      <a:r>
                        <a:rPr lang="en-US" sz="1400" dirty="0">
                          <a:effectLst/>
                          <a:latin typeface="Times New Roman"/>
                          <a:ea typeface="Times New Roman"/>
                        </a:rPr>
                        <a:t>Facebook Inc.</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spcBef>
                          <a:spcPts val="0"/>
                        </a:spcBef>
                        <a:spcAft>
                          <a:spcPts val="0"/>
                        </a:spcAft>
                      </a:pPr>
                      <a:r>
                        <a:rPr lang="en-US" sz="1400" dirty="0">
                          <a:effectLst/>
                          <a:latin typeface="Times New Roman"/>
                          <a:ea typeface="Times New Roman"/>
                        </a:rPr>
                        <a:t>1 Hacker way</a:t>
                      </a:r>
                    </a:p>
                    <a:p>
                      <a:pPr marL="0" marR="0" algn="ctr">
                        <a:spcBef>
                          <a:spcPts val="0"/>
                        </a:spcBef>
                        <a:spcAft>
                          <a:spcPts val="0"/>
                        </a:spcAft>
                      </a:pPr>
                      <a:r>
                        <a:rPr lang="en-US" sz="1400" dirty="0">
                          <a:effectLst/>
                          <a:latin typeface="Times New Roman"/>
                          <a:ea typeface="Times New Roman"/>
                        </a:rPr>
                        <a:t> Menlo Park, CA</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mn-lt"/>
                          <a:ea typeface="Times New Roman"/>
                          <a:cs typeface="Times New Roman" panose="02020603050405020304" pitchFamily="18" charset="0"/>
                        </a:rPr>
                        <a:t>chunyuhu07@gmail.com</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744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 Kumail Haider</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dirty="0">
                        <a:effectLst/>
                        <a:latin typeface="+mn-lt"/>
                        <a:ea typeface="Times New Roman"/>
                        <a:cs typeface="Times New Roman" panose="02020603050405020304" pitchFamily="18" charset="0"/>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033189"/>
                  </a:ext>
                </a:extLst>
              </a:tr>
              <a:tr h="30744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Chitto Ghosh</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dirty="0">
                        <a:effectLst/>
                        <a:latin typeface="+mn-lt"/>
                        <a:ea typeface="Times New Roman"/>
                        <a:cs typeface="Times New Roman" panose="02020603050405020304" pitchFamily="18" charset="0"/>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9942402"/>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3D298D0-F411-47A9-85F3-4EA007BF3871}"/>
              </a:ext>
            </a:extLst>
          </p:cNvPr>
          <p:cNvSpPr>
            <a:spLocks noGrp="1"/>
          </p:cNvSpPr>
          <p:nvPr>
            <p:ph idx="1"/>
          </p:nvPr>
        </p:nvSpPr>
        <p:spPr/>
        <p:txBody>
          <a:bodyPr/>
          <a:lstStyle/>
          <a:p>
            <a:r>
              <a:rPr lang="en-US" dirty="0"/>
              <a:t>(Proposal) the following rules define the order of {triggered STA, traffic identified by its TID) contained in the basic trigger frame or its variant transmitted by a rTWT scheduling AP during rTWT SPs:</a:t>
            </a:r>
          </a:p>
          <a:p>
            <a:pPr lvl="1"/>
            <a:r>
              <a:rPr lang="en-US" dirty="0"/>
              <a:t>Consider three sets of (STA, TID):</a:t>
            </a:r>
          </a:p>
          <a:p>
            <a:pPr lvl="2"/>
            <a:r>
              <a:rPr lang="en-US" dirty="0"/>
              <a:t>Set 1: STAs are rTWT scheduled STA (and haven’t terminated their respective SPs) and haven’t indicated empty BS for all its TIDs in TIDs_L</a:t>
            </a:r>
          </a:p>
          <a:p>
            <a:pPr lvl="2"/>
            <a:r>
              <a:rPr lang="en-US" dirty="0"/>
              <a:t>Set 2: STAs are rTWT scheduled STA in PS (and haven’t terminated their respective SPs) and </a:t>
            </a:r>
            <a:r>
              <a:rPr lang="en-US" dirty="0">
                <a:solidFill>
                  <a:schemeClr val="tx1"/>
                </a:solidFill>
              </a:rPr>
              <a:t>have</a:t>
            </a:r>
            <a:r>
              <a:rPr lang="en-US" dirty="0"/>
              <a:t> indicated empty BS for all its TIDs in </a:t>
            </a:r>
            <a:r>
              <a:rPr lang="en-US" dirty="0" err="1"/>
              <a:t>TIDs_L</a:t>
            </a:r>
            <a:endParaRPr lang="en-US" dirty="0"/>
          </a:p>
          <a:p>
            <a:pPr lvl="3"/>
            <a:r>
              <a:rPr lang="en-US" dirty="0"/>
              <a:t>Note: even the STA may have drained its own buffer for </a:t>
            </a:r>
            <a:r>
              <a:rPr lang="en-US" dirty="0" err="1"/>
              <a:t>TIDs_L</a:t>
            </a:r>
            <a:r>
              <a:rPr lang="en-US" dirty="0"/>
              <a:t>, AP may still have pending buffers in </a:t>
            </a:r>
            <a:r>
              <a:rPr lang="en-US" dirty="0" err="1"/>
              <a:t>TIDs_L</a:t>
            </a:r>
            <a:r>
              <a:rPr lang="en-US" dirty="0"/>
              <a:t> for the STA</a:t>
            </a:r>
          </a:p>
          <a:p>
            <a:pPr lvl="2"/>
            <a:r>
              <a:rPr lang="en-US" dirty="0"/>
              <a:t>Set 3: STAs are rTWT scheduled STAs but not in set 1 nor 2, or STAs are not rTWT scheduled STA for current SP</a:t>
            </a:r>
          </a:p>
          <a:p>
            <a:pPr lvl="1"/>
            <a:r>
              <a:rPr lang="en-US" u="sng" dirty="0"/>
              <a:t>Rule</a:t>
            </a:r>
            <a:r>
              <a:rPr lang="en-US" dirty="0"/>
              <a:t>: AP should choose the (STA, TID/AC) to trigger first from set 1, next set 2 and lastly set 3 in priority while trying to maximizing the spatial and frequency reuse in the UL TB PPDUs</a:t>
            </a:r>
          </a:p>
        </p:txBody>
      </p:sp>
      <p:sp>
        <p:nvSpPr>
          <p:cNvPr id="3" name="Title 2">
            <a:extLst>
              <a:ext uri="{FF2B5EF4-FFF2-40B4-BE49-F238E27FC236}">
                <a16:creationId xmlns:a16="http://schemas.microsoft.com/office/drawing/2014/main" id="{AAE8987C-BA6D-438F-91F1-368A93DD42B7}"/>
              </a:ext>
            </a:extLst>
          </p:cNvPr>
          <p:cNvSpPr>
            <a:spLocks noGrp="1"/>
          </p:cNvSpPr>
          <p:nvPr>
            <p:ph type="title"/>
          </p:nvPr>
        </p:nvSpPr>
        <p:spPr/>
        <p:txBody>
          <a:bodyPr/>
          <a:lstStyle/>
          <a:p>
            <a:r>
              <a:rPr lang="en-US" dirty="0"/>
              <a:t>Trigger-enabled rTWT SP: Triggering Order</a:t>
            </a:r>
          </a:p>
        </p:txBody>
      </p:sp>
      <p:sp>
        <p:nvSpPr>
          <p:cNvPr id="4" name="Footer Placeholder 3">
            <a:extLst>
              <a:ext uri="{FF2B5EF4-FFF2-40B4-BE49-F238E27FC236}">
                <a16:creationId xmlns:a16="http://schemas.microsoft.com/office/drawing/2014/main" id="{81F8B85D-9229-452F-B158-7F97B6C33830}"/>
              </a:ext>
            </a:extLst>
          </p:cNvPr>
          <p:cNvSpPr>
            <a:spLocks noGrp="1"/>
          </p:cNvSpPr>
          <p:nvPr>
            <p:ph type="ftr" idx="11"/>
          </p:nvPr>
        </p:nvSpPr>
        <p:spPr/>
        <p:txBody>
          <a:bodyPr/>
          <a:lstStyle/>
          <a:p>
            <a:pPr>
              <a:defRPr/>
            </a:pPr>
            <a:r>
              <a:rPr lang="en-US"/>
              <a:t>Chunyu Hu et al.</a:t>
            </a:r>
            <a:endParaRPr lang="en-US" dirty="0"/>
          </a:p>
        </p:txBody>
      </p:sp>
      <p:sp>
        <p:nvSpPr>
          <p:cNvPr id="5" name="Slide Number Placeholder 4">
            <a:extLst>
              <a:ext uri="{FF2B5EF4-FFF2-40B4-BE49-F238E27FC236}">
                <a16:creationId xmlns:a16="http://schemas.microsoft.com/office/drawing/2014/main" id="{8483EC89-F74E-471F-9B90-BE664D9EF79E}"/>
              </a:ext>
            </a:extLst>
          </p:cNvPr>
          <p:cNvSpPr>
            <a:spLocks noGrp="1"/>
          </p:cNvSpPr>
          <p:nvPr>
            <p:ph type="sldNum" idx="12"/>
          </p:nvPr>
        </p:nvSpPr>
        <p:spPr/>
        <p:txBody>
          <a:bodyPr/>
          <a:lstStyle/>
          <a:p>
            <a:pPr>
              <a:defRPr/>
            </a:pPr>
            <a:r>
              <a:rPr lang="en-US"/>
              <a:t>Slide </a:t>
            </a:r>
            <a:fld id="{C1789BC7-C074-42CC-ADF8-5107DF6BD1C1}" type="slidenum">
              <a:rPr lang="en-US" smtClean="0"/>
              <a:pPr>
                <a:defRPr/>
              </a:pPr>
              <a:t>10</a:t>
            </a:fld>
            <a:endParaRPr lang="en-US"/>
          </a:p>
        </p:txBody>
      </p:sp>
      <p:sp>
        <p:nvSpPr>
          <p:cNvPr id="6" name="Date Placeholder 5">
            <a:extLst>
              <a:ext uri="{FF2B5EF4-FFF2-40B4-BE49-F238E27FC236}">
                <a16:creationId xmlns:a16="http://schemas.microsoft.com/office/drawing/2014/main" id="{C130977F-D0D6-4FC1-A5D5-0459AFB257D3}"/>
              </a:ext>
            </a:extLst>
          </p:cNvPr>
          <p:cNvSpPr>
            <a:spLocks noGrp="1"/>
          </p:cNvSpPr>
          <p:nvPr>
            <p:ph type="dt" idx="2"/>
          </p:nvPr>
        </p:nvSpPr>
        <p:spPr/>
        <p:txBody>
          <a:bodyPr/>
          <a:lstStyle/>
          <a:p>
            <a:pPr>
              <a:defRPr/>
            </a:pPr>
            <a:r>
              <a:rPr lang="en-US"/>
              <a:t>July 2021</a:t>
            </a:r>
            <a:endParaRPr lang="en-US" dirty="0"/>
          </a:p>
        </p:txBody>
      </p:sp>
    </p:spTree>
    <p:extLst>
      <p:ext uri="{BB962C8B-B14F-4D97-AF65-F5344CB8AC3E}">
        <p14:creationId xmlns:p14="http://schemas.microsoft.com/office/powerpoint/2010/main" val="3064992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99E3E3C-FFAE-4A4B-A5D0-6AC3FEEDC920}"/>
              </a:ext>
            </a:extLst>
          </p:cNvPr>
          <p:cNvSpPr>
            <a:spLocks noGrp="1"/>
          </p:cNvSpPr>
          <p:nvPr>
            <p:ph idx="1"/>
          </p:nvPr>
        </p:nvSpPr>
        <p:spPr/>
        <p:txBody>
          <a:bodyPr/>
          <a:lstStyle/>
          <a:p>
            <a:r>
              <a:rPr lang="en-US" dirty="0"/>
              <a:t>AP shall prioritize any pending MSDUs of TIDs_L to rTWT scheduled STAs over any other TIDs or to other STAs in the current rTWT SP</a:t>
            </a:r>
          </a:p>
          <a:p>
            <a:r>
              <a:rPr lang="en-US" dirty="0"/>
              <a:t>The prioritization order is similar to triggering order described in previous slide:</a:t>
            </a:r>
          </a:p>
          <a:p>
            <a:pPr lvl="1"/>
            <a:r>
              <a:rPr lang="en-US" dirty="0"/>
              <a:t>Consider three sets of (STA, TID):</a:t>
            </a:r>
          </a:p>
          <a:p>
            <a:pPr lvl="2"/>
            <a:r>
              <a:rPr lang="en-US" dirty="0"/>
              <a:t>Set 1: STAs are rTWT scheduled STAs (and haven’t terminated their respective SPs) and AP has pending MSDUs of TIDs_L for them</a:t>
            </a:r>
          </a:p>
          <a:p>
            <a:pPr lvl="2"/>
            <a:r>
              <a:rPr lang="en-US" dirty="0">
                <a:solidFill>
                  <a:schemeClr val="tx1"/>
                </a:solidFill>
              </a:rPr>
              <a:t>Set 2: STAs are rTWT scheduled STAs in PS (and haven’t terminated their respective SPs), and AP doesn’t have any pending MSDUs of TIDs_L for them but does have pending MSDUs of other TIDs.</a:t>
            </a:r>
          </a:p>
          <a:p>
            <a:pPr lvl="2"/>
            <a:r>
              <a:rPr lang="en-US" dirty="0"/>
              <a:t>Set 3: STAs are not rTWT scheduled STAs for current SP, or STAs are rTWT scheduled STA but their respective SPs have been terminated</a:t>
            </a:r>
          </a:p>
          <a:p>
            <a:pPr lvl="1"/>
            <a:r>
              <a:rPr lang="en-US" u="sng" dirty="0"/>
              <a:t>Rule</a:t>
            </a:r>
            <a:r>
              <a:rPr lang="en-US" dirty="0"/>
              <a:t>: AP should choose the traffic to transmit first from set 1, next set 2 and lastly set 3 while trying to maximize the spatial and frequency reuse in DL SU or MU PPDU scheduling</a:t>
            </a:r>
          </a:p>
          <a:p>
            <a:pPr lvl="1"/>
            <a:endParaRPr lang="en-US" dirty="0"/>
          </a:p>
        </p:txBody>
      </p:sp>
      <p:sp>
        <p:nvSpPr>
          <p:cNvPr id="3" name="Title 2">
            <a:extLst>
              <a:ext uri="{FF2B5EF4-FFF2-40B4-BE49-F238E27FC236}">
                <a16:creationId xmlns:a16="http://schemas.microsoft.com/office/drawing/2014/main" id="{D4A78D49-4FAA-468B-81DF-4E68A75F9A7A}"/>
              </a:ext>
            </a:extLst>
          </p:cNvPr>
          <p:cNvSpPr>
            <a:spLocks noGrp="1"/>
          </p:cNvSpPr>
          <p:nvPr>
            <p:ph type="title"/>
          </p:nvPr>
        </p:nvSpPr>
        <p:spPr/>
        <p:txBody>
          <a:bodyPr/>
          <a:lstStyle/>
          <a:p>
            <a:r>
              <a:rPr lang="en-US" dirty="0"/>
              <a:t>Trigger-enabled rTWT: DL Traffic</a:t>
            </a:r>
          </a:p>
        </p:txBody>
      </p:sp>
      <p:sp>
        <p:nvSpPr>
          <p:cNvPr id="4" name="Footer Placeholder 3">
            <a:extLst>
              <a:ext uri="{FF2B5EF4-FFF2-40B4-BE49-F238E27FC236}">
                <a16:creationId xmlns:a16="http://schemas.microsoft.com/office/drawing/2014/main" id="{470604F4-3E05-4C99-BA20-651349EBCE01}"/>
              </a:ext>
            </a:extLst>
          </p:cNvPr>
          <p:cNvSpPr>
            <a:spLocks noGrp="1"/>
          </p:cNvSpPr>
          <p:nvPr>
            <p:ph type="ftr" idx="11"/>
          </p:nvPr>
        </p:nvSpPr>
        <p:spPr/>
        <p:txBody>
          <a:bodyPr/>
          <a:lstStyle/>
          <a:p>
            <a:pPr>
              <a:defRPr/>
            </a:pPr>
            <a:r>
              <a:rPr lang="en-US"/>
              <a:t>Chunyu Hu et al.</a:t>
            </a:r>
            <a:endParaRPr lang="en-US" dirty="0"/>
          </a:p>
        </p:txBody>
      </p:sp>
      <p:sp>
        <p:nvSpPr>
          <p:cNvPr id="5" name="Slide Number Placeholder 4">
            <a:extLst>
              <a:ext uri="{FF2B5EF4-FFF2-40B4-BE49-F238E27FC236}">
                <a16:creationId xmlns:a16="http://schemas.microsoft.com/office/drawing/2014/main" id="{97A20967-6910-4490-B68C-A6AA3AEAC6E6}"/>
              </a:ext>
            </a:extLst>
          </p:cNvPr>
          <p:cNvSpPr>
            <a:spLocks noGrp="1"/>
          </p:cNvSpPr>
          <p:nvPr>
            <p:ph type="sldNum" idx="12"/>
          </p:nvPr>
        </p:nvSpPr>
        <p:spPr/>
        <p:txBody>
          <a:bodyPr/>
          <a:lstStyle/>
          <a:p>
            <a:pPr>
              <a:defRPr/>
            </a:pPr>
            <a:r>
              <a:rPr lang="en-US"/>
              <a:t>Slide </a:t>
            </a:r>
            <a:fld id="{C1789BC7-C074-42CC-ADF8-5107DF6BD1C1}" type="slidenum">
              <a:rPr lang="en-US" smtClean="0"/>
              <a:pPr>
                <a:defRPr/>
              </a:pPr>
              <a:t>11</a:t>
            </a:fld>
            <a:endParaRPr lang="en-US"/>
          </a:p>
        </p:txBody>
      </p:sp>
      <p:sp>
        <p:nvSpPr>
          <p:cNvPr id="6" name="Date Placeholder 5">
            <a:extLst>
              <a:ext uri="{FF2B5EF4-FFF2-40B4-BE49-F238E27FC236}">
                <a16:creationId xmlns:a16="http://schemas.microsoft.com/office/drawing/2014/main" id="{3CF0CB74-514D-4ECF-9EA7-80EE8A541DC3}"/>
              </a:ext>
            </a:extLst>
          </p:cNvPr>
          <p:cNvSpPr>
            <a:spLocks noGrp="1"/>
          </p:cNvSpPr>
          <p:nvPr>
            <p:ph type="dt" idx="2"/>
          </p:nvPr>
        </p:nvSpPr>
        <p:spPr/>
        <p:txBody>
          <a:bodyPr/>
          <a:lstStyle/>
          <a:p>
            <a:pPr>
              <a:defRPr/>
            </a:pPr>
            <a:r>
              <a:rPr lang="en-US"/>
              <a:t>July 2021</a:t>
            </a:r>
            <a:endParaRPr lang="en-US" dirty="0"/>
          </a:p>
        </p:txBody>
      </p:sp>
    </p:spTree>
    <p:extLst>
      <p:ext uri="{BB962C8B-B14F-4D97-AF65-F5344CB8AC3E}">
        <p14:creationId xmlns:p14="http://schemas.microsoft.com/office/powerpoint/2010/main" val="3703855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E1BA9FA-8B1D-4B13-991A-F037804061A5}"/>
              </a:ext>
            </a:extLst>
          </p:cNvPr>
          <p:cNvSpPr>
            <a:spLocks noGrp="1"/>
          </p:cNvSpPr>
          <p:nvPr>
            <p:ph idx="1"/>
          </p:nvPr>
        </p:nvSpPr>
        <p:spPr/>
        <p:txBody>
          <a:bodyPr/>
          <a:lstStyle/>
          <a:p>
            <a:r>
              <a:rPr lang="en-US" dirty="0"/>
              <a:t>The non rTWT STAs for current rTWT SP can access the channel following the baseline EDCA and MU-EDCA rules, except that</a:t>
            </a:r>
          </a:p>
          <a:p>
            <a:pPr lvl="1"/>
            <a:r>
              <a:rPr lang="en-US" dirty="0"/>
              <a:t>Additional channel access rules specified in subclause 35.7.3 per D1.1</a:t>
            </a:r>
          </a:p>
          <a:p>
            <a:r>
              <a:rPr lang="en-US" dirty="0"/>
              <a:t>Such STAs, when gaining channel access, can transmit traffic of their choices</a:t>
            </a:r>
          </a:p>
        </p:txBody>
      </p:sp>
      <p:sp>
        <p:nvSpPr>
          <p:cNvPr id="3" name="Title 2">
            <a:extLst>
              <a:ext uri="{FF2B5EF4-FFF2-40B4-BE49-F238E27FC236}">
                <a16:creationId xmlns:a16="http://schemas.microsoft.com/office/drawing/2014/main" id="{4F5B660C-2BB1-490F-94B6-717CF6F17CFF}"/>
              </a:ext>
            </a:extLst>
          </p:cNvPr>
          <p:cNvSpPr>
            <a:spLocks noGrp="1"/>
          </p:cNvSpPr>
          <p:nvPr>
            <p:ph type="title"/>
          </p:nvPr>
        </p:nvSpPr>
        <p:spPr/>
        <p:txBody>
          <a:bodyPr/>
          <a:lstStyle/>
          <a:p>
            <a:r>
              <a:rPr lang="en-US" dirty="0"/>
              <a:t>Rules (Or No Rules) for Other STAs</a:t>
            </a:r>
          </a:p>
        </p:txBody>
      </p:sp>
      <p:sp>
        <p:nvSpPr>
          <p:cNvPr id="4" name="Footer Placeholder 3">
            <a:extLst>
              <a:ext uri="{FF2B5EF4-FFF2-40B4-BE49-F238E27FC236}">
                <a16:creationId xmlns:a16="http://schemas.microsoft.com/office/drawing/2014/main" id="{2E2CF484-E3A7-49A7-A017-2175D9445F8E}"/>
              </a:ext>
            </a:extLst>
          </p:cNvPr>
          <p:cNvSpPr>
            <a:spLocks noGrp="1"/>
          </p:cNvSpPr>
          <p:nvPr>
            <p:ph type="ftr" idx="11"/>
          </p:nvPr>
        </p:nvSpPr>
        <p:spPr/>
        <p:txBody>
          <a:bodyPr/>
          <a:lstStyle/>
          <a:p>
            <a:pPr>
              <a:defRPr/>
            </a:pPr>
            <a:r>
              <a:rPr lang="en-US"/>
              <a:t>Chunyu Hu et al.</a:t>
            </a:r>
            <a:endParaRPr lang="en-US" dirty="0"/>
          </a:p>
        </p:txBody>
      </p:sp>
      <p:sp>
        <p:nvSpPr>
          <p:cNvPr id="5" name="Slide Number Placeholder 4">
            <a:extLst>
              <a:ext uri="{FF2B5EF4-FFF2-40B4-BE49-F238E27FC236}">
                <a16:creationId xmlns:a16="http://schemas.microsoft.com/office/drawing/2014/main" id="{2A008266-70F3-4FE8-A2C2-A00887EDA0B3}"/>
              </a:ext>
            </a:extLst>
          </p:cNvPr>
          <p:cNvSpPr>
            <a:spLocks noGrp="1"/>
          </p:cNvSpPr>
          <p:nvPr>
            <p:ph type="sldNum" idx="12"/>
          </p:nvPr>
        </p:nvSpPr>
        <p:spPr/>
        <p:txBody>
          <a:bodyPr/>
          <a:lstStyle/>
          <a:p>
            <a:pPr>
              <a:defRPr/>
            </a:pPr>
            <a:r>
              <a:rPr lang="en-US"/>
              <a:t>Slide </a:t>
            </a:r>
            <a:fld id="{C1789BC7-C074-42CC-ADF8-5107DF6BD1C1}" type="slidenum">
              <a:rPr lang="en-US" smtClean="0"/>
              <a:pPr>
                <a:defRPr/>
              </a:pPr>
              <a:t>12</a:t>
            </a:fld>
            <a:endParaRPr lang="en-US"/>
          </a:p>
        </p:txBody>
      </p:sp>
      <p:sp>
        <p:nvSpPr>
          <p:cNvPr id="6" name="Date Placeholder 5">
            <a:extLst>
              <a:ext uri="{FF2B5EF4-FFF2-40B4-BE49-F238E27FC236}">
                <a16:creationId xmlns:a16="http://schemas.microsoft.com/office/drawing/2014/main" id="{10D51898-1D9F-4C5E-AED9-268385BD70C5}"/>
              </a:ext>
            </a:extLst>
          </p:cNvPr>
          <p:cNvSpPr>
            <a:spLocks noGrp="1"/>
          </p:cNvSpPr>
          <p:nvPr>
            <p:ph type="dt" idx="2"/>
          </p:nvPr>
        </p:nvSpPr>
        <p:spPr/>
        <p:txBody>
          <a:bodyPr/>
          <a:lstStyle/>
          <a:p>
            <a:pPr>
              <a:defRPr/>
            </a:pPr>
            <a:r>
              <a:rPr lang="en-US"/>
              <a:t>July 2021</a:t>
            </a:r>
            <a:endParaRPr lang="en-US" dirty="0"/>
          </a:p>
        </p:txBody>
      </p:sp>
    </p:spTree>
    <p:extLst>
      <p:ext uri="{BB962C8B-B14F-4D97-AF65-F5344CB8AC3E}">
        <p14:creationId xmlns:p14="http://schemas.microsoft.com/office/powerpoint/2010/main" val="484499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2E7B368-323E-49CF-8959-000D5760072D}"/>
              </a:ext>
            </a:extLst>
          </p:cNvPr>
          <p:cNvSpPr>
            <a:spLocks noGrp="1"/>
          </p:cNvSpPr>
          <p:nvPr>
            <p:ph idx="1"/>
          </p:nvPr>
        </p:nvSpPr>
        <p:spPr/>
        <p:txBody>
          <a:bodyPr/>
          <a:lstStyle/>
          <a:p>
            <a:r>
              <a:rPr lang="en-US" dirty="0"/>
              <a:t>DL traffic prioritization: same as trigger-enabled rTWT SPs</a:t>
            </a:r>
          </a:p>
          <a:p>
            <a:r>
              <a:rPr lang="en-US" dirty="0"/>
              <a:t>UL traffic prioritization:</a:t>
            </a:r>
          </a:p>
          <a:p>
            <a:pPr lvl="1"/>
            <a:r>
              <a:rPr lang="en-US" dirty="0"/>
              <a:t>rTWT scheduled STAs shall first schedule the transmission of MSDUs of TIDs_L.</a:t>
            </a:r>
          </a:p>
          <a:p>
            <a:pPr lvl="1"/>
            <a:r>
              <a:rPr lang="en-US" dirty="0"/>
              <a:t>If there is no more pending frames of TIDs_L, the rTWT scheduled STAs shall either indicate to AP its readiness to terminate the SP, or request to terminate the SP, or stop scheduling other data frame transmission until the end of the rTWT SP or the rTWT SP is terminated</a:t>
            </a:r>
          </a:p>
        </p:txBody>
      </p:sp>
      <p:sp>
        <p:nvSpPr>
          <p:cNvPr id="3" name="Title 2">
            <a:extLst>
              <a:ext uri="{FF2B5EF4-FFF2-40B4-BE49-F238E27FC236}">
                <a16:creationId xmlns:a16="http://schemas.microsoft.com/office/drawing/2014/main" id="{B2AC6672-DB88-4C3F-BA18-3FDD3F15EE82}"/>
              </a:ext>
            </a:extLst>
          </p:cNvPr>
          <p:cNvSpPr>
            <a:spLocks noGrp="1"/>
          </p:cNvSpPr>
          <p:nvPr>
            <p:ph type="title"/>
          </p:nvPr>
        </p:nvSpPr>
        <p:spPr/>
        <p:txBody>
          <a:bodyPr/>
          <a:lstStyle/>
          <a:p>
            <a:r>
              <a:rPr lang="en-US" dirty="0"/>
              <a:t>Non Trigger-enabled rTWT SPs</a:t>
            </a:r>
          </a:p>
        </p:txBody>
      </p:sp>
      <p:sp>
        <p:nvSpPr>
          <p:cNvPr id="4" name="Footer Placeholder 3">
            <a:extLst>
              <a:ext uri="{FF2B5EF4-FFF2-40B4-BE49-F238E27FC236}">
                <a16:creationId xmlns:a16="http://schemas.microsoft.com/office/drawing/2014/main" id="{57316B37-7DC6-4DD6-8F88-417CBD11B28E}"/>
              </a:ext>
            </a:extLst>
          </p:cNvPr>
          <p:cNvSpPr>
            <a:spLocks noGrp="1"/>
          </p:cNvSpPr>
          <p:nvPr>
            <p:ph type="ftr" idx="11"/>
          </p:nvPr>
        </p:nvSpPr>
        <p:spPr/>
        <p:txBody>
          <a:bodyPr/>
          <a:lstStyle/>
          <a:p>
            <a:pPr>
              <a:defRPr/>
            </a:pPr>
            <a:r>
              <a:rPr lang="en-US"/>
              <a:t>Chunyu Hu et al.</a:t>
            </a:r>
            <a:endParaRPr lang="en-US" dirty="0"/>
          </a:p>
        </p:txBody>
      </p:sp>
      <p:sp>
        <p:nvSpPr>
          <p:cNvPr id="5" name="Slide Number Placeholder 4">
            <a:extLst>
              <a:ext uri="{FF2B5EF4-FFF2-40B4-BE49-F238E27FC236}">
                <a16:creationId xmlns:a16="http://schemas.microsoft.com/office/drawing/2014/main" id="{DDB27FD6-C7C3-4575-8DC9-C8DF33FAE887}"/>
              </a:ext>
            </a:extLst>
          </p:cNvPr>
          <p:cNvSpPr>
            <a:spLocks noGrp="1"/>
          </p:cNvSpPr>
          <p:nvPr>
            <p:ph type="sldNum" idx="12"/>
          </p:nvPr>
        </p:nvSpPr>
        <p:spPr/>
        <p:txBody>
          <a:bodyPr/>
          <a:lstStyle/>
          <a:p>
            <a:pPr>
              <a:defRPr/>
            </a:pPr>
            <a:r>
              <a:rPr lang="en-US"/>
              <a:t>Slide </a:t>
            </a:r>
            <a:fld id="{C1789BC7-C074-42CC-ADF8-5107DF6BD1C1}" type="slidenum">
              <a:rPr lang="en-US" smtClean="0"/>
              <a:pPr>
                <a:defRPr/>
              </a:pPr>
              <a:t>13</a:t>
            </a:fld>
            <a:endParaRPr lang="en-US"/>
          </a:p>
        </p:txBody>
      </p:sp>
      <p:sp>
        <p:nvSpPr>
          <p:cNvPr id="6" name="Date Placeholder 5">
            <a:extLst>
              <a:ext uri="{FF2B5EF4-FFF2-40B4-BE49-F238E27FC236}">
                <a16:creationId xmlns:a16="http://schemas.microsoft.com/office/drawing/2014/main" id="{B5D66347-D37E-4614-AD73-97C808C6E069}"/>
              </a:ext>
            </a:extLst>
          </p:cNvPr>
          <p:cNvSpPr>
            <a:spLocks noGrp="1"/>
          </p:cNvSpPr>
          <p:nvPr>
            <p:ph type="dt" idx="2"/>
          </p:nvPr>
        </p:nvSpPr>
        <p:spPr/>
        <p:txBody>
          <a:bodyPr/>
          <a:lstStyle/>
          <a:p>
            <a:pPr>
              <a:defRPr/>
            </a:pPr>
            <a:r>
              <a:rPr lang="en-US"/>
              <a:t>July 2021</a:t>
            </a:r>
            <a:endParaRPr lang="en-US" dirty="0"/>
          </a:p>
        </p:txBody>
      </p:sp>
    </p:spTree>
    <p:extLst>
      <p:ext uri="{BB962C8B-B14F-4D97-AF65-F5344CB8AC3E}">
        <p14:creationId xmlns:p14="http://schemas.microsoft.com/office/powerpoint/2010/main" val="3489294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6BE906A-66D5-BF48-9A8F-7960A35C7332}"/>
              </a:ext>
            </a:extLst>
          </p:cNvPr>
          <p:cNvSpPr>
            <a:spLocks noGrp="1"/>
          </p:cNvSpPr>
          <p:nvPr>
            <p:ph idx="1"/>
          </p:nvPr>
        </p:nvSpPr>
        <p:spPr/>
        <p:txBody>
          <a:bodyPr/>
          <a:lstStyle/>
          <a:p>
            <a:r>
              <a:rPr lang="en-US" dirty="0"/>
              <a:t>Discuss the gap in trigger frame functionality: lack of TID based triggering and corresponding response</a:t>
            </a:r>
          </a:p>
          <a:p>
            <a:r>
              <a:rPr lang="en-US" dirty="0"/>
              <a:t>Discuss the rules for prioritizing DL/UL traffic during the trigger-enabled and non-trigger-enabled rTWT SPs</a:t>
            </a:r>
          </a:p>
        </p:txBody>
      </p:sp>
      <p:sp>
        <p:nvSpPr>
          <p:cNvPr id="3" name="Title 2">
            <a:extLst>
              <a:ext uri="{FF2B5EF4-FFF2-40B4-BE49-F238E27FC236}">
                <a16:creationId xmlns:a16="http://schemas.microsoft.com/office/drawing/2014/main" id="{040A7B4A-A314-4941-9D7A-A99E47FA0451}"/>
              </a:ext>
            </a:extLst>
          </p:cNvPr>
          <p:cNvSpPr>
            <a:spLocks noGrp="1"/>
          </p:cNvSpPr>
          <p:nvPr>
            <p:ph type="title"/>
          </p:nvPr>
        </p:nvSpPr>
        <p:spPr/>
        <p:txBody>
          <a:bodyPr/>
          <a:lstStyle/>
          <a:p>
            <a:r>
              <a:rPr lang="en-US" dirty="0"/>
              <a:t>Summary</a:t>
            </a:r>
          </a:p>
        </p:txBody>
      </p:sp>
      <p:sp>
        <p:nvSpPr>
          <p:cNvPr id="4" name="Footer Placeholder 3">
            <a:extLst>
              <a:ext uri="{FF2B5EF4-FFF2-40B4-BE49-F238E27FC236}">
                <a16:creationId xmlns:a16="http://schemas.microsoft.com/office/drawing/2014/main" id="{10267B0B-8DB6-EA45-A828-15194019C86E}"/>
              </a:ext>
            </a:extLst>
          </p:cNvPr>
          <p:cNvSpPr>
            <a:spLocks noGrp="1"/>
          </p:cNvSpPr>
          <p:nvPr>
            <p:ph type="ftr" idx="11"/>
          </p:nvPr>
        </p:nvSpPr>
        <p:spPr/>
        <p:txBody>
          <a:bodyPr/>
          <a:lstStyle/>
          <a:p>
            <a:pPr>
              <a:defRPr/>
            </a:pPr>
            <a:r>
              <a:rPr lang="en-US"/>
              <a:t>Chunyu Hu et al.</a:t>
            </a:r>
            <a:endParaRPr lang="en-US" dirty="0"/>
          </a:p>
        </p:txBody>
      </p:sp>
      <p:sp>
        <p:nvSpPr>
          <p:cNvPr id="5" name="Slide Number Placeholder 4">
            <a:extLst>
              <a:ext uri="{FF2B5EF4-FFF2-40B4-BE49-F238E27FC236}">
                <a16:creationId xmlns:a16="http://schemas.microsoft.com/office/drawing/2014/main" id="{1102E3B6-5710-3C4D-BED0-50928C25F323}"/>
              </a:ext>
            </a:extLst>
          </p:cNvPr>
          <p:cNvSpPr>
            <a:spLocks noGrp="1"/>
          </p:cNvSpPr>
          <p:nvPr>
            <p:ph type="sldNum" idx="12"/>
          </p:nvPr>
        </p:nvSpPr>
        <p:spPr/>
        <p:txBody>
          <a:bodyPr/>
          <a:lstStyle/>
          <a:p>
            <a:pPr>
              <a:defRPr/>
            </a:pPr>
            <a:r>
              <a:rPr lang="en-US"/>
              <a:t>Slide </a:t>
            </a:r>
            <a:fld id="{C1789BC7-C074-42CC-ADF8-5107DF6BD1C1}" type="slidenum">
              <a:rPr lang="en-US" smtClean="0"/>
              <a:pPr>
                <a:defRPr/>
              </a:pPr>
              <a:t>14</a:t>
            </a:fld>
            <a:endParaRPr lang="en-US"/>
          </a:p>
        </p:txBody>
      </p:sp>
      <p:sp>
        <p:nvSpPr>
          <p:cNvPr id="6" name="Date Placeholder 5">
            <a:extLst>
              <a:ext uri="{FF2B5EF4-FFF2-40B4-BE49-F238E27FC236}">
                <a16:creationId xmlns:a16="http://schemas.microsoft.com/office/drawing/2014/main" id="{0FBFDE12-7FB3-E44C-9824-0048E35C4AE2}"/>
              </a:ext>
            </a:extLst>
          </p:cNvPr>
          <p:cNvSpPr>
            <a:spLocks noGrp="1"/>
          </p:cNvSpPr>
          <p:nvPr>
            <p:ph type="dt" idx="2"/>
          </p:nvPr>
        </p:nvSpPr>
        <p:spPr/>
        <p:txBody>
          <a:bodyPr/>
          <a:lstStyle/>
          <a:p>
            <a:pPr>
              <a:defRPr/>
            </a:pPr>
            <a:r>
              <a:rPr lang="en-US"/>
              <a:t>July 2021</a:t>
            </a:r>
            <a:endParaRPr lang="en-US" dirty="0"/>
          </a:p>
        </p:txBody>
      </p:sp>
    </p:spTree>
    <p:extLst>
      <p:ext uri="{BB962C8B-B14F-4D97-AF65-F5344CB8AC3E}">
        <p14:creationId xmlns:p14="http://schemas.microsoft.com/office/powerpoint/2010/main" val="3936893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D564AA-1BDD-484A-8FB5-16A5AFC2A69B}"/>
              </a:ext>
            </a:extLst>
          </p:cNvPr>
          <p:cNvSpPr>
            <a:spLocks noGrp="1"/>
          </p:cNvSpPr>
          <p:nvPr>
            <p:ph idx="1"/>
          </p:nvPr>
        </p:nvSpPr>
        <p:spPr/>
        <p:txBody>
          <a:bodyPr/>
          <a:lstStyle/>
          <a:p>
            <a:r>
              <a:rPr lang="en-US" sz="2400" dirty="0"/>
              <a:t>Discuss the traffic prioritization rules during the restricted TWT SPs</a:t>
            </a:r>
          </a:p>
          <a:p>
            <a:endParaRPr lang="en-US" sz="2000" dirty="0"/>
          </a:p>
        </p:txBody>
      </p:sp>
      <p:sp>
        <p:nvSpPr>
          <p:cNvPr id="3" name="Title 2">
            <a:extLst>
              <a:ext uri="{FF2B5EF4-FFF2-40B4-BE49-F238E27FC236}">
                <a16:creationId xmlns:a16="http://schemas.microsoft.com/office/drawing/2014/main" id="{1ADCF611-A6AC-174C-830A-DE5BD870CB43}"/>
              </a:ext>
            </a:extLst>
          </p:cNvPr>
          <p:cNvSpPr>
            <a:spLocks noGrp="1"/>
          </p:cNvSpPr>
          <p:nvPr>
            <p:ph type="title"/>
          </p:nvPr>
        </p:nvSpPr>
        <p:spPr/>
        <p:txBody>
          <a:bodyPr/>
          <a:lstStyle/>
          <a:p>
            <a:r>
              <a:rPr lang="en-US" dirty="0"/>
              <a:t>Abstract</a:t>
            </a:r>
          </a:p>
        </p:txBody>
      </p:sp>
      <p:sp>
        <p:nvSpPr>
          <p:cNvPr id="4" name="Footer Placeholder 3">
            <a:extLst>
              <a:ext uri="{FF2B5EF4-FFF2-40B4-BE49-F238E27FC236}">
                <a16:creationId xmlns:a16="http://schemas.microsoft.com/office/drawing/2014/main" id="{37DE074D-D0C0-6F4D-99BC-E66FC246E3AA}"/>
              </a:ext>
            </a:extLst>
          </p:cNvPr>
          <p:cNvSpPr>
            <a:spLocks noGrp="1"/>
          </p:cNvSpPr>
          <p:nvPr>
            <p:ph type="ftr" idx="11"/>
          </p:nvPr>
        </p:nvSpPr>
        <p:spPr/>
        <p:txBody>
          <a:bodyPr/>
          <a:lstStyle/>
          <a:p>
            <a:pPr>
              <a:defRPr/>
            </a:pPr>
            <a:r>
              <a:rPr lang="en-US"/>
              <a:t>Chunyu Hu et al.</a:t>
            </a:r>
            <a:endParaRPr lang="en-US" dirty="0"/>
          </a:p>
        </p:txBody>
      </p:sp>
      <p:sp>
        <p:nvSpPr>
          <p:cNvPr id="5" name="Slide Number Placeholder 4">
            <a:extLst>
              <a:ext uri="{FF2B5EF4-FFF2-40B4-BE49-F238E27FC236}">
                <a16:creationId xmlns:a16="http://schemas.microsoft.com/office/drawing/2014/main" id="{10A033F6-69C5-C040-91AA-F1EBCC11686F}"/>
              </a:ext>
            </a:extLst>
          </p:cNvPr>
          <p:cNvSpPr>
            <a:spLocks noGrp="1"/>
          </p:cNvSpPr>
          <p:nvPr>
            <p:ph type="sldNum" idx="12"/>
          </p:nvPr>
        </p:nvSpPr>
        <p:spPr/>
        <p:txBody>
          <a:bodyPr/>
          <a:lstStyle/>
          <a:p>
            <a:pPr>
              <a:defRPr/>
            </a:pPr>
            <a:r>
              <a:rPr lang="en-US"/>
              <a:t>Slide </a:t>
            </a:r>
            <a:fld id="{C1789BC7-C074-42CC-ADF8-5107DF6BD1C1}" type="slidenum">
              <a:rPr lang="en-US" smtClean="0"/>
              <a:pPr>
                <a:defRPr/>
              </a:pPr>
              <a:t>2</a:t>
            </a:fld>
            <a:endParaRPr lang="en-US"/>
          </a:p>
        </p:txBody>
      </p:sp>
      <p:sp>
        <p:nvSpPr>
          <p:cNvPr id="6" name="Date Placeholder 5">
            <a:extLst>
              <a:ext uri="{FF2B5EF4-FFF2-40B4-BE49-F238E27FC236}">
                <a16:creationId xmlns:a16="http://schemas.microsoft.com/office/drawing/2014/main" id="{A4503CCD-5AC5-504E-AC1A-66C5EA4A3FDE}"/>
              </a:ext>
            </a:extLst>
          </p:cNvPr>
          <p:cNvSpPr>
            <a:spLocks noGrp="1"/>
          </p:cNvSpPr>
          <p:nvPr>
            <p:ph type="dt" idx="2"/>
          </p:nvPr>
        </p:nvSpPr>
        <p:spPr/>
        <p:txBody>
          <a:bodyPr/>
          <a:lstStyle/>
          <a:p>
            <a:pPr>
              <a:defRPr/>
            </a:pPr>
            <a:r>
              <a:rPr lang="en-US"/>
              <a:t>July 2021</a:t>
            </a:r>
            <a:endParaRPr lang="en-US" dirty="0"/>
          </a:p>
        </p:txBody>
      </p:sp>
    </p:spTree>
    <p:extLst>
      <p:ext uri="{BB962C8B-B14F-4D97-AF65-F5344CB8AC3E}">
        <p14:creationId xmlns:p14="http://schemas.microsoft.com/office/powerpoint/2010/main" val="3655262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3E3F7EE-C5D9-495E-99E3-62E0278A96FC}"/>
              </a:ext>
            </a:extLst>
          </p:cNvPr>
          <p:cNvSpPr>
            <a:spLocks noGrp="1"/>
          </p:cNvSpPr>
          <p:nvPr>
            <p:ph idx="1"/>
          </p:nvPr>
        </p:nvSpPr>
        <p:spPr/>
        <p:txBody>
          <a:bodyPr/>
          <a:lstStyle/>
          <a:p>
            <a:r>
              <a:rPr lang="en-US" dirty="0"/>
              <a:t>D1.1 subclause 35.6.2 (Restricted TWT setup procedure) specifies TID(s) as traffic associated with the rTWT membership between the rTWT scheduling AP and the rTWT scheduled STAs</a:t>
            </a:r>
          </a:p>
          <a:p>
            <a:r>
              <a:rPr lang="en-US" dirty="0"/>
              <a:t>During the discussion on the rTWT setup procedure (11-21/462), the topic on traffic “restriction” or “prioritization” didn’t reach conclusion or have much time to address. This presentation revisits the topic in order to resolve this pending item and related CC36 CIDs:</a:t>
            </a:r>
          </a:p>
          <a:p>
            <a:pPr lvl="1"/>
            <a:r>
              <a:rPr lang="en-US" dirty="0"/>
              <a:t>4768, 4775, 4776, 5874, 6506, 4121, 5728, 6511, 7432, 7634, 5775, 6546, 5664, 4586, 4587, 4588</a:t>
            </a:r>
          </a:p>
          <a:p>
            <a:endParaRPr lang="en-US" dirty="0"/>
          </a:p>
        </p:txBody>
      </p:sp>
      <p:sp>
        <p:nvSpPr>
          <p:cNvPr id="3" name="Title 2">
            <a:extLst>
              <a:ext uri="{FF2B5EF4-FFF2-40B4-BE49-F238E27FC236}">
                <a16:creationId xmlns:a16="http://schemas.microsoft.com/office/drawing/2014/main" id="{C1AD4E61-DD2E-42A9-AB49-05D6BC315983}"/>
              </a:ext>
            </a:extLst>
          </p:cNvPr>
          <p:cNvSpPr>
            <a:spLocks noGrp="1"/>
          </p:cNvSpPr>
          <p:nvPr>
            <p:ph type="title"/>
          </p:nvPr>
        </p:nvSpPr>
        <p:spPr/>
        <p:txBody>
          <a:bodyPr/>
          <a:lstStyle/>
          <a:p>
            <a:r>
              <a:rPr lang="en-US" dirty="0"/>
              <a:t>Background</a:t>
            </a:r>
          </a:p>
        </p:txBody>
      </p:sp>
      <p:sp>
        <p:nvSpPr>
          <p:cNvPr id="4" name="Footer Placeholder 3">
            <a:extLst>
              <a:ext uri="{FF2B5EF4-FFF2-40B4-BE49-F238E27FC236}">
                <a16:creationId xmlns:a16="http://schemas.microsoft.com/office/drawing/2014/main" id="{60A13CE6-5251-4FA8-8923-572E0C240B18}"/>
              </a:ext>
            </a:extLst>
          </p:cNvPr>
          <p:cNvSpPr>
            <a:spLocks noGrp="1"/>
          </p:cNvSpPr>
          <p:nvPr>
            <p:ph type="ftr" idx="11"/>
          </p:nvPr>
        </p:nvSpPr>
        <p:spPr/>
        <p:txBody>
          <a:bodyPr/>
          <a:lstStyle/>
          <a:p>
            <a:pPr>
              <a:defRPr/>
            </a:pPr>
            <a:r>
              <a:rPr lang="en-US"/>
              <a:t>Chunyu Hu et al.</a:t>
            </a:r>
            <a:endParaRPr lang="en-US" dirty="0"/>
          </a:p>
        </p:txBody>
      </p:sp>
      <p:sp>
        <p:nvSpPr>
          <p:cNvPr id="5" name="Slide Number Placeholder 4">
            <a:extLst>
              <a:ext uri="{FF2B5EF4-FFF2-40B4-BE49-F238E27FC236}">
                <a16:creationId xmlns:a16="http://schemas.microsoft.com/office/drawing/2014/main" id="{CE23E092-096C-4F29-A277-EFDA49B769FB}"/>
              </a:ext>
            </a:extLst>
          </p:cNvPr>
          <p:cNvSpPr>
            <a:spLocks noGrp="1"/>
          </p:cNvSpPr>
          <p:nvPr>
            <p:ph type="sldNum" idx="12"/>
          </p:nvPr>
        </p:nvSpPr>
        <p:spPr/>
        <p:txBody>
          <a:bodyPr/>
          <a:lstStyle/>
          <a:p>
            <a:pPr>
              <a:defRPr/>
            </a:pPr>
            <a:r>
              <a:rPr lang="en-US"/>
              <a:t>Slide </a:t>
            </a:r>
            <a:fld id="{C1789BC7-C074-42CC-ADF8-5107DF6BD1C1}" type="slidenum">
              <a:rPr lang="en-US" smtClean="0"/>
              <a:pPr>
                <a:defRPr/>
              </a:pPr>
              <a:t>3</a:t>
            </a:fld>
            <a:endParaRPr lang="en-US"/>
          </a:p>
        </p:txBody>
      </p:sp>
      <p:sp>
        <p:nvSpPr>
          <p:cNvPr id="6" name="Date Placeholder 5">
            <a:extLst>
              <a:ext uri="{FF2B5EF4-FFF2-40B4-BE49-F238E27FC236}">
                <a16:creationId xmlns:a16="http://schemas.microsoft.com/office/drawing/2014/main" id="{84D6289A-7E9A-4B66-A253-0660BB003948}"/>
              </a:ext>
            </a:extLst>
          </p:cNvPr>
          <p:cNvSpPr>
            <a:spLocks noGrp="1"/>
          </p:cNvSpPr>
          <p:nvPr>
            <p:ph type="dt" idx="2"/>
          </p:nvPr>
        </p:nvSpPr>
        <p:spPr/>
        <p:txBody>
          <a:bodyPr/>
          <a:lstStyle/>
          <a:p>
            <a:pPr>
              <a:defRPr/>
            </a:pPr>
            <a:r>
              <a:rPr lang="en-US"/>
              <a:t>July 2021</a:t>
            </a:r>
            <a:endParaRPr lang="en-US" dirty="0"/>
          </a:p>
        </p:txBody>
      </p:sp>
    </p:spTree>
    <p:extLst>
      <p:ext uri="{BB962C8B-B14F-4D97-AF65-F5344CB8AC3E}">
        <p14:creationId xmlns:p14="http://schemas.microsoft.com/office/powerpoint/2010/main" val="1233818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3E3F7EE-C5D9-495E-99E3-62E0278A96FC}"/>
              </a:ext>
            </a:extLst>
          </p:cNvPr>
          <p:cNvSpPr>
            <a:spLocks noGrp="1"/>
          </p:cNvSpPr>
          <p:nvPr>
            <p:ph idx="1"/>
          </p:nvPr>
        </p:nvSpPr>
        <p:spPr/>
        <p:txBody>
          <a:bodyPr/>
          <a:lstStyle/>
          <a:p>
            <a:r>
              <a:rPr lang="en-US" dirty="0"/>
              <a:t>Notation:</a:t>
            </a:r>
          </a:p>
          <a:p>
            <a:pPr lvl="1"/>
            <a:r>
              <a:rPr lang="en-US" dirty="0"/>
              <a:t>TIDs_L denotes TIDs specified by the rTWT setup procedure</a:t>
            </a:r>
          </a:p>
          <a:p>
            <a:pPr lvl="1"/>
            <a:r>
              <a:rPr lang="en-US" dirty="0"/>
              <a:t>TIDs_L{AP, </a:t>
            </a:r>
            <a:r>
              <a:rPr lang="en-US" dirty="0" err="1"/>
              <a:t>STA_x</a:t>
            </a:r>
            <a:r>
              <a:rPr lang="en-US" dirty="0"/>
              <a:t>} is the TID set specified by the rTWT setup procedure between AP and </a:t>
            </a:r>
            <a:r>
              <a:rPr lang="en-US" dirty="0" err="1"/>
              <a:t>STA_x</a:t>
            </a:r>
            <a:endParaRPr lang="en-US" dirty="0"/>
          </a:p>
          <a:p>
            <a:r>
              <a:rPr lang="en-US" dirty="0"/>
              <a:t>During the restricted TWT service periods (SPs), is there any restriction to the type of traffic to be delivered?</a:t>
            </a:r>
          </a:p>
          <a:p>
            <a:pPr lvl="1"/>
            <a:r>
              <a:rPr lang="en-US" dirty="0"/>
              <a:t>Is it a “restriction” or “prioritization”?</a:t>
            </a:r>
          </a:p>
          <a:p>
            <a:pPr lvl="1"/>
            <a:r>
              <a:rPr lang="en-US" dirty="0"/>
              <a:t>If any, what are the specific rules for:</a:t>
            </a:r>
          </a:p>
          <a:p>
            <a:pPr lvl="2"/>
            <a:r>
              <a:rPr lang="en-US" dirty="0"/>
              <a:t>rTWT scheduling AP’s transmission?</a:t>
            </a:r>
          </a:p>
          <a:p>
            <a:pPr lvl="2"/>
            <a:r>
              <a:rPr lang="en-US" dirty="0"/>
              <a:t>rTWT scheduled STA’s transmission?</a:t>
            </a:r>
          </a:p>
          <a:p>
            <a:pPr lvl="2"/>
            <a:r>
              <a:rPr lang="en-US" dirty="0"/>
              <a:t>rTWT supporting non-AP STA (but not members)’s transmission?</a:t>
            </a:r>
          </a:p>
          <a:p>
            <a:pPr lvl="2"/>
            <a:r>
              <a:rPr lang="en-US" dirty="0"/>
              <a:t>non-AP STAs that are not rTWT </a:t>
            </a:r>
            <a:r>
              <a:rPr lang="en-US" dirty="0" err="1"/>
              <a:t>STAs’</a:t>
            </a:r>
            <a:r>
              <a:rPr lang="en-US" dirty="0"/>
              <a:t> transmission?</a:t>
            </a:r>
          </a:p>
        </p:txBody>
      </p:sp>
      <p:sp>
        <p:nvSpPr>
          <p:cNvPr id="3" name="Title 2">
            <a:extLst>
              <a:ext uri="{FF2B5EF4-FFF2-40B4-BE49-F238E27FC236}">
                <a16:creationId xmlns:a16="http://schemas.microsoft.com/office/drawing/2014/main" id="{C1AD4E61-DD2E-42A9-AB49-05D6BC315983}"/>
              </a:ext>
            </a:extLst>
          </p:cNvPr>
          <p:cNvSpPr>
            <a:spLocks noGrp="1"/>
          </p:cNvSpPr>
          <p:nvPr>
            <p:ph type="title"/>
          </p:nvPr>
        </p:nvSpPr>
        <p:spPr/>
        <p:txBody>
          <a:bodyPr/>
          <a:lstStyle/>
          <a:p>
            <a:r>
              <a:rPr lang="en-US" dirty="0"/>
              <a:t>Problem</a:t>
            </a:r>
          </a:p>
        </p:txBody>
      </p:sp>
      <p:sp>
        <p:nvSpPr>
          <p:cNvPr id="4" name="Footer Placeholder 3">
            <a:extLst>
              <a:ext uri="{FF2B5EF4-FFF2-40B4-BE49-F238E27FC236}">
                <a16:creationId xmlns:a16="http://schemas.microsoft.com/office/drawing/2014/main" id="{60A13CE6-5251-4FA8-8923-572E0C240B18}"/>
              </a:ext>
            </a:extLst>
          </p:cNvPr>
          <p:cNvSpPr>
            <a:spLocks noGrp="1"/>
          </p:cNvSpPr>
          <p:nvPr>
            <p:ph type="ftr" idx="11"/>
          </p:nvPr>
        </p:nvSpPr>
        <p:spPr/>
        <p:txBody>
          <a:bodyPr/>
          <a:lstStyle/>
          <a:p>
            <a:pPr>
              <a:defRPr/>
            </a:pPr>
            <a:r>
              <a:rPr lang="en-US"/>
              <a:t>Chunyu Hu et al.</a:t>
            </a:r>
            <a:endParaRPr lang="en-US" dirty="0"/>
          </a:p>
        </p:txBody>
      </p:sp>
      <p:sp>
        <p:nvSpPr>
          <p:cNvPr id="5" name="Slide Number Placeholder 4">
            <a:extLst>
              <a:ext uri="{FF2B5EF4-FFF2-40B4-BE49-F238E27FC236}">
                <a16:creationId xmlns:a16="http://schemas.microsoft.com/office/drawing/2014/main" id="{CE23E092-096C-4F29-A277-EFDA49B769FB}"/>
              </a:ext>
            </a:extLst>
          </p:cNvPr>
          <p:cNvSpPr>
            <a:spLocks noGrp="1"/>
          </p:cNvSpPr>
          <p:nvPr>
            <p:ph type="sldNum" idx="12"/>
          </p:nvPr>
        </p:nvSpPr>
        <p:spPr/>
        <p:txBody>
          <a:bodyPr/>
          <a:lstStyle/>
          <a:p>
            <a:pPr>
              <a:defRPr/>
            </a:pPr>
            <a:r>
              <a:rPr lang="en-US"/>
              <a:t>Slide </a:t>
            </a:r>
            <a:fld id="{C1789BC7-C074-42CC-ADF8-5107DF6BD1C1}" type="slidenum">
              <a:rPr lang="en-US" smtClean="0"/>
              <a:pPr>
                <a:defRPr/>
              </a:pPr>
              <a:t>4</a:t>
            </a:fld>
            <a:endParaRPr lang="en-US"/>
          </a:p>
        </p:txBody>
      </p:sp>
      <p:sp>
        <p:nvSpPr>
          <p:cNvPr id="6" name="Date Placeholder 5">
            <a:extLst>
              <a:ext uri="{FF2B5EF4-FFF2-40B4-BE49-F238E27FC236}">
                <a16:creationId xmlns:a16="http://schemas.microsoft.com/office/drawing/2014/main" id="{84D6289A-7E9A-4B66-A253-0660BB003948}"/>
              </a:ext>
            </a:extLst>
          </p:cNvPr>
          <p:cNvSpPr>
            <a:spLocks noGrp="1"/>
          </p:cNvSpPr>
          <p:nvPr>
            <p:ph type="dt" idx="2"/>
          </p:nvPr>
        </p:nvSpPr>
        <p:spPr/>
        <p:txBody>
          <a:bodyPr/>
          <a:lstStyle/>
          <a:p>
            <a:pPr>
              <a:defRPr/>
            </a:pPr>
            <a:r>
              <a:rPr lang="en-US"/>
              <a:t>July 2021</a:t>
            </a:r>
            <a:endParaRPr lang="en-US" dirty="0"/>
          </a:p>
        </p:txBody>
      </p:sp>
    </p:spTree>
    <p:extLst>
      <p:ext uri="{BB962C8B-B14F-4D97-AF65-F5344CB8AC3E}">
        <p14:creationId xmlns:p14="http://schemas.microsoft.com/office/powerpoint/2010/main" val="3204539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22DC3DE-2ACF-462D-B949-FA26F283CB40}"/>
              </a:ext>
            </a:extLst>
          </p:cNvPr>
          <p:cNvSpPr>
            <a:spLocks noGrp="1"/>
          </p:cNvSpPr>
          <p:nvPr>
            <p:ph idx="1"/>
          </p:nvPr>
        </p:nvSpPr>
        <p:spPr/>
        <p:txBody>
          <a:bodyPr/>
          <a:lstStyle/>
          <a:p>
            <a:r>
              <a:rPr lang="en-US" sz="1600" dirty="0"/>
              <a:t>There are many factors to take into account when restricting/limiting/prioritizing the traffic over the rTWT SPs:</a:t>
            </a:r>
          </a:p>
          <a:p>
            <a:pPr lvl="1"/>
            <a:r>
              <a:rPr lang="en-US" sz="1400" dirty="0"/>
              <a:t>Meet purpose of rTWT: agreement between AP and STAs to delivery latency sensitive traffic when targeted time to meet starts</a:t>
            </a:r>
          </a:p>
          <a:p>
            <a:pPr lvl="2"/>
            <a:r>
              <a:rPr lang="en-US" sz="1200" dirty="0"/>
              <a:t>For participating AP and STAs, they would and should deliver the traffic of TIDs_L first among any other pending traffic</a:t>
            </a:r>
          </a:p>
          <a:p>
            <a:pPr lvl="1"/>
            <a:r>
              <a:rPr lang="en-US" sz="1400" dirty="0"/>
              <a:t>The rTWT SP may have additional resource in frequency/spatial resources: MU-MIMO, OFDMA</a:t>
            </a:r>
          </a:p>
          <a:p>
            <a:pPr lvl="2"/>
            <a:r>
              <a:rPr lang="en-US" sz="1200" dirty="0"/>
              <a:t>E.g. rTWT scheduled STA supports bw80 only and AP operates at BW 160. The upper bw80 would’ve been wasted if we don’t allow AP to schedule DL traffic to other STAs out of rTWT members.</a:t>
            </a:r>
          </a:p>
          <a:p>
            <a:pPr lvl="2"/>
            <a:r>
              <a:rPr lang="en-US" sz="1200" dirty="0"/>
              <a:t>E.g. rTWT scheduled supports NSS=1 and AP supports 4x4. The other three streams would’ve been wasted if we don’t allow AP to schedule DL traffic other STAs using MU-MIMO</a:t>
            </a:r>
          </a:p>
          <a:p>
            <a:pPr lvl="2"/>
            <a:r>
              <a:rPr lang="en-US" sz="1200" dirty="0"/>
              <a:t>Same for DL and UL when MU-MIMO/UL-OFDMA allows more opportunities to share resources</a:t>
            </a:r>
          </a:p>
          <a:p>
            <a:pPr lvl="1"/>
            <a:r>
              <a:rPr lang="en-US" sz="1400" dirty="0"/>
              <a:t>Power saving: rTWT STA may complete transmitting TIDs_L {AP, STA} before the SP finishes and it has frames of other TIDs pending at itself/AP. It’s more power efficient to stay awake to </a:t>
            </a:r>
            <a:r>
              <a:rPr lang="en-US" sz="1400" dirty="0" err="1"/>
              <a:t>tx</a:t>
            </a:r>
            <a:r>
              <a:rPr lang="en-US" sz="1400" dirty="0"/>
              <a:t>/</a:t>
            </a:r>
            <a:r>
              <a:rPr lang="en-US" sz="1400" dirty="0" err="1"/>
              <a:t>rx</a:t>
            </a:r>
            <a:r>
              <a:rPr lang="en-US" sz="1400" dirty="0"/>
              <a:t> them.</a:t>
            </a:r>
          </a:p>
          <a:p>
            <a:pPr lvl="1"/>
            <a:r>
              <a:rPr lang="en-US" sz="1400" dirty="0"/>
              <a:t>Fairness: while giving “privilege” (albeit limited) to rTWT associated traffic, other STAs hope to get fair chance to </a:t>
            </a:r>
            <a:r>
              <a:rPr lang="en-US" sz="1400" dirty="0" err="1"/>
              <a:t>rx</a:t>
            </a:r>
            <a:r>
              <a:rPr lang="en-US" sz="1400" dirty="0"/>
              <a:t> traffic from AP e.g.</a:t>
            </a:r>
          </a:p>
          <a:p>
            <a:r>
              <a:rPr lang="en-US" sz="1600" dirty="0"/>
              <a:t>To balance all these factors, prefer to “</a:t>
            </a:r>
            <a:r>
              <a:rPr lang="en-US" sz="1600" u="sng" dirty="0"/>
              <a:t>prioritizing</a:t>
            </a:r>
            <a:r>
              <a:rPr lang="en-US" sz="1600" dirty="0"/>
              <a:t>” traffic in TIDs_L rather than “restricting” traffic to be delivered in rTWT SPs </a:t>
            </a:r>
            <a:r>
              <a:rPr lang="en-US" sz="1600" i="1" u="sng" dirty="0"/>
              <a:t>only</a:t>
            </a:r>
            <a:r>
              <a:rPr lang="en-US" sz="1600" dirty="0"/>
              <a:t> within TIDs_L among rTWT scheduling AP and scheduled STAs</a:t>
            </a:r>
          </a:p>
        </p:txBody>
      </p:sp>
      <p:sp>
        <p:nvSpPr>
          <p:cNvPr id="3" name="Title 2">
            <a:extLst>
              <a:ext uri="{FF2B5EF4-FFF2-40B4-BE49-F238E27FC236}">
                <a16:creationId xmlns:a16="http://schemas.microsoft.com/office/drawing/2014/main" id="{4E5F72B6-0CA6-4882-B3BF-ABE97BDF90CE}"/>
              </a:ext>
            </a:extLst>
          </p:cNvPr>
          <p:cNvSpPr>
            <a:spLocks noGrp="1"/>
          </p:cNvSpPr>
          <p:nvPr>
            <p:ph type="title"/>
          </p:nvPr>
        </p:nvSpPr>
        <p:spPr/>
        <p:txBody>
          <a:bodyPr/>
          <a:lstStyle/>
          <a:p>
            <a:r>
              <a:rPr lang="en-US" dirty="0"/>
              <a:t>Fairness versus Differentiation</a:t>
            </a:r>
          </a:p>
        </p:txBody>
      </p:sp>
      <p:sp>
        <p:nvSpPr>
          <p:cNvPr id="4" name="Footer Placeholder 3">
            <a:extLst>
              <a:ext uri="{FF2B5EF4-FFF2-40B4-BE49-F238E27FC236}">
                <a16:creationId xmlns:a16="http://schemas.microsoft.com/office/drawing/2014/main" id="{B2482147-7038-4549-AD46-8A4A463BAF98}"/>
              </a:ext>
            </a:extLst>
          </p:cNvPr>
          <p:cNvSpPr>
            <a:spLocks noGrp="1"/>
          </p:cNvSpPr>
          <p:nvPr>
            <p:ph type="ftr" idx="11"/>
          </p:nvPr>
        </p:nvSpPr>
        <p:spPr/>
        <p:txBody>
          <a:bodyPr/>
          <a:lstStyle/>
          <a:p>
            <a:pPr>
              <a:defRPr/>
            </a:pPr>
            <a:r>
              <a:rPr lang="en-US"/>
              <a:t>Chunyu Hu et al.</a:t>
            </a:r>
            <a:endParaRPr lang="en-US" dirty="0"/>
          </a:p>
        </p:txBody>
      </p:sp>
      <p:sp>
        <p:nvSpPr>
          <p:cNvPr id="5" name="Slide Number Placeholder 4">
            <a:extLst>
              <a:ext uri="{FF2B5EF4-FFF2-40B4-BE49-F238E27FC236}">
                <a16:creationId xmlns:a16="http://schemas.microsoft.com/office/drawing/2014/main" id="{6D5D6E34-2205-4621-9158-E5F51CB9A533}"/>
              </a:ext>
            </a:extLst>
          </p:cNvPr>
          <p:cNvSpPr>
            <a:spLocks noGrp="1"/>
          </p:cNvSpPr>
          <p:nvPr>
            <p:ph type="sldNum" idx="12"/>
          </p:nvPr>
        </p:nvSpPr>
        <p:spPr/>
        <p:txBody>
          <a:bodyPr/>
          <a:lstStyle/>
          <a:p>
            <a:pPr>
              <a:defRPr/>
            </a:pPr>
            <a:r>
              <a:rPr lang="en-US"/>
              <a:t>Slide </a:t>
            </a:r>
            <a:fld id="{C1789BC7-C074-42CC-ADF8-5107DF6BD1C1}" type="slidenum">
              <a:rPr lang="en-US" smtClean="0"/>
              <a:pPr>
                <a:defRPr/>
              </a:pPr>
              <a:t>5</a:t>
            </a:fld>
            <a:endParaRPr lang="en-US"/>
          </a:p>
        </p:txBody>
      </p:sp>
      <p:sp>
        <p:nvSpPr>
          <p:cNvPr id="6" name="Date Placeholder 5">
            <a:extLst>
              <a:ext uri="{FF2B5EF4-FFF2-40B4-BE49-F238E27FC236}">
                <a16:creationId xmlns:a16="http://schemas.microsoft.com/office/drawing/2014/main" id="{7C03306E-25EE-4870-8451-F726EA9F05C9}"/>
              </a:ext>
            </a:extLst>
          </p:cNvPr>
          <p:cNvSpPr>
            <a:spLocks noGrp="1"/>
          </p:cNvSpPr>
          <p:nvPr>
            <p:ph type="dt" idx="2"/>
          </p:nvPr>
        </p:nvSpPr>
        <p:spPr/>
        <p:txBody>
          <a:bodyPr/>
          <a:lstStyle/>
          <a:p>
            <a:pPr>
              <a:defRPr/>
            </a:pPr>
            <a:r>
              <a:rPr lang="en-US"/>
              <a:t>July 2021</a:t>
            </a:r>
            <a:endParaRPr lang="en-US" dirty="0"/>
          </a:p>
        </p:txBody>
      </p:sp>
    </p:spTree>
    <p:extLst>
      <p:ext uri="{BB962C8B-B14F-4D97-AF65-F5344CB8AC3E}">
        <p14:creationId xmlns:p14="http://schemas.microsoft.com/office/powerpoint/2010/main" val="708290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57E3998-9FD5-4C35-8846-B88CA415428F}"/>
              </a:ext>
            </a:extLst>
          </p:cNvPr>
          <p:cNvSpPr>
            <a:spLocks noGrp="1"/>
          </p:cNvSpPr>
          <p:nvPr>
            <p:ph idx="1"/>
          </p:nvPr>
        </p:nvSpPr>
        <p:spPr/>
        <p:txBody>
          <a:bodyPr/>
          <a:lstStyle/>
          <a:p>
            <a:r>
              <a:rPr lang="en-US" dirty="0"/>
              <a:t>Discuss two types:</a:t>
            </a:r>
          </a:p>
          <a:p>
            <a:pPr lvl="1"/>
            <a:r>
              <a:rPr lang="en-US" dirty="0"/>
              <a:t>Trigger enabled rTWT SPs</a:t>
            </a:r>
          </a:p>
          <a:p>
            <a:pPr lvl="1"/>
            <a:r>
              <a:rPr lang="en-US" dirty="0"/>
              <a:t>Non-trigger enabled rTWT SPs</a:t>
            </a:r>
          </a:p>
          <a:p>
            <a:r>
              <a:rPr lang="en-US" dirty="0"/>
              <a:t>Discuss the rules for UL / DL traffic of rTWT member STAs, and non-rTWT member STAs</a:t>
            </a:r>
          </a:p>
          <a:p>
            <a:pPr lvl="1"/>
            <a:endParaRPr lang="en-US" dirty="0"/>
          </a:p>
        </p:txBody>
      </p:sp>
      <p:sp>
        <p:nvSpPr>
          <p:cNvPr id="3" name="Title 2">
            <a:extLst>
              <a:ext uri="{FF2B5EF4-FFF2-40B4-BE49-F238E27FC236}">
                <a16:creationId xmlns:a16="http://schemas.microsoft.com/office/drawing/2014/main" id="{3B517274-E626-4102-B3E0-2F76222F545A}"/>
              </a:ext>
            </a:extLst>
          </p:cNvPr>
          <p:cNvSpPr>
            <a:spLocks noGrp="1"/>
          </p:cNvSpPr>
          <p:nvPr>
            <p:ph type="title"/>
          </p:nvPr>
        </p:nvSpPr>
        <p:spPr/>
        <p:txBody>
          <a:bodyPr/>
          <a:lstStyle/>
          <a:p>
            <a:r>
              <a:rPr lang="en-US" dirty="0"/>
              <a:t>Traffic Prioritization Rules for rTWT SP</a:t>
            </a:r>
          </a:p>
        </p:txBody>
      </p:sp>
      <p:sp>
        <p:nvSpPr>
          <p:cNvPr id="4" name="Footer Placeholder 3">
            <a:extLst>
              <a:ext uri="{FF2B5EF4-FFF2-40B4-BE49-F238E27FC236}">
                <a16:creationId xmlns:a16="http://schemas.microsoft.com/office/drawing/2014/main" id="{C0B4E2AF-2416-4CC0-B30D-AFE04ACCCB47}"/>
              </a:ext>
            </a:extLst>
          </p:cNvPr>
          <p:cNvSpPr>
            <a:spLocks noGrp="1"/>
          </p:cNvSpPr>
          <p:nvPr>
            <p:ph type="ftr" idx="11"/>
          </p:nvPr>
        </p:nvSpPr>
        <p:spPr/>
        <p:txBody>
          <a:bodyPr/>
          <a:lstStyle/>
          <a:p>
            <a:pPr>
              <a:defRPr/>
            </a:pPr>
            <a:r>
              <a:rPr lang="en-US"/>
              <a:t>Chunyu Hu et al.</a:t>
            </a:r>
            <a:endParaRPr lang="en-US" dirty="0"/>
          </a:p>
        </p:txBody>
      </p:sp>
      <p:sp>
        <p:nvSpPr>
          <p:cNvPr id="5" name="Slide Number Placeholder 4">
            <a:extLst>
              <a:ext uri="{FF2B5EF4-FFF2-40B4-BE49-F238E27FC236}">
                <a16:creationId xmlns:a16="http://schemas.microsoft.com/office/drawing/2014/main" id="{874E0AAA-1813-48E3-BFF5-2BE5F9D1974C}"/>
              </a:ext>
            </a:extLst>
          </p:cNvPr>
          <p:cNvSpPr>
            <a:spLocks noGrp="1"/>
          </p:cNvSpPr>
          <p:nvPr>
            <p:ph type="sldNum" idx="12"/>
          </p:nvPr>
        </p:nvSpPr>
        <p:spPr/>
        <p:txBody>
          <a:bodyPr/>
          <a:lstStyle/>
          <a:p>
            <a:pPr>
              <a:defRPr/>
            </a:pPr>
            <a:r>
              <a:rPr lang="en-US"/>
              <a:t>Slide </a:t>
            </a:r>
            <a:fld id="{C1789BC7-C074-42CC-ADF8-5107DF6BD1C1}" type="slidenum">
              <a:rPr lang="en-US" smtClean="0"/>
              <a:pPr>
                <a:defRPr/>
              </a:pPr>
              <a:t>6</a:t>
            </a:fld>
            <a:endParaRPr lang="en-US"/>
          </a:p>
        </p:txBody>
      </p:sp>
      <p:sp>
        <p:nvSpPr>
          <p:cNvPr id="6" name="Date Placeholder 5">
            <a:extLst>
              <a:ext uri="{FF2B5EF4-FFF2-40B4-BE49-F238E27FC236}">
                <a16:creationId xmlns:a16="http://schemas.microsoft.com/office/drawing/2014/main" id="{D6A11AF0-B41A-4AAE-A8DA-ACB373DE082A}"/>
              </a:ext>
            </a:extLst>
          </p:cNvPr>
          <p:cNvSpPr>
            <a:spLocks noGrp="1"/>
          </p:cNvSpPr>
          <p:nvPr>
            <p:ph type="dt" idx="2"/>
          </p:nvPr>
        </p:nvSpPr>
        <p:spPr/>
        <p:txBody>
          <a:bodyPr/>
          <a:lstStyle/>
          <a:p>
            <a:pPr>
              <a:defRPr/>
            </a:pPr>
            <a:r>
              <a:rPr lang="en-US"/>
              <a:t>July 2021</a:t>
            </a:r>
            <a:endParaRPr lang="en-US" dirty="0"/>
          </a:p>
        </p:txBody>
      </p:sp>
    </p:spTree>
    <p:extLst>
      <p:ext uri="{BB962C8B-B14F-4D97-AF65-F5344CB8AC3E}">
        <p14:creationId xmlns:p14="http://schemas.microsoft.com/office/powerpoint/2010/main" val="1252057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02A8C3-AF04-4017-9997-7C306B8762C2}"/>
              </a:ext>
            </a:extLst>
          </p:cNvPr>
          <p:cNvSpPr>
            <a:spLocks noGrp="1"/>
          </p:cNvSpPr>
          <p:nvPr>
            <p:ph idx="1"/>
          </p:nvPr>
        </p:nvSpPr>
        <p:spPr/>
        <p:txBody>
          <a:bodyPr/>
          <a:lstStyle/>
          <a:p>
            <a:r>
              <a:rPr lang="en-US" dirty="0"/>
              <a:t>For rTWT scheduling AP: what to transmit?</a:t>
            </a:r>
          </a:p>
          <a:p>
            <a:pPr lvl="1"/>
            <a:r>
              <a:rPr lang="en-US" dirty="0"/>
              <a:t>Trigger frames (all supported types): basic and BSRP that are for data frame delivery or supporting it (inquiry buffer status), and other types</a:t>
            </a:r>
          </a:p>
          <a:p>
            <a:pPr lvl="1"/>
            <a:r>
              <a:rPr lang="en-US" dirty="0"/>
              <a:t>Basic trigger: need to trigger selected TIDs in TIDs_L</a:t>
            </a:r>
          </a:p>
          <a:p>
            <a:pPr lvl="2"/>
            <a:r>
              <a:rPr lang="en-US" dirty="0"/>
              <a:t>General rule: shall prioritize to trigger MSDUs of TIDs_L from rTWT scheduled STAs </a:t>
            </a:r>
            <a:r>
              <a:rPr lang="en-US" u="sng" dirty="0"/>
              <a:t>over</a:t>
            </a:r>
            <a:r>
              <a:rPr lang="en-US" dirty="0"/>
              <a:t> {other TIDs of the rTWT scheduled STAs and any MSDUs of other STAs}</a:t>
            </a:r>
          </a:p>
          <a:p>
            <a:pPr lvl="1"/>
            <a:r>
              <a:rPr lang="en-US" dirty="0"/>
              <a:t>BSRP: similar to above</a:t>
            </a:r>
          </a:p>
          <a:p>
            <a:r>
              <a:rPr lang="en-US" dirty="0"/>
              <a:t>General problem:</a:t>
            </a:r>
          </a:p>
          <a:p>
            <a:pPr lvl="1"/>
            <a:r>
              <a:rPr lang="en-US" dirty="0"/>
              <a:t>Basic trigger specified &lt;preferred AC&gt; and doesn’t specify target TID(s)</a:t>
            </a:r>
          </a:p>
          <a:p>
            <a:pPr lvl="1"/>
            <a:r>
              <a:rPr lang="en-US" dirty="0"/>
              <a:t>BSRP doesn’t specify which TID nor the response as BSR HE control field directly “answer” the question: buffer status for specified TID</a:t>
            </a:r>
          </a:p>
          <a:p>
            <a:pPr lvl="1"/>
            <a:r>
              <a:rPr lang="en-US" dirty="0"/>
              <a:t>Proposal:</a:t>
            </a:r>
          </a:p>
          <a:p>
            <a:pPr lvl="2"/>
            <a:r>
              <a:rPr lang="en-US" dirty="0"/>
              <a:t>1) Amend basic trigger to trigger MSDUs of specified TID(s)</a:t>
            </a:r>
          </a:p>
          <a:p>
            <a:pPr lvl="2"/>
            <a:r>
              <a:rPr lang="en-US" dirty="0"/>
              <a:t>2) Amend BSRP to inquiry buffer status of specified TID(s)</a:t>
            </a:r>
          </a:p>
          <a:p>
            <a:pPr lvl="2"/>
            <a:r>
              <a:rPr lang="en-US" dirty="0"/>
              <a:t>3) Design BSRP response to provide buffer status for specific TID(s)</a:t>
            </a:r>
          </a:p>
          <a:p>
            <a:pPr lvl="1"/>
            <a:r>
              <a:rPr lang="en-US" dirty="0"/>
              <a:t>Following discussions assume some form of solution to this problem is there to focus on traffic prioritization rules</a:t>
            </a:r>
          </a:p>
        </p:txBody>
      </p:sp>
      <p:sp>
        <p:nvSpPr>
          <p:cNvPr id="3" name="Title 2">
            <a:extLst>
              <a:ext uri="{FF2B5EF4-FFF2-40B4-BE49-F238E27FC236}">
                <a16:creationId xmlns:a16="http://schemas.microsoft.com/office/drawing/2014/main" id="{C4EB3794-B504-4C4A-872A-19CB680DE941}"/>
              </a:ext>
            </a:extLst>
          </p:cNvPr>
          <p:cNvSpPr>
            <a:spLocks noGrp="1"/>
          </p:cNvSpPr>
          <p:nvPr>
            <p:ph type="title"/>
          </p:nvPr>
        </p:nvSpPr>
        <p:spPr/>
        <p:txBody>
          <a:bodyPr/>
          <a:lstStyle/>
          <a:p>
            <a:r>
              <a:rPr lang="en-US" dirty="0"/>
              <a:t>Trigger-enabled rTWT SPs: UL Traffic (1)</a:t>
            </a:r>
          </a:p>
        </p:txBody>
      </p:sp>
      <p:sp>
        <p:nvSpPr>
          <p:cNvPr id="4" name="Footer Placeholder 3">
            <a:extLst>
              <a:ext uri="{FF2B5EF4-FFF2-40B4-BE49-F238E27FC236}">
                <a16:creationId xmlns:a16="http://schemas.microsoft.com/office/drawing/2014/main" id="{2974A759-9C24-496F-A193-488E40B93857}"/>
              </a:ext>
            </a:extLst>
          </p:cNvPr>
          <p:cNvSpPr>
            <a:spLocks noGrp="1"/>
          </p:cNvSpPr>
          <p:nvPr>
            <p:ph type="ftr" idx="11"/>
          </p:nvPr>
        </p:nvSpPr>
        <p:spPr/>
        <p:txBody>
          <a:bodyPr/>
          <a:lstStyle/>
          <a:p>
            <a:pPr>
              <a:defRPr/>
            </a:pPr>
            <a:r>
              <a:rPr lang="en-US"/>
              <a:t>Chunyu Hu et al.</a:t>
            </a:r>
            <a:endParaRPr lang="en-US" dirty="0"/>
          </a:p>
        </p:txBody>
      </p:sp>
      <p:sp>
        <p:nvSpPr>
          <p:cNvPr id="5" name="Slide Number Placeholder 4">
            <a:extLst>
              <a:ext uri="{FF2B5EF4-FFF2-40B4-BE49-F238E27FC236}">
                <a16:creationId xmlns:a16="http://schemas.microsoft.com/office/drawing/2014/main" id="{0279C91E-B908-44A9-82C3-48550B4399C3}"/>
              </a:ext>
            </a:extLst>
          </p:cNvPr>
          <p:cNvSpPr>
            <a:spLocks noGrp="1"/>
          </p:cNvSpPr>
          <p:nvPr>
            <p:ph type="sldNum" idx="12"/>
          </p:nvPr>
        </p:nvSpPr>
        <p:spPr/>
        <p:txBody>
          <a:bodyPr/>
          <a:lstStyle/>
          <a:p>
            <a:pPr>
              <a:defRPr/>
            </a:pPr>
            <a:r>
              <a:rPr lang="en-US"/>
              <a:t>Slide </a:t>
            </a:r>
            <a:fld id="{C1789BC7-C074-42CC-ADF8-5107DF6BD1C1}" type="slidenum">
              <a:rPr lang="en-US" smtClean="0"/>
              <a:pPr>
                <a:defRPr/>
              </a:pPr>
              <a:t>7</a:t>
            </a:fld>
            <a:endParaRPr lang="en-US"/>
          </a:p>
        </p:txBody>
      </p:sp>
      <p:sp>
        <p:nvSpPr>
          <p:cNvPr id="6" name="Date Placeholder 5">
            <a:extLst>
              <a:ext uri="{FF2B5EF4-FFF2-40B4-BE49-F238E27FC236}">
                <a16:creationId xmlns:a16="http://schemas.microsoft.com/office/drawing/2014/main" id="{2A73DEBD-DE3F-4D15-8214-383D5AD9D49E}"/>
              </a:ext>
            </a:extLst>
          </p:cNvPr>
          <p:cNvSpPr>
            <a:spLocks noGrp="1"/>
          </p:cNvSpPr>
          <p:nvPr>
            <p:ph type="dt" idx="2"/>
          </p:nvPr>
        </p:nvSpPr>
        <p:spPr/>
        <p:txBody>
          <a:bodyPr/>
          <a:lstStyle/>
          <a:p>
            <a:pPr>
              <a:defRPr/>
            </a:pPr>
            <a:r>
              <a:rPr lang="en-US"/>
              <a:t>July 2021</a:t>
            </a:r>
            <a:endParaRPr lang="en-US" dirty="0"/>
          </a:p>
        </p:txBody>
      </p:sp>
    </p:spTree>
    <p:extLst>
      <p:ext uri="{BB962C8B-B14F-4D97-AF65-F5344CB8AC3E}">
        <p14:creationId xmlns:p14="http://schemas.microsoft.com/office/powerpoint/2010/main" val="3495867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F08E27-41C2-478C-99E0-9954709476A7}"/>
              </a:ext>
            </a:extLst>
          </p:cNvPr>
          <p:cNvSpPr>
            <a:spLocks noGrp="1"/>
          </p:cNvSpPr>
          <p:nvPr>
            <p:ph idx="1"/>
          </p:nvPr>
        </p:nvSpPr>
        <p:spPr/>
        <p:txBody>
          <a:bodyPr/>
          <a:lstStyle/>
          <a:p>
            <a:r>
              <a:rPr lang="en-US" sz="2400" dirty="0"/>
              <a:t>For rTWT scheduled STAs: what to respond?</a:t>
            </a:r>
          </a:p>
          <a:p>
            <a:pPr lvl="1"/>
            <a:r>
              <a:rPr lang="en-US" sz="2000" dirty="0"/>
              <a:t>Responding to BSRP:</a:t>
            </a:r>
          </a:p>
          <a:p>
            <a:pPr lvl="2"/>
            <a:r>
              <a:rPr lang="en-US" sz="1800" dirty="0"/>
              <a:t>Provide buffer status for specified TID(s) (which are supposedly associated with the rTWT membership), and optionally provide buffer status for other TID(s)</a:t>
            </a:r>
          </a:p>
          <a:p>
            <a:pPr lvl="2"/>
            <a:r>
              <a:rPr lang="en-US" sz="1800" dirty="0"/>
              <a:t>If the buffer status for TIDs_L indicates empty buffer or rTWT scheduled STAs didn’t include buffer status for TIDs_L in responding frame, it is interpreted by the rTWT scheduling AP that the rTWT scheduled STA doesn’t have more pending buffer of TIDs_L in current rTWT SP.</a:t>
            </a:r>
            <a:br>
              <a:rPr lang="en-US" sz="1800" dirty="0"/>
            </a:br>
            <a:r>
              <a:rPr lang="en-US" sz="1800" dirty="0">
                <a:sym typeface="Wingdings" panose="05000000000000000000" pitchFamily="2" charset="2"/>
              </a:rPr>
              <a:t> AP may terminate the rTWT SP with this STA using early termination signaling</a:t>
            </a:r>
          </a:p>
          <a:p>
            <a:pPr lvl="3"/>
            <a:r>
              <a:rPr lang="en-US" sz="1600" dirty="0">
                <a:sym typeface="Wingdings" panose="05000000000000000000" pitchFamily="2" charset="2"/>
              </a:rPr>
              <a:t>Note: failing to receive BS response for a TID doesn’t mean the transmitter side didn’t include them (can be due to CRC error) unless AP knows it receives all MPDUs in the responding A-MPDU correctly</a:t>
            </a:r>
          </a:p>
        </p:txBody>
      </p:sp>
      <p:sp>
        <p:nvSpPr>
          <p:cNvPr id="3" name="Title 2">
            <a:extLst>
              <a:ext uri="{FF2B5EF4-FFF2-40B4-BE49-F238E27FC236}">
                <a16:creationId xmlns:a16="http://schemas.microsoft.com/office/drawing/2014/main" id="{DDAFF0C3-8DF7-4214-BC13-86AC47E610AC}"/>
              </a:ext>
            </a:extLst>
          </p:cNvPr>
          <p:cNvSpPr>
            <a:spLocks noGrp="1"/>
          </p:cNvSpPr>
          <p:nvPr>
            <p:ph type="title"/>
          </p:nvPr>
        </p:nvSpPr>
        <p:spPr/>
        <p:txBody>
          <a:bodyPr/>
          <a:lstStyle/>
          <a:p>
            <a:r>
              <a:rPr lang="en-US" dirty="0"/>
              <a:t>Trigger-enabled rTWT SP: UL Traffic (2)</a:t>
            </a:r>
          </a:p>
        </p:txBody>
      </p:sp>
      <p:sp>
        <p:nvSpPr>
          <p:cNvPr id="4" name="Footer Placeholder 3">
            <a:extLst>
              <a:ext uri="{FF2B5EF4-FFF2-40B4-BE49-F238E27FC236}">
                <a16:creationId xmlns:a16="http://schemas.microsoft.com/office/drawing/2014/main" id="{C61F9052-0C64-466C-892A-D6484E114367}"/>
              </a:ext>
            </a:extLst>
          </p:cNvPr>
          <p:cNvSpPr>
            <a:spLocks noGrp="1"/>
          </p:cNvSpPr>
          <p:nvPr>
            <p:ph type="ftr" idx="11"/>
          </p:nvPr>
        </p:nvSpPr>
        <p:spPr/>
        <p:txBody>
          <a:bodyPr/>
          <a:lstStyle/>
          <a:p>
            <a:pPr>
              <a:defRPr/>
            </a:pPr>
            <a:r>
              <a:rPr lang="en-US"/>
              <a:t>Chunyu Hu et al.</a:t>
            </a:r>
            <a:endParaRPr lang="en-US" dirty="0"/>
          </a:p>
        </p:txBody>
      </p:sp>
      <p:sp>
        <p:nvSpPr>
          <p:cNvPr id="5" name="Slide Number Placeholder 4">
            <a:extLst>
              <a:ext uri="{FF2B5EF4-FFF2-40B4-BE49-F238E27FC236}">
                <a16:creationId xmlns:a16="http://schemas.microsoft.com/office/drawing/2014/main" id="{736419E1-64E1-4716-949F-C2808BA089CB}"/>
              </a:ext>
            </a:extLst>
          </p:cNvPr>
          <p:cNvSpPr>
            <a:spLocks noGrp="1"/>
          </p:cNvSpPr>
          <p:nvPr>
            <p:ph type="sldNum" idx="12"/>
          </p:nvPr>
        </p:nvSpPr>
        <p:spPr/>
        <p:txBody>
          <a:bodyPr/>
          <a:lstStyle/>
          <a:p>
            <a:pPr>
              <a:defRPr/>
            </a:pPr>
            <a:r>
              <a:rPr lang="en-US"/>
              <a:t>Slide </a:t>
            </a:r>
            <a:fld id="{C1789BC7-C074-42CC-ADF8-5107DF6BD1C1}" type="slidenum">
              <a:rPr lang="en-US" smtClean="0"/>
              <a:pPr>
                <a:defRPr/>
              </a:pPr>
              <a:t>8</a:t>
            </a:fld>
            <a:endParaRPr lang="en-US"/>
          </a:p>
        </p:txBody>
      </p:sp>
      <p:sp>
        <p:nvSpPr>
          <p:cNvPr id="6" name="Date Placeholder 5">
            <a:extLst>
              <a:ext uri="{FF2B5EF4-FFF2-40B4-BE49-F238E27FC236}">
                <a16:creationId xmlns:a16="http://schemas.microsoft.com/office/drawing/2014/main" id="{420BA626-DB2B-466B-88BD-6DF12E11667D}"/>
              </a:ext>
            </a:extLst>
          </p:cNvPr>
          <p:cNvSpPr>
            <a:spLocks noGrp="1"/>
          </p:cNvSpPr>
          <p:nvPr>
            <p:ph type="dt" idx="2"/>
          </p:nvPr>
        </p:nvSpPr>
        <p:spPr/>
        <p:txBody>
          <a:bodyPr/>
          <a:lstStyle/>
          <a:p>
            <a:pPr>
              <a:defRPr/>
            </a:pPr>
            <a:r>
              <a:rPr lang="en-US"/>
              <a:t>July 2021</a:t>
            </a:r>
            <a:endParaRPr lang="en-US" dirty="0"/>
          </a:p>
        </p:txBody>
      </p:sp>
    </p:spTree>
    <p:extLst>
      <p:ext uri="{BB962C8B-B14F-4D97-AF65-F5344CB8AC3E}">
        <p14:creationId xmlns:p14="http://schemas.microsoft.com/office/powerpoint/2010/main" val="2641056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3668167-4364-47C9-A4ED-D067C30C50B9}"/>
              </a:ext>
            </a:extLst>
          </p:cNvPr>
          <p:cNvSpPr>
            <a:spLocks noGrp="1"/>
          </p:cNvSpPr>
          <p:nvPr>
            <p:ph idx="1"/>
          </p:nvPr>
        </p:nvSpPr>
        <p:spPr/>
        <p:txBody>
          <a:bodyPr/>
          <a:lstStyle/>
          <a:p>
            <a:r>
              <a:rPr lang="en-US" sz="1800" dirty="0"/>
              <a:t>For rTWT scheduled STAs: what to respond?</a:t>
            </a:r>
          </a:p>
          <a:p>
            <a:pPr lvl="1"/>
            <a:r>
              <a:rPr lang="en-US" sz="1800" dirty="0">
                <a:sym typeface="Wingdings" panose="05000000000000000000" pitchFamily="2" charset="2"/>
              </a:rPr>
              <a:t>Responding to basic trigger (or its variant that specifies target TID(s)) in order of (permitted by allowed transmission time per UL length):</a:t>
            </a:r>
          </a:p>
          <a:p>
            <a:pPr lvl="2"/>
            <a:r>
              <a:rPr lang="en-US" sz="1600" dirty="0">
                <a:sym typeface="Wingdings" panose="05000000000000000000" pitchFamily="2" charset="2"/>
              </a:rPr>
              <a:t>Pending MSDUs for the triggered TID(s)</a:t>
            </a:r>
          </a:p>
          <a:p>
            <a:pPr lvl="3"/>
            <a:r>
              <a:rPr lang="en-US" sz="1400" dirty="0"/>
              <a:t>If there is no more pending MSDUs of the triggered TID, REQUIRED to indicate empty buffer status using HE-control in QoS-Null</a:t>
            </a:r>
          </a:p>
          <a:p>
            <a:pPr lvl="3"/>
            <a:r>
              <a:rPr lang="en-US" sz="1400" dirty="0"/>
              <a:t>Pending MSDUs of TIDs_L but not trigge</a:t>
            </a:r>
            <a:r>
              <a:rPr lang="en-US" sz="1400" dirty="0">
                <a:solidFill>
                  <a:schemeClr val="tx1"/>
                </a:solidFill>
              </a:rPr>
              <a:t>re</a:t>
            </a:r>
            <a:r>
              <a:rPr lang="en-US" sz="1400" dirty="0"/>
              <a:t>d TID</a:t>
            </a:r>
          </a:p>
          <a:p>
            <a:pPr lvl="3"/>
            <a:r>
              <a:rPr lang="en-US" sz="1400" dirty="0"/>
              <a:t>Pending MSDUs of TIDs not in TIDs_L, if any</a:t>
            </a:r>
          </a:p>
          <a:p>
            <a:r>
              <a:rPr lang="en-US" dirty="0"/>
              <a:t>If the rTWT scheduling AP receives explicit empty buffer status indication for all TIDs in TIDs_L, then AP may terminate the rTWT SP with the corresponding rTWT scheduled STA as needed (if there is enough remaining time)</a:t>
            </a:r>
          </a:p>
          <a:p>
            <a:pPr lvl="1"/>
            <a:r>
              <a:rPr lang="en-US" dirty="0">
                <a:solidFill>
                  <a:srgbClr val="FF0000"/>
                </a:solidFill>
              </a:rPr>
              <a:t>Fairness problem</a:t>
            </a:r>
            <a:r>
              <a:rPr lang="en-US" dirty="0"/>
              <a:t>: a rTWT scheduled STA can continue respond to AP with TIDs not in TIDs_L and don’t give empty buffer status indication for TIDs_L to get advantage over other traffic/STAs</a:t>
            </a:r>
          </a:p>
        </p:txBody>
      </p:sp>
      <p:sp>
        <p:nvSpPr>
          <p:cNvPr id="3" name="Title 2">
            <a:extLst>
              <a:ext uri="{FF2B5EF4-FFF2-40B4-BE49-F238E27FC236}">
                <a16:creationId xmlns:a16="http://schemas.microsoft.com/office/drawing/2014/main" id="{63B58FE9-BAFC-49B8-A697-8A645D9AA50B}"/>
              </a:ext>
            </a:extLst>
          </p:cNvPr>
          <p:cNvSpPr>
            <a:spLocks noGrp="1"/>
          </p:cNvSpPr>
          <p:nvPr>
            <p:ph type="title"/>
          </p:nvPr>
        </p:nvSpPr>
        <p:spPr/>
        <p:txBody>
          <a:bodyPr/>
          <a:lstStyle/>
          <a:p>
            <a:r>
              <a:rPr lang="en-US" dirty="0"/>
              <a:t>Trigger-enabled rTWT SP: UL Traffic (3)</a:t>
            </a:r>
          </a:p>
        </p:txBody>
      </p:sp>
      <p:sp>
        <p:nvSpPr>
          <p:cNvPr id="4" name="Footer Placeholder 3">
            <a:extLst>
              <a:ext uri="{FF2B5EF4-FFF2-40B4-BE49-F238E27FC236}">
                <a16:creationId xmlns:a16="http://schemas.microsoft.com/office/drawing/2014/main" id="{5B59D91E-A666-4D09-851C-9ACD6A8D051D}"/>
              </a:ext>
            </a:extLst>
          </p:cNvPr>
          <p:cNvSpPr>
            <a:spLocks noGrp="1"/>
          </p:cNvSpPr>
          <p:nvPr>
            <p:ph type="ftr" idx="11"/>
          </p:nvPr>
        </p:nvSpPr>
        <p:spPr/>
        <p:txBody>
          <a:bodyPr/>
          <a:lstStyle/>
          <a:p>
            <a:pPr>
              <a:defRPr/>
            </a:pPr>
            <a:r>
              <a:rPr lang="en-US"/>
              <a:t>Chunyu Hu et al.</a:t>
            </a:r>
            <a:endParaRPr lang="en-US" dirty="0"/>
          </a:p>
        </p:txBody>
      </p:sp>
      <p:sp>
        <p:nvSpPr>
          <p:cNvPr id="5" name="Slide Number Placeholder 4">
            <a:extLst>
              <a:ext uri="{FF2B5EF4-FFF2-40B4-BE49-F238E27FC236}">
                <a16:creationId xmlns:a16="http://schemas.microsoft.com/office/drawing/2014/main" id="{3CC18F8D-72FC-44B0-A62C-59BA4EA7AE76}"/>
              </a:ext>
            </a:extLst>
          </p:cNvPr>
          <p:cNvSpPr>
            <a:spLocks noGrp="1"/>
          </p:cNvSpPr>
          <p:nvPr>
            <p:ph type="sldNum" idx="12"/>
          </p:nvPr>
        </p:nvSpPr>
        <p:spPr/>
        <p:txBody>
          <a:bodyPr/>
          <a:lstStyle/>
          <a:p>
            <a:pPr>
              <a:defRPr/>
            </a:pPr>
            <a:r>
              <a:rPr lang="en-US"/>
              <a:t>Slide </a:t>
            </a:r>
            <a:fld id="{C1789BC7-C074-42CC-ADF8-5107DF6BD1C1}" type="slidenum">
              <a:rPr lang="en-US" smtClean="0"/>
              <a:pPr>
                <a:defRPr/>
              </a:pPr>
              <a:t>9</a:t>
            </a:fld>
            <a:endParaRPr lang="en-US"/>
          </a:p>
        </p:txBody>
      </p:sp>
      <p:sp>
        <p:nvSpPr>
          <p:cNvPr id="6" name="Date Placeholder 5">
            <a:extLst>
              <a:ext uri="{FF2B5EF4-FFF2-40B4-BE49-F238E27FC236}">
                <a16:creationId xmlns:a16="http://schemas.microsoft.com/office/drawing/2014/main" id="{20138420-3AD0-4472-94DD-130C95AEA8AE}"/>
              </a:ext>
            </a:extLst>
          </p:cNvPr>
          <p:cNvSpPr>
            <a:spLocks noGrp="1"/>
          </p:cNvSpPr>
          <p:nvPr>
            <p:ph type="dt" idx="2"/>
          </p:nvPr>
        </p:nvSpPr>
        <p:spPr/>
        <p:txBody>
          <a:bodyPr/>
          <a:lstStyle/>
          <a:p>
            <a:pPr>
              <a:defRPr/>
            </a:pPr>
            <a:r>
              <a:rPr lang="en-US"/>
              <a:t>July 2021</a:t>
            </a:r>
            <a:endParaRPr lang="en-US" dirty="0"/>
          </a:p>
        </p:txBody>
      </p:sp>
    </p:spTree>
    <p:extLst>
      <p:ext uri="{BB962C8B-B14F-4D97-AF65-F5344CB8AC3E}">
        <p14:creationId xmlns:p14="http://schemas.microsoft.com/office/powerpoint/2010/main" val="888667956"/>
      </p:ext>
    </p:extLst>
  </p:cSld>
  <p:clrMapOvr>
    <a:masterClrMapping/>
  </p:clrMapOvr>
</p:sld>
</file>

<file path=ppt/theme/theme1.xml><?xml version="1.0" encoding="utf-8"?>
<a:theme xmlns:a="http://schemas.openxmlformats.org/drawingml/2006/main" name="iee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id="{C6B0AF35-4A93-B445-96F5-0B751B41F27C}" vid="{ED04804B-1694-8442-95DB-4C07514B8E0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Template>
  <TotalTime>32445</TotalTime>
  <Words>1882</Words>
  <Application>Microsoft Macintosh PowerPoint</Application>
  <PresentationFormat>On-screen Show (4:3)</PresentationFormat>
  <Paragraphs>156</Paragraphs>
  <Slides>14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Courier New</vt:lpstr>
      <vt:lpstr>Times New Roman</vt:lpstr>
      <vt:lpstr>Wingdings</vt:lpstr>
      <vt:lpstr>ieee</vt:lpstr>
      <vt:lpstr>Traffic Prioritization  During the Restricted TWT SPs</vt:lpstr>
      <vt:lpstr>Abstract</vt:lpstr>
      <vt:lpstr>Background</vt:lpstr>
      <vt:lpstr>Problem</vt:lpstr>
      <vt:lpstr>Fairness versus Differentiation</vt:lpstr>
      <vt:lpstr>Traffic Prioritization Rules for rTWT SP</vt:lpstr>
      <vt:lpstr>Trigger-enabled rTWT SPs: UL Traffic (1)</vt:lpstr>
      <vt:lpstr>Trigger-enabled rTWT SP: UL Traffic (2)</vt:lpstr>
      <vt:lpstr>Trigger-enabled rTWT SP: UL Traffic (3)</vt:lpstr>
      <vt:lpstr>Trigger-enabled rTWT SP: Triggering Order</vt:lpstr>
      <vt:lpstr>Trigger-enabled rTWT: DL Traffic</vt:lpstr>
      <vt:lpstr>Rules (Or No Rules) for Other STAs</vt:lpstr>
      <vt:lpstr>Non Trigger-enabled rTWT SPs</vt:lpstr>
      <vt:lpstr>Summary</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Chunyu Hu</cp:lastModifiedBy>
  <cp:revision>3859</cp:revision>
  <cp:lastPrinted>1998-02-10T13:28:06Z</cp:lastPrinted>
  <dcterms:created xsi:type="dcterms:W3CDTF">2007-05-21T21:00:37Z</dcterms:created>
  <dcterms:modified xsi:type="dcterms:W3CDTF">2021-09-10T00:11:53Z</dcterms:modified>
  <cp:category>Submission</cp:category>
</cp:coreProperties>
</file>