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62" r:id="rId4"/>
    <p:sldId id="268" r:id="rId5"/>
    <p:sldId id="269" r:id="rId6"/>
    <p:sldId id="265" r:id="rId7"/>
    <p:sldId id="271" r:id="rId8"/>
    <p:sldId id="272" r:id="rId9"/>
    <p:sldId id="266" r:id="rId10"/>
    <p:sldId id="276" r:id="rId11"/>
    <p:sldId id="277" r:id="rId12"/>
    <p:sldId id="274" r:id="rId13"/>
    <p:sldId id="279" r:id="rId14"/>
    <p:sldId id="275" r:id="rId15"/>
    <p:sldId id="283" r:id="rId16"/>
    <p:sldId id="280" r:id="rId17"/>
    <p:sldId id="281" r:id="rId18"/>
    <p:sldId id="282" r:id="rId19"/>
    <p:sldId id="264" r:id="rId20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7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32" autoAdjust="0"/>
    <p:restoredTop sz="94689" autoAdjust="0"/>
  </p:normalViewPr>
  <p:slideViewPr>
    <p:cSldViewPr>
      <p:cViewPr varScale="1">
        <p:scale>
          <a:sx n="81" d="100"/>
          <a:sy n="81" d="100"/>
        </p:scale>
        <p:origin x="1171" y="5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47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802.11-21/0447r0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March 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Dorothy Stanley, HPE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802.11-21/0447r0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2021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Dorothy Stanley, HPE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844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770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82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45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847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290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115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216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83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19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19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8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16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348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209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9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87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Dorothy Stanley, HPE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Dorothy Stanley, HPE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2021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Dorothy Stanley, HPE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Dorothy Stanley, HPE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2021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Dorothy Stanley, HPE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Dorothy Stanley, HPE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2021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Dorothy Stanley, HPE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Dorothy Stanley, HPE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Dorothy Stanley, HPE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July 2021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Edward Au, Huawei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802.11-21/1024r2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9.jpe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IEEE 802.11ay </a:t>
            </a:r>
            <a:r>
              <a:rPr lang="en-GB" dirty="0"/>
              <a:t>Awards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2021-07-20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July </a:t>
            </a:r>
            <a:r>
              <a:rPr lang="en-US" dirty="0"/>
              <a:t>2021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Edward Au, Huawei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1800" dirty="0" smtClean="0">
                <a:solidFill>
                  <a:srgbClr val="000000"/>
                </a:solidFill>
              </a:rPr>
              <a:t>Author:</a:t>
            </a:r>
            <a:endParaRPr lang="en-GB" sz="1800" dirty="0">
              <a:solidFill>
                <a:srgbClr val="000000"/>
              </a:solidFill>
            </a:endParaRPr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631295"/>
              </p:ext>
            </p:extLst>
          </p:nvPr>
        </p:nvGraphicFramePr>
        <p:xfrm>
          <a:off x="990600" y="2671763"/>
          <a:ext cx="10282238" cy="250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" name="Document" r:id="rId4" imgW="10863008" imgH="2649073" progId="Word.Document.8">
                  <p:embed/>
                </p:oleObj>
              </mc:Choice>
              <mc:Fallback>
                <p:oleObj name="Document" r:id="rId4" imgW="10863008" imgH="26490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671763"/>
                        <a:ext cx="10282238" cy="2500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TGay</a:t>
            </a:r>
            <a:r>
              <a:rPr lang="en-US" dirty="0" smtClean="0"/>
              <a:t> Major Contributors (1/2)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Edward Au,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</a:t>
            </a:r>
            <a:r>
              <a:rPr lang="en-US" dirty="0"/>
              <a:t>2021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4759518"/>
            <a:ext cx="2854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Hiroyuki </a:t>
            </a:r>
            <a:r>
              <a:rPr lang="en-US" b="1" dirty="0" err="1">
                <a:solidFill>
                  <a:schemeClr val="tx1"/>
                </a:solidFill>
              </a:rPr>
              <a:t>Motozuka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16309" y="4759518"/>
            <a:ext cx="2177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Kome</a:t>
            </a:r>
            <a:r>
              <a:rPr lang="en-US" b="1" dirty="0" smtClean="0">
                <a:solidFill>
                  <a:schemeClr val="tx1"/>
                </a:solidFill>
              </a:rPr>
              <a:t> Oteri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04991" y="4759518"/>
            <a:ext cx="2177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Ilya </a:t>
            </a:r>
            <a:r>
              <a:rPr lang="en-US" b="1" dirty="0" err="1">
                <a:solidFill>
                  <a:schemeClr val="tx1"/>
                </a:solidFill>
              </a:rPr>
              <a:t>Bolotin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59521" y="4763461"/>
            <a:ext cx="2192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Cheng Chen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3" r="9364"/>
          <a:stretch/>
        </p:blipFill>
        <p:spPr>
          <a:xfrm>
            <a:off x="1027627" y="1936299"/>
            <a:ext cx="2172763" cy="2633468"/>
          </a:xfrm>
          <a:prstGeom prst="rect">
            <a:avLst/>
          </a:prstGeom>
        </p:spPr>
      </p:pic>
      <p:pic>
        <p:nvPicPr>
          <p:cNvPr id="9" name="Picture 8"/>
          <p:cNvPicPr preferRelativeResize="0"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8" r="6757"/>
          <a:stretch/>
        </p:blipFill>
        <p:spPr>
          <a:xfrm>
            <a:off x="3616309" y="1946941"/>
            <a:ext cx="2209800" cy="2633468"/>
          </a:xfrm>
          <a:prstGeom prst="rect">
            <a:avLst/>
          </a:prstGeom>
        </p:spPr>
      </p:pic>
      <p:pic>
        <p:nvPicPr>
          <p:cNvPr id="10" name="Picture 9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990" y="1938721"/>
            <a:ext cx="2177009" cy="26310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" r="8441"/>
          <a:stretch/>
        </p:blipFill>
        <p:spPr>
          <a:xfrm>
            <a:off x="8788587" y="1946941"/>
            <a:ext cx="2154335" cy="262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884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TGay</a:t>
            </a:r>
            <a:r>
              <a:rPr lang="en-US" dirty="0" smtClean="0"/>
              <a:t> Major Contributors (2/2)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Edward Au,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</a:t>
            </a:r>
            <a:r>
              <a:rPr lang="en-US" dirty="0"/>
              <a:t>2021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066801" y="4759518"/>
            <a:ext cx="2171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James Wang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16309" y="4759518"/>
            <a:ext cx="2177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Al </a:t>
            </a:r>
            <a:r>
              <a:rPr lang="en-US" b="1" dirty="0" err="1" smtClean="0">
                <a:solidFill>
                  <a:schemeClr val="tx1"/>
                </a:solidFill>
              </a:rPr>
              <a:t>Petrick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04991" y="4759518"/>
            <a:ext cx="2177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Rui</a:t>
            </a:r>
            <a:r>
              <a:rPr lang="en-US" b="1" dirty="0" smtClean="0">
                <a:solidFill>
                  <a:schemeClr val="tx1"/>
                </a:solidFill>
              </a:rPr>
              <a:t> Yang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59521" y="4763461"/>
            <a:ext cx="2192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Rob Sun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26" y="1936299"/>
            <a:ext cx="2172763" cy="2633468"/>
          </a:xfrm>
          <a:prstGeom prst="rect">
            <a:avLst/>
          </a:prstGeom>
        </p:spPr>
      </p:pic>
      <p:pic>
        <p:nvPicPr>
          <p:cNvPr id="11" name="Picture 10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442" y="1936299"/>
            <a:ext cx="2177299" cy="2635701"/>
          </a:xfrm>
          <a:prstGeom prst="rect">
            <a:avLst/>
          </a:prstGeom>
        </p:spPr>
      </p:pic>
      <p:pic>
        <p:nvPicPr>
          <p:cNvPr id="17" name="Picture 16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0"/>
          <a:stretch/>
        </p:blipFill>
        <p:spPr>
          <a:xfrm>
            <a:off x="6233394" y="1936299"/>
            <a:ext cx="2148606" cy="2635788"/>
          </a:xfrm>
          <a:prstGeom prst="rect">
            <a:avLst/>
          </a:prstGeom>
        </p:spPr>
      </p:pic>
      <p:pic>
        <p:nvPicPr>
          <p:cNvPr id="3" name="Picture 2"/>
          <p:cNvPicPr preferRelativeResize="0"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5" t="4608"/>
          <a:stretch/>
        </p:blipFill>
        <p:spPr>
          <a:xfrm>
            <a:off x="8790653" y="1943273"/>
            <a:ext cx="2177299" cy="262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762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TGay</a:t>
            </a:r>
            <a:r>
              <a:rPr lang="en-US" dirty="0" smtClean="0"/>
              <a:t> PHY Contributor </a:t>
            </a:r>
            <a:r>
              <a:rPr lang="en-US" dirty="0"/>
              <a:t>Awards</a:t>
            </a:r>
            <a:endParaRPr lang="en-GB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064280"/>
              </p:ext>
            </p:extLst>
          </p:nvPr>
        </p:nvGraphicFramePr>
        <p:xfrm>
          <a:off x="929216" y="1747297"/>
          <a:ext cx="1034626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11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750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Contributions to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TGay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Nelson Costa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contribution to comment resolution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Thomas </a:t>
                      </a:r>
                      <a:r>
                        <a:rPr lang="en-US" dirty="0" err="1" smtClean="0"/>
                        <a:t>Handte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contribution to EDMG PHY and comment resolution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Takenori</a:t>
                      </a:r>
                      <a:r>
                        <a:rPr lang="en-US" dirty="0" smtClean="0"/>
                        <a:t> Sakamoto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contribution to EDMG PHY and comment resolution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Sunwoong</a:t>
                      </a:r>
                      <a:r>
                        <a:rPr lang="en-US" dirty="0" smtClean="0"/>
                        <a:t> Yun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contribution to EDMG PHY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Edward Au,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</a:t>
            </a:r>
            <a:r>
              <a:rPr lang="en-US" dirty="0"/>
              <a:t>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00004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TGay</a:t>
            </a:r>
            <a:r>
              <a:rPr lang="en-US" dirty="0" smtClean="0"/>
              <a:t> PHY Contributors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Edward Au,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</a:t>
            </a:r>
            <a:r>
              <a:rPr lang="en-US" dirty="0"/>
              <a:t>2021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027627" y="4759518"/>
            <a:ext cx="2172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Nelson </a:t>
            </a:r>
            <a:r>
              <a:rPr lang="en-US" b="1" dirty="0" smtClean="0">
                <a:solidFill>
                  <a:schemeClr val="tx1"/>
                </a:solidFill>
              </a:rPr>
              <a:t>Costa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5200" y="4759518"/>
            <a:ext cx="2362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Thomas </a:t>
            </a:r>
            <a:r>
              <a:rPr lang="en-US" b="1" dirty="0" err="1" smtClean="0">
                <a:solidFill>
                  <a:schemeClr val="tx1"/>
                </a:solidFill>
              </a:rPr>
              <a:t>Handte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04991" y="4759518"/>
            <a:ext cx="2177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Takenori</a:t>
            </a:r>
            <a:r>
              <a:rPr lang="en-US" b="1" dirty="0">
                <a:solidFill>
                  <a:schemeClr val="tx1"/>
                </a:solidFill>
              </a:rPr>
              <a:t> Sakamoto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59521" y="4763461"/>
            <a:ext cx="2192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Sunwoong</a:t>
            </a:r>
            <a:r>
              <a:rPr lang="en-US" b="1" dirty="0">
                <a:solidFill>
                  <a:schemeClr val="tx1"/>
                </a:solidFill>
              </a:rPr>
              <a:t> Yun</a:t>
            </a:r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4" r="6077"/>
          <a:stretch/>
        </p:blipFill>
        <p:spPr>
          <a:xfrm>
            <a:off x="1027628" y="1946941"/>
            <a:ext cx="2209800" cy="2633468"/>
          </a:xfrm>
          <a:prstGeom prst="rect">
            <a:avLst/>
          </a:prstGeom>
        </p:spPr>
      </p:pic>
      <p:pic>
        <p:nvPicPr>
          <p:cNvPr id="18" name="Picture 17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18"/>
          <a:stretch/>
        </p:blipFill>
        <p:spPr>
          <a:xfrm>
            <a:off x="3622493" y="1949363"/>
            <a:ext cx="2211912" cy="2631046"/>
          </a:xfrm>
          <a:prstGeom prst="rect">
            <a:avLst/>
          </a:prstGeom>
        </p:spPr>
      </p:pic>
      <p:pic>
        <p:nvPicPr>
          <p:cNvPr id="20" name="Picture 19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1" r="7511"/>
          <a:stretch/>
        </p:blipFill>
        <p:spPr>
          <a:xfrm>
            <a:off x="6204531" y="1970152"/>
            <a:ext cx="2177928" cy="2610257"/>
          </a:xfrm>
          <a:prstGeom prst="rect">
            <a:avLst/>
          </a:prstGeom>
        </p:spPr>
      </p:pic>
      <p:pic>
        <p:nvPicPr>
          <p:cNvPr id="22" name="Picture 21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1946942"/>
            <a:ext cx="2148606" cy="262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4215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TGay</a:t>
            </a:r>
            <a:r>
              <a:rPr lang="en-US" dirty="0" smtClean="0"/>
              <a:t> MAC Contributor Awards (1/2)</a:t>
            </a:r>
            <a:endParaRPr lang="en-GB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9843910"/>
              </p:ext>
            </p:extLst>
          </p:nvPr>
        </p:nvGraphicFramePr>
        <p:xfrm>
          <a:off x="929216" y="1747297"/>
          <a:ext cx="10346269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11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750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Contributions to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TGay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Djordje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Tujkovic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contribution to TDD millimeter wave distribution networks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Mohamed                </a:t>
                      </a:r>
                      <a:r>
                        <a:rPr lang="en-US" dirty="0" err="1" smtClean="0"/>
                        <a:t>Abouelseoud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contribution to EDMG MAC comment resolution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Saehee</a:t>
                      </a:r>
                      <a:r>
                        <a:rPr lang="en-US" dirty="0" smtClean="0"/>
                        <a:t> Bang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contribution to EDMG MAC and comment resolution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George </a:t>
                      </a:r>
                      <a:r>
                        <a:rPr lang="en-US" dirty="0" err="1" smtClean="0"/>
                        <a:t>Calcev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contribution to EDMG MAC comment resolution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Tony Xiao Han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contribution to EDMG MAC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Chris </a:t>
                      </a:r>
                      <a:r>
                        <a:rPr lang="en-US" dirty="0" err="1" smtClean="0"/>
                        <a:t>Hansan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contribution to EDMG MAC comment resolution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Kyungtae</a:t>
                      </a:r>
                      <a:r>
                        <a:rPr lang="en-US" dirty="0" smtClean="0"/>
                        <a:t> Jo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contribution to EDMG MAC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Oren </a:t>
                      </a:r>
                      <a:r>
                        <a:rPr lang="en-US" dirty="0" err="1" smtClean="0"/>
                        <a:t>Kedem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contribution to EDMG MAC and comment resolution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Jinmin</a:t>
                      </a:r>
                      <a:r>
                        <a:rPr lang="en-US" dirty="0" smtClean="0"/>
                        <a:t> Kim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contribution to EDMG MAC and comment resolution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Edward Au,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</a:t>
            </a:r>
            <a:r>
              <a:rPr lang="en-US" dirty="0"/>
              <a:t>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00927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TGay</a:t>
            </a:r>
            <a:r>
              <a:rPr lang="en-US" dirty="0" smtClean="0"/>
              <a:t> MAC Contributor Awards (2/2)</a:t>
            </a:r>
            <a:endParaRPr lang="en-GB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0935300"/>
              </p:ext>
            </p:extLst>
          </p:nvPr>
        </p:nvGraphicFramePr>
        <p:xfrm>
          <a:off x="929216" y="1747297"/>
          <a:ext cx="1034626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11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750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Contributions to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TGay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Dejian</a:t>
                      </a:r>
                      <a:r>
                        <a:rPr lang="en-US" dirty="0" smtClean="0"/>
                        <a:t> 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contribution to EDMG MAC comment resolution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Sungjin</a:t>
                      </a:r>
                      <a:r>
                        <a:rPr lang="en-US" dirty="0" smtClean="0"/>
                        <a:t> Park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contribution to EDMG MAC and comment resolution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Kazuyuki Sakoda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contribution to EDMG MAC comment resolution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Li-Hsiang</a:t>
                      </a:r>
                      <a:r>
                        <a:rPr lang="en-US" baseline="0" dirty="0" smtClean="0"/>
                        <a:t> Sun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contribution to EDMG MAC comment resolution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Edward Au,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</a:t>
            </a:r>
            <a:r>
              <a:rPr lang="en-US" dirty="0"/>
              <a:t>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4847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TGay</a:t>
            </a:r>
            <a:r>
              <a:rPr lang="en-US" dirty="0" smtClean="0"/>
              <a:t> MAC Contributors (1/3)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Edward Au,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</a:t>
            </a:r>
            <a:r>
              <a:rPr lang="en-US" dirty="0"/>
              <a:t>2021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174882" y="4759518"/>
            <a:ext cx="1930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Djordje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Tujkovic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05336" y="4759518"/>
            <a:ext cx="2076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Mohamed                  </a:t>
            </a:r>
            <a:r>
              <a:rPr lang="en-US" b="1" dirty="0" err="1" smtClean="0">
                <a:solidFill>
                  <a:schemeClr val="tx1"/>
                </a:solidFill>
              </a:rPr>
              <a:t>Abouelseoud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61509" y="4763461"/>
            <a:ext cx="1886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Saehee</a:t>
            </a:r>
            <a:r>
              <a:rPr lang="en-US" b="1" dirty="0">
                <a:solidFill>
                  <a:schemeClr val="tx1"/>
                </a:solidFill>
              </a:rPr>
              <a:t> Bang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86600" y="4759518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George </a:t>
            </a:r>
            <a:r>
              <a:rPr lang="en-US" b="1" dirty="0" err="1" smtClean="0">
                <a:solidFill>
                  <a:schemeClr val="tx1"/>
                </a:solidFill>
              </a:rPr>
              <a:t>Calcev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10540" y="4763461"/>
            <a:ext cx="1890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Tony Han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3" r="26524" b="8570"/>
          <a:stretch/>
        </p:blipFill>
        <p:spPr>
          <a:xfrm>
            <a:off x="7285239" y="1959247"/>
            <a:ext cx="1890860" cy="2629002"/>
          </a:xfrm>
          <a:prstGeom prst="rect">
            <a:avLst/>
          </a:prstGeom>
        </p:spPr>
      </p:pic>
      <p:pic>
        <p:nvPicPr>
          <p:cNvPr id="19" name="Picture 18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869" y="1952548"/>
            <a:ext cx="1887746" cy="2651478"/>
          </a:xfrm>
          <a:prstGeom prst="rect">
            <a:avLst/>
          </a:prstGeom>
        </p:spPr>
      </p:pic>
      <p:pic>
        <p:nvPicPr>
          <p:cNvPr id="9" name="Picture 8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8083" r="8000"/>
          <a:stretch/>
        </p:blipFill>
        <p:spPr>
          <a:xfrm>
            <a:off x="1191694" y="1928431"/>
            <a:ext cx="1913642" cy="2653670"/>
          </a:xfrm>
          <a:prstGeom prst="rect">
            <a:avLst/>
          </a:prstGeom>
        </p:spPr>
      </p:pic>
      <p:pic>
        <p:nvPicPr>
          <p:cNvPr id="10" name="Picture 9"/>
          <p:cNvPicPr preferRelativeResize="0"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8" t="6666" r="33808" b="15556"/>
          <a:stretch/>
        </p:blipFill>
        <p:spPr>
          <a:xfrm>
            <a:off x="3221566" y="1941211"/>
            <a:ext cx="1897647" cy="2630789"/>
          </a:xfrm>
          <a:prstGeom prst="rect">
            <a:avLst/>
          </a:prstGeom>
        </p:spPr>
      </p:pic>
      <p:pic>
        <p:nvPicPr>
          <p:cNvPr id="11" name="Picture 10"/>
          <p:cNvPicPr preferRelativeResize="0"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r="11111"/>
          <a:stretch/>
        </p:blipFill>
        <p:spPr>
          <a:xfrm>
            <a:off x="7285239" y="1959247"/>
            <a:ext cx="1890860" cy="2610396"/>
          </a:xfrm>
          <a:prstGeom prst="rect">
            <a:avLst/>
          </a:prstGeom>
        </p:spPr>
      </p:pic>
      <p:pic>
        <p:nvPicPr>
          <p:cNvPr id="20" name="Picture 19"/>
          <p:cNvPicPr preferRelativeResize="0"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t="6667" r="21704" b="23333"/>
          <a:stretch/>
        </p:blipFill>
        <p:spPr>
          <a:xfrm>
            <a:off x="9320723" y="1953018"/>
            <a:ext cx="1890860" cy="262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914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TGay</a:t>
            </a:r>
            <a:r>
              <a:rPr lang="en-US" dirty="0" smtClean="0"/>
              <a:t> MAC Contributors (2/3)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Edward Au,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</a:t>
            </a:r>
            <a:r>
              <a:rPr lang="en-US" dirty="0"/>
              <a:t>2021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066801" y="4759518"/>
            <a:ext cx="2171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Chris Hansen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16309" y="4759518"/>
            <a:ext cx="2177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Kyungtae</a:t>
            </a:r>
            <a:r>
              <a:rPr lang="en-US" b="1" dirty="0">
                <a:solidFill>
                  <a:schemeClr val="tx1"/>
                </a:solidFill>
              </a:rPr>
              <a:t> Jo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04991" y="4759518"/>
            <a:ext cx="2177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Oren </a:t>
            </a:r>
            <a:r>
              <a:rPr lang="en-US" b="1" dirty="0" err="1" smtClean="0">
                <a:solidFill>
                  <a:schemeClr val="tx1"/>
                </a:solidFill>
              </a:rPr>
              <a:t>Kedem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59521" y="4763461"/>
            <a:ext cx="2192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Jinmin</a:t>
            </a:r>
            <a:r>
              <a:rPr lang="en-US" b="1" dirty="0" smtClean="0">
                <a:solidFill>
                  <a:schemeClr val="tx1"/>
                </a:solidFill>
              </a:rPr>
              <a:t> Kim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6" name="Picture 25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194" y="1946942"/>
            <a:ext cx="2148606" cy="2622826"/>
          </a:xfrm>
          <a:prstGeom prst="rect">
            <a:avLst/>
          </a:prstGeom>
        </p:spPr>
      </p:pic>
      <p:pic>
        <p:nvPicPr>
          <p:cNvPr id="27" name="Picture 26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1964579"/>
            <a:ext cx="2172763" cy="2622826"/>
          </a:xfrm>
          <a:prstGeom prst="rect">
            <a:avLst/>
          </a:prstGeom>
        </p:spPr>
      </p:pic>
      <p:pic>
        <p:nvPicPr>
          <p:cNvPr id="28" name="Picture 27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949174"/>
            <a:ext cx="2172763" cy="2622826"/>
          </a:xfrm>
          <a:prstGeom prst="rect">
            <a:avLst/>
          </a:prstGeom>
        </p:spPr>
      </p:pic>
      <p:pic>
        <p:nvPicPr>
          <p:cNvPr id="9" name="Picture 8"/>
          <p:cNvPicPr preferRelativeResize="0"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7500" r="12500" b="11250"/>
          <a:stretch/>
        </p:blipFill>
        <p:spPr>
          <a:xfrm>
            <a:off x="6233394" y="1966811"/>
            <a:ext cx="2148606" cy="260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440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TGay</a:t>
            </a:r>
            <a:r>
              <a:rPr lang="en-US" dirty="0" smtClean="0"/>
              <a:t> </a:t>
            </a:r>
            <a:r>
              <a:rPr lang="en-US" smtClean="0"/>
              <a:t>MAC Contributors </a:t>
            </a:r>
            <a:r>
              <a:rPr lang="en-US" dirty="0" smtClean="0"/>
              <a:t>(3/3)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Edward Au,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</a:t>
            </a:r>
            <a:r>
              <a:rPr lang="en-US" dirty="0"/>
              <a:t>2021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066801" y="4759518"/>
            <a:ext cx="2171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Dejian</a:t>
            </a:r>
            <a:r>
              <a:rPr lang="en-US" b="1" dirty="0">
                <a:solidFill>
                  <a:schemeClr val="tx1"/>
                </a:solidFill>
              </a:rPr>
              <a:t> Li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16309" y="4759518"/>
            <a:ext cx="2177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Sungjin</a:t>
            </a:r>
            <a:r>
              <a:rPr lang="en-US" b="1" dirty="0">
                <a:solidFill>
                  <a:schemeClr val="tx1"/>
                </a:solidFill>
              </a:rPr>
              <a:t> Park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4759518"/>
            <a:ext cx="2514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Kazuyuki Sakoda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59521" y="4763461"/>
            <a:ext cx="2192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Li-Hsiang Sun</a:t>
            </a:r>
          </a:p>
        </p:txBody>
      </p:sp>
      <p:pic>
        <p:nvPicPr>
          <p:cNvPr id="13" name="Picture 12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949174"/>
            <a:ext cx="2172763" cy="2622826"/>
          </a:xfrm>
          <a:prstGeom prst="rect">
            <a:avLst/>
          </a:prstGeom>
        </p:spPr>
      </p:pic>
      <p:pic>
        <p:nvPicPr>
          <p:cNvPr id="3" name="Picture 2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2" t="14445" r="35834" b="22902"/>
          <a:stretch/>
        </p:blipFill>
        <p:spPr>
          <a:xfrm>
            <a:off x="1080039" y="1951349"/>
            <a:ext cx="2174530" cy="2620652"/>
          </a:xfrm>
          <a:prstGeom prst="rect">
            <a:avLst/>
          </a:prstGeom>
        </p:spPr>
      </p:pic>
      <p:pic>
        <p:nvPicPr>
          <p:cNvPr id="15" name="Picture 14"/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9" t="16667" r="16109"/>
          <a:stretch/>
        </p:blipFill>
        <p:spPr>
          <a:xfrm>
            <a:off x="6233394" y="1943863"/>
            <a:ext cx="2172070" cy="2602957"/>
          </a:xfrm>
          <a:prstGeom prst="rect">
            <a:avLst/>
          </a:prstGeom>
        </p:spPr>
      </p:pic>
      <p:pic>
        <p:nvPicPr>
          <p:cNvPr id="16" name="Picture 15"/>
          <p:cNvPicPr preferRelativeResize="0"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9" t="8889" r="15939" b="20000"/>
          <a:stretch/>
        </p:blipFill>
        <p:spPr>
          <a:xfrm>
            <a:off x="8824194" y="1905000"/>
            <a:ext cx="2171988" cy="262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733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Edward Au,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</a:t>
            </a:r>
            <a:r>
              <a:rPr lang="en-US" dirty="0"/>
              <a:t>2021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This presentation contains the list of awards for the </a:t>
            </a:r>
            <a:r>
              <a:rPr lang="en-GB" dirty="0" smtClean="0"/>
              <a:t>P802.11ay </a:t>
            </a:r>
            <a:r>
              <a:rPr lang="en-GB" dirty="0"/>
              <a:t>project.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Edward Au,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</a:t>
            </a:r>
            <a:r>
              <a:rPr lang="en-US" dirty="0"/>
              <a:t>2021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WG and </a:t>
            </a:r>
            <a:r>
              <a:rPr lang="en-US" dirty="0" err="1" smtClean="0"/>
              <a:t>TGay</a:t>
            </a:r>
            <a:r>
              <a:rPr lang="en-US" dirty="0" smtClean="0"/>
              <a:t> </a:t>
            </a:r>
            <a:r>
              <a:rPr lang="en-US" dirty="0"/>
              <a:t>Officer Awards</a:t>
            </a:r>
            <a:endParaRPr lang="en-GB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0147351"/>
              </p:ext>
            </p:extLst>
          </p:nvPr>
        </p:nvGraphicFramePr>
        <p:xfrm>
          <a:off x="914400" y="1981200"/>
          <a:ext cx="10361614" cy="44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756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Officer Position and contributions to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TGay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Dorothy Stanley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WG </a:t>
                      </a:r>
                      <a:r>
                        <a:rPr lang="en-US" dirty="0" smtClean="0"/>
                        <a:t>Chair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Jon Rosdahl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WG Vice </a:t>
                      </a:r>
                      <a:r>
                        <a:rPr lang="en-US" dirty="0" smtClean="0"/>
                        <a:t>Chair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Robert Stacey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WG Vice Chair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Stephen McCann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WG </a:t>
                      </a:r>
                      <a:r>
                        <a:rPr lang="en-US" dirty="0" smtClean="0"/>
                        <a:t>Secretary</a:t>
                      </a:r>
                      <a:endParaRPr lang="en-GB" dirty="0"/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Edward Au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TGay</a:t>
                      </a:r>
                      <a:r>
                        <a:rPr lang="en-US" dirty="0" smtClean="0"/>
                        <a:t> Chair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Sang Kim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TGay</a:t>
                      </a:r>
                      <a:r>
                        <a:rPr lang="en-US" dirty="0" smtClean="0"/>
                        <a:t> Vice Chair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Jeorge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Hurtarte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TGay</a:t>
                      </a:r>
                      <a:r>
                        <a:rPr lang="en-US" dirty="0" smtClean="0"/>
                        <a:t> Secretary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Carols </a:t>
                      </a:r>
                      <a:r>
                        <a:rPr lang="en-US" dirty="0" err="1" smtClean="0"/>
                        <a:t>Cordeiro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TGay</a:t>
                      </a:r>
                      <a:r>
                        <a:rPr lang="en-US" dirty="0" smtClean="0"/>
                        <a:t> Editor</a:t>
                      </a:r>
                      <a:endParaRPr lang="en-US" dirty="0"/>
                    </a:p>
                  </a:txBody>
                  <a:tcPr/>
                </a:tc>
              </a:tr>
              <a:tr h="38608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SangHyun</a:t>
                      </a:r>
                      <a:r>
                        <a:rPr lang="en-US" dirty="0" smtClean="0"/>
                        <a:t> Chang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Former </a:t>
                      </a:r>
                      <a:r>
                        <a:rPr lang="en-US" dirty="0" err="1" smtClean="0"/>
                        <a:t>TGay</a:t>
                      </a:r>
                      <a:r>
                        <a:rPr lang="en-US" dirty="0" smtClean="0"/>
                        <a:t> Vice Chair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Yan Xin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Former </a:t>
                      </a:r>
                      <a:r>
                        <a:rPr lang="en-US" dirty="0" err="1" smtClean="0"/>
                        <a:t>TGay</a:t>
                      </a:r>
                      <a:r>
                        <a:rPr lang="en-US" dirty="0" smtClean="0"/>
                        <a:t> Vice Chair, major contribution to EDMG PHY and comment resolution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Edward Au,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</a:t>
            </a:r>
            <a:r>
              <a:rPr lang="en-US" dirty="0"/>
              <a:t>2021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WG </a:t>
            </a:r>
            <a:r>
              <a:rPr lang="en-US" dirty="0" smtClean="0"/>
              <a:t>Officers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Edward Au,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</a:t>
            </a:r>
            <a:r>
              <a:rPr lang="en-US" dirty="0"/>
              <a:t>2021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18" y="1938532"/>
            <a:ext cx="2633468" cy="26334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182" y="1938532"/>
            <a:ext cx="2633468" cy="26334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357" y="1936299"/>
            <a:ext cx="2633468" cy="26334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532" y="1936299"/>
            <a:ext cx="2633468" cy="26334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8718" y="4759518"/>
            <a:ext cx="263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Dorothy </a:t>
            </a:r>
            <a:r>
              <a:rPr lang="en-US" b="1" dirty="0" smtClean="0">
                <a:solidFill>
                  <a:schemeClr val="tx1"/>
                </a:solidFill>
              </a:rPr>
              <a:t>Stanley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981" y="4759518"/>
            <a:ext cx="263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Jon </a:t>
            </a:r>
            <a:r>
              <a:rPr lang="en-US" b="1" dirty="0" err="1" smtClean="0">
                <a:solidFill>
                  <a:schemeClr val="tx1"/>
                </a:solidFill>
              </a:rPr>
              <a:t>Rosdahl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25357" y="4759518"/>
            <a:ext cx="263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Robert Stacey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59521" y="4763461"/>
            <a:ext cx="2670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Stephen McCann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6314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TG Officers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Edward Au,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</a:t>
            </a:r>
            <a:r>
              <a:rPr lang="en-US" dirty="0"/>
              <a:t>2021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174882" y="4759518"/>
            <a:ext cx="1930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Sang Kim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2281" y="4759518"/>
            <a:ext cx="1891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Jeorge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Hurtarte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61509" y="4763461"/>
            <a:ext cx="1886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Carols </a:t>
            </a:r>
            <a:r>
              <a:rPr lang="en-US" b="1" dirty="0" err="1" smtClean="0">
                <a:solidFill>
                  <a:schemeClr val="tx1"/>
                </a:solidFill>
              </a:rPr>
              <a:t>Cordeiro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0" t="15909" r="25289"/>
          <a:stretch/>
        </p:blipFill>
        <p:spPr>
          <a:xfrm>
            <a:off x="1189698" y="1952548"/>
            <a:ext cx="1905001" cy="2629002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281" y="1955898"/>
            <a:ext cx="1891646" cy="2635701"/>
          </a:xfrm>
          <a:prstGeom prst="rect">
            <a:avLst/>
          </a:prstGeom>
        </p:spPr>
      </p:pic>
      <p:pic>
        <p:nvPicPr>
          <p:cNvPr id="8" name="Picture 7"/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9" t="10091" r="10195"/>
          <a:stretch/>
        </p:blipFill>
        <p:spPr>
          <a:xfrm>
            <a:off x="5261509" y="1962597"/>
            <a:ext cx="1886933" cy="262900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286024" y="4759518"/>
            <a:ext cx="1890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SangHyun</a:t>
            </a:r>
            <a:r>
              <a:rPr lang="en-US" b="1" dirty="0" smtClean="0">
                <a:solidFill>
                  <a:schemeClr val="tx1"/>
                </a:solidFill>
              </a:rPr>
              <a:t> Chang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10540" y="4763461"/>
            <a:ext cx="1890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Yan Xin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3" r="26524" b="8570"/>
          <a:stretch/>
        </p:blipFill>
        <p:spPr>
          <a:xfrm>
            <a:off x="7285239" y="1959247"/>
            <a:ext cx="1890860" cy="2629002"/>
          </a:xfrm>
          <a:prstGeom prst="rect">
            <a:avLst/>
          </a:prstGeom>
        </p:spPr>
      </p:pic>
      <p:pic>
        <p:nvPicPr>
          <p:cNvPr id="13" name="Picture 12"/>
          <p:cNvPicPr preferRelativeResize="0"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7" t="26938" r="48258" b="28921"/>
          <a:stretch/>
        </p:blipFill>
        <p:spPr>
          <a:xfrm>
            <a:off x="9309754" y="1961975"/>
            <a:ext cx="1892431" cy="262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076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TGay</a:t>
            </a:r>
            <a:r>
              <a:rPr lang="en-US" dirty="0" smtClean="0"/>
              <a:t> Significant </a:t>
            </a:r>
            <a:r>
              <a:rPr lang="en-US" dirty="0"/>
              <a:t>Contributor Awards</a:t>
            </a:r>
            <a:endParaRPr lang="en-GB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2655658"/>
              </p:ext>
            </p:extLst>
          </p:nvPr>
        </p:nvGraphicFramePr>
        <p:xfrm>
          <a:off x="914400" y="1981200"/>
          <a:ext cx="10361614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756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Contributions to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TGay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Claudio</a:t>
                      </a:r>
                      <a:r>
                        <a:rPr lang="en-US" baseline="0" dirty="0" smtClean="0"/>
                        <a:t> da Silva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significant contribution to EDMG PHY, coexistence assurance document, and comment resolution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Alecsander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Eitan</a:t>
                      </a:r>
                      <a:r>
                        <a:rPr lang="en-US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significant contribution to EDMG PHY and comment resolution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Lei Huang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significant contribution to EDMG PHY and comment resolution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Assaf</a:t>
                      </a:r>
                      <a:r>
                        <a:rPr lang="en-GB" dirty="0" smtClean="0"/>
                        <a:t> Kasher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significant contribution to EDMG MAC and comment resolution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Artyom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Lomayev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significant contribution to EDMG channel modelling, EDMG PHY, and comment resolution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Alexander </a:t>
                      </a:r>
                      <a:r>
                        <a:rPr lang="en-GB" dirty="0" err="1" smtClean="0"/>
                        <a:t>Maltsev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significant contribution to EDMG channel modeling and EDMG PHY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Payam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Torab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significant contribution to TDD millimeter wave distribution networks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Solomon </a:t>
                      </a:r>
                      <a:r>
                        <a:rPr lang="en-GB" dirty="0" err="1" smtClean="0"/>
                        <a:t>Trainin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significant contribution to EDMG MAC and comment resolution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Edward Au,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</a:t>
            </a:r>
            <a:r>
              <a:rPr lang="en-US" dirty="0"/>
              <a:t>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3416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TGay</a:t>
            </a:r>
            <a:r>
              <a:rPr lang="en-US" dirty="0" smtClean="0"/>
              <a:t> Significant Contributors (1/2)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Edward Au,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</a:t>
            </a:r>
            <a:r>
              <a:rPr lang="en-US" dirty="0"/>
              <a:t>2021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98718" y="4759518"/>
            <a:ext cx="263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Claudio da Silva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981" y="4759518"/>
            <a:ext cx="263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Alecsander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Eitan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04991" y="4759518"/>
            <a:ext cx="2177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Lei Huang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59521" y="4763461"/>
            <a:ext cx="2192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Assaf</a:t>
            </a:r>
            <a:r>
              <a:rPr lang="en-US" b="1" dirty="0" smtClean="0">
                <a:solidFill>
                  <a:schemeClr val="tx1"/>
                </a:solidFill>
              </a:rPr>
              <a:t> Kasher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38532"/>
            <a:ext cx="2173082" cy="2631235"/>
          </a:xfrm>
          <a:prstGeom prst="rect">
            <a:avLst/>
          </a:prstGeom>
        </p:spPr>
      </p:pic>
      <p:pic>
        <p:nvPicPr>
          <p:cNvPr id="7" name="Picture 6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9" t="10811" r="629" b="8108"/>
          <a:stretch/>
        </p:blipFill>
        <p:spPr>
          <a:xfrm>
            <a:off x="3616309" y="1936299"/>
            <a:ext cx="2183294" cy="2633468"/>
          </a:xfrm>
          <a:prstGeom prst="rect">
            <a:avLst/>
          </a:prstGeom>
        </p:spPr>
      </p:pic>
      <p:pic>
        <p:nvPicPr>
          <p:cNvPr id="13" name="Picture 12"/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9" t="30000" r="18726" b="2481"/>
          <a:stretch/>
        </p:blipFill>
        <p:spPr>
          <a:xfrm>
            <a:off x="6204991" y="1936299"/>
            <a:ext cx="2177009" cy="2635701"/>
          </a:xfrm>
          <a:prstGeom prst="rect">
            <a:avLst/>
          </a:prstGeom>
        </p:spPr>
      </p:pic>
      <p:pic>
        <p:nvPicPr>
          <p:cNvPr id="21" name="Picture 20"/>
          <p:cNvPicPr preferRelativeResize="0"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4" t="10000" r="11006"/>
          <a:stretch/>
        </p:blipFill>
        <p:spPr>
          <a:xfrm>
            <a:off x="8797919" y="1936299"/>
            <a:ext cx="2154333" cy="263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276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TGay</a:t>
            </a:r>
            <a:r>
              <a:rPr lang="en-US" dirty="0" smtClean="0"/>
              <a:t> Significant Contributors (2/2)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Edward Au,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</a:t>
            </a:r>
            <a:r>
              <a:rPr lang="en-US" dirty="0"/>
              <a:t>2021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98718" y="4759518"/>
            <a:ext cx="263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Artyom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Lomayev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2801" y="4759518"/>
            <a:ext cx="273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Alexander </a:t>
            </a:r>
            <a:r>
              <a:rPr lang="en-US" b="1" dirty="0" err="1" smtClean="0">
                <a:solidFill>
                  <a:schemeClr val="tx1"/>
                </a:solidFill>
              </a:rPr>
              <a:t>Maltsev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51983" y="4759518"/>
            <a:ext cx="2177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Payam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Torab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59521" y="4763461"/>
            <a:ext cx="2670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Solomon </a:t>
            </a:r>
            <a:r>
              <a:rPr lang="en-US" b="1" dirty="0" err="1" smtClean="0">
                <a:solidFill>
                  <a:schemeClr val="tx1"/>
                </a:solidFill>
              </a:rPr>
              <a:t>Trainin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8"/>
          <a:stretch/>
        </p:blipFill>
        <p:spPr>
          <a:xfrm>
            <a:off x="1066800" y="1905000"/>
            <a:ext cx="2133590" cy="2667000"/>
          </a:xfrm>
          <a:prstGeom prst="rect">
            <a:avLst/>
          </a:prstGeom>
        </p:spPr>
      </p:pic>
      <p:pic>
        <p:nvPicPr>
          <p:cNvPr id="7" name="Picture 6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9" t="13333" r="12921" b="2222"/>
          <a:stretch/>
        </p:blipFill>
        <p:spPr>
          <a:xfrm>
            <a:off x="3687682" y="1956709"/>
            <a:ext cx="2177009" cy="26374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6"/>
          <a:stretch/>
        </p:blipFill>
        <p:spPr>
          <a:xfrm>
            <a:off x="6345295" y="2012901"/>
            <a:ext cx="2177009" cy="258856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255" y="1997174"/>
            <a:ext cx="2177010" cy="258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011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TGay</a:t>
            </a:r>
            <a:r>
              <a:rPr lang="en-US" dirty="0" smtClean="0"/>
              <a:t> Major Contributor Awards</a:t>
            </a:r>
            <a:endParaRPr lang="en-GB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659745"/>
              </p:ext>
            </p:extLst>
          </p:nvPr>
        </p:nvGraphicFramePr>
        <p:xfrm>
          <a:off x="929216" y="1747297"/>
          <a:ext cx="10346269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11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750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Contributions to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TGay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Hiroyuki </a:t>
                      </a:r>
                      <a:r>
                        <a:rPr lang="en-US" dirty="0" err="1" smtClean="0"/>
                        <a:t>Motozuka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major contribution to EDMG PHY comment resolution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Kome</a:t>
                      </a:r>
                      <a:r>
                        <a:rPr lang="en-US" dirty="0" smtClean="0"/>
                        <a:t> Oteri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major contribution to EDMG PHY and comment resolution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Ilya </a:t>
                      </a:r>
                      <a:r>
                        <a:rPr lang="en-US" dirty="0" err="1" smtClean="0"/>
                        <a:t>Bolotin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major contribution to EDMG MAC and comment resolution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Cheng Chen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major contribution to EDMG MAC, TDD millimeter wave distribution networks, and comment resolution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James Wang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major contribution to EDMG MAC and comment resolution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 </a:t>
                      </a:r>
                      <a:r>
                        <a:rPr lang="en-US" dirty="0" err="1" smtClean="0"/>
                        <a:t>Petrick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major contribution to comment resolution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Rui</a:t>
                      </a:r>
                      <a:r>
                        <a:rPr lang="en-US" baseline="0" dirty="0" smtClean="0"/>
                        <a:t> Yang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major contribution to comment resolution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Rob Sun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major contribution to use case document and comment resolution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Edward Au,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</a:t>
            </a:r>
            <a:r>
              <a:rPr lang="en-US" dirty="0"/>
              <a:t>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68811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992</Words>
  <Application>Microsoft Office PowerPoint</Application>
  <PresentationFormat>Widescreen</PresentationFormat>
  <Paragraphs>295</Paragraphs>
  <Slides>19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 Unicode MS</vt:lpstr>
      <vt:lpstr>MS Gothic</vt:lpstr>
      <vt:lpstr>Times New Roman</vt:lpstr>
      <vt:lpstr>Office Theme</vt:lpstr>
      <vt:lpstr>Document</vt:lpstr>
      <vt:lpstr>IEEE 802.11ay Awards</vt:lpstr>
      <vt:lpstr>Abstract</vt:lpstr>
      <vt:lpstr>WG and TGay Officer Awards</vt:lpstr>
      <vt:lpstr>WG Officers</vt:lpstr>
      <vt:lpstr>TG Officers</vt:lpstr>
      <vt:lpstr>TGay Significant Contributor Awards</vt:lpstr>
      <vt:lpstr>TGay Significant Contributors (1/2)</vt:lpstr>
      <vt:lpstr>TGay Significant Contributors (2/2)</vt:lpstr>
      <vt:lpstr>TGay Major Contributor Awards</vt:lpstr>
      <vt:lpstr>TGay Major Contributors (1/2)</vt:lpstr>
      <vt:lpstr>TGay Major Contributors (2/2)</vt:lpstr>
      <vt:lpstr>TGay PHY Contributor Awards</vt:lpstr>
      <vt:lpstr>TGay PHY Contributors</vt:lpstr>
      <vt:lpstr>TGay MAC Contributor Awards (1/2)</vt:lpstr>
      <vt:lpstr>TGay MAC Contributor Awards (2/2)</vt:lpstr>
      <vt:lpstr>TGay MAC Contributors (1/3)</vt:lpstr>
      <vt:lpstr>TGay MAC Contributors (2/3)</vt:lpstr>
      <vt:lpstr>TGay MAC Contributors (3/3)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802.11ay Awards</dc:title>
  <dc:creator/>
  <cp:keywords>21/1024r2</cp:keywords>
  <cp:lastModifiedBy>Edward Au</cp:lastModifiedBy>
  <cp:revision>145</cp:revision>
  <dcterms:created xsi:type="dcterms:W3CDTF">2021-03-15T16:54:00Z</dcterms:created>
  <dcterms:modified xsi:type="dcterms:W3CDTF">2021-07-22T17:52:46Z</dcterms:modified>
</cp:coreProperties>
</file>