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9" r:id="rId5"/>
    <p:sldId id="294" r:id="rId6"/>
    <p:sldId id="307" r:id="rId7"/>
    <p:sldId id="304" r:id="rId8"/>
    <p:sldId id="306" r:id="rId9"/>
    <p:sldId id="301" r:id="rId10"/>
    <p:sldId id="309" r:id="rId11"/>
    <p:sldId id="264" r:id="rId12"/>
    <p:sldId id="311" r:id="rId13"/>
    <p:sldId id="312"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116" d="100"/>
          <a:sy n="116" d="100"/>
        </p:scale>
        <p:origin x="101"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802.11-21/0394r1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802.11-21/0394r1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8553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0051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7206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3118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89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4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758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50211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802.11-21/0394r1</a:t>
            </a:r>
            <a:endParaRPr lang="en-US"/>
          </a:p>
        </p:txBody>
      </p:sp>
      <p:sp>
        <p:nvSpPr>
          <p:cNvPr id="5" name="Rectangle 3"/>
          <p:cNvSpPr>
            <a:spLocks noGrp="1" noChangeArrowheads="1"/>
          </p:cNvSpPr>
          <p:nvPr>
            <p:ph type="dt"/>
          </p:nvPr>
        </p:nvSpPr>
        <p:spPr>
          <a:ln/>
        </p:spPr>
        <p:txBody>
          <a:bodyPr/>
          <a:lstStyle/>
          <a:p>
            <a:r>
              <a:rPr lang="en-US" smtClean="0"/>
              <a:t>February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82148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dirty="0"/>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Rubayet</a:t>
            </a:r>
            <a:r>
              <a:rPr lang="en-GB" dirty="0" smtClean="0"/>
              <a:t> </a:t>
            </a:r>
            <a:r>
              <a:rPr lang="en-GB" dirty="0" err="1" smtClean="0"/>
              <a:t>Shafin</a:t>
            </a:r>
            <a:r>
              <a:rPr lang="en-GB"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2021</a:t>
            </a:r>
            <a:endParaRPr lang="en-GB"/>
          </a:p>
        </p:txBody>
      </p:sp>
      <p:sp>
        <p:nvSpPr>
          <p:cNvPr id="6" name="Footer Placeholder 5"/>
          <p:cNvSpPr>
            <a:spLocks noGrp="1"/>
          </p:cNvSpPr>
          <p:nvPr>
            <p:ph type="ftr" idx="11"/>
          </p:nvPr>
        </p:nvSpPr>
        <p:spPr/>
        <p:txBody>
          <a:bodyPr/>
          <a:lstStyle>
            <a:lvl1pPr>
              <a:defRPr/>
            </a:lvl1pPr>
          </a:lstStyle>
          <a:p>
            <a:r>
              <a:rPr lang="en-US" smtClean="0"/>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2021</a:t>
            </a:r>
            <a:endParaRPr lang="en-GB"/>
          </a:p>
        </p:txBody>
      </p:sp>
      <p:sp>
        <p:nvSpPr>
          <p:cNvPr id="4" name="Footer Placeholder 3"/>
          <p:cNvSpPr>
            <a:spLocks noGrp="1"/>
          </p:cNvSpPr>
          <p:nvPr>
            <p:ph type="ftr" idx="11"/>
          </p:nvPr>
        </p:nvSpPr>
        <p:spPr/>
        <p:txBody>
          <a:bodyPr/>
          <a:lstStyle>
            <a:lvl1pPr>
              <a:defRPr/>
            </a:lvl1pPr>
          </a:lstStyle>
          <a:p>
            <a:r>
              <a:rPr lang="en-US" smtClean="0"/>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2021</a:t>
            </a:r>
            <a:endParaRPr lang="en-GB"/>
          </a:p>
        </p:txBody>
      </p:sp>
      <p:sp>
        <p:nvSpPr>
          <p:cNvPr id="3" name="Footer Placeholder 2"/>
          <p:cNvSpPr>
            <a:spLocks noGrp="1"/>
          </p:cNvSpPr>
          <p:nvPr>
            <p:ph type="ftr" idx="11"/>
          </p:nvPr>
        </p:nvSpPr>
        <p:spPr/>
        <p:txBody>
          <a:bodyPr/>
          <a:lstStyle>
            <a:lvl1pPr>
              <a:defRPr/>
            </a:lvl1pPr>
          </a:lstStyle>
          <a:p>
            <a:r>
              <a:rPr lang="en-US" smtClean="0"/>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6142" y="33972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802.11-21/1020r2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Handling Fairness Issue in Restricted TWT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2021-06-25</a:t>
            </a:r>
            <a:endParaRPr lang="en-GB" sz="2000" b="0" dirty="0"/>
          </a:p>
        </p:txBody>
      </p:sp>
      <p:sp>
        <p:nvSpPr>
          <p:cNvPr id="6" name="Date Placeholder 3"/>
          <p:cNvSpPr>
            <a:spLocks noGrp="1"/>
          </p:cNvSpPr>
          <p:nvPr>
            <p:ph type="dt" idx="10"/>
          </p:nvPr>
        </p:nvSpPr>
        <p:spPr/>
        <p:txBody>
          <a:bodyPr/>
          <a:lstStyle/>
          <a:p>
            <a:r>
              <a:rPr lang="en-US" smtClean="0"/>
              <a:t>June 2021</a:t>
            </a:r>
            <a:endParaRPr lang="en-GB" dirty="0"/>
          </a:p>
        </p:txBody>
      </p:sp>
      <p:sp>
        <p:nvSpPr>
          <p:cNvPr id="7" name="Footer Placeholder 4"/>
          <p:cNvSpPr>
            <a:spLocks noGrp="1"/>
          </p:cNvSpPr>
          <p:nvPr>
            <p:ph type="ftr" idx="11"/>
          </p:nvPr>
        </p:nvSpPr>
        <p:spPr/>
        <p:txBody>
          <a:bodyPr/>
          <a:lstStyle/>
          <a:p>
            <a:r>
              <a:rPr lang="en-US" dirty="0" err="1" smtClean="0"/>
              <a:t>Rubayet</a:t>
            </a:r>
            <a:r>
              <a:rPr lang="en-US" smtClean="0"/>
              <a: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344046"/>
              </p:ext>
            </p:extLst>
          </p:nvPr>
        </p:nvGraphicFramePr>
        <p:xfrm>
          <a:off x="1017588" y="2398713"/>
          <a:ext cx="10094912" cy="2649537"/>
        </p:xfrm>
        <a:graphic>
          <a:graphicData uri="http://schemas.openxmlformats.org/presentationml/2006/ole">
            <mc:AlternateContent xmlns:mc="http://schemas.openxmlformats.org/markup-compatibility/2006">
              <mc:Choice xmlns:v="urn:schemas-microsoft-com:vml" Requires="v">
                <p:oleObj spid="_x0000_s3167" name="Document" r:id="rId4" imgW="10431138" imgH="2748890" progId="Word.Document.8">
                  <p:embed/>
                </p:oleObj>
              </mc:Choice>
              <mc:Fallback>
                <p:oleObj name="Document" r:id="rId4" imgW="10431138" imgH="2748890" progId="Word.Document.8">
                  <p:embed/>
                  <p:pic>
                    <p:nvPicPr>
                      <p:cNvPr id="0" name="Picture 3"/>
                      <p:cNvPicPr>
                        <a:picLocks noChangeAspect="1" noChangeArrowheads="1"/>
                      </p:cNvPicPr>
                      <p:nvPr/>
                    </p:nvPicPr>
                    <p:blipFill>
                      <a:blip r:embed="rId5"/>
                      <a:srcRect/>
                      <a:stretch>
                        <a:fillRect/>
                      </a:stretch>
                    </p:blipFill>
                    <p:spPr bwMode="auto">
                      <a:xfrm>
                        <a:off x="1017588" y="2398713"/>
                        <a:ext cx="10094912" cy="26495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726" y="228600"/>
            <a:ext cx="10361084" cy="1065213"/>
          </a:xfrm>
        </p:spPr>
        <p:txBody>
          <a:bodyPr/>
          <a:lstStyle/>
          <a:p>
            <a:r>
              <a:rPr lang="en-GB" dirty="0" smtClean="0"/>
              <a:t>Example (2)</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
        <p:nvSpPr>
          <p:cNvPr id="116" name="Rectangle 115"/>
          <p:cNvSpPr/>
          <p:nvPr/>
        </p:nvSpPr>
        <p:spPr>
          <a:xfrm>
            <a:off x="535518" y="1155165"/>
            <a:ext cx="10515600" cy="307777"/>
          </a:xfrm>
          <a:prstGeom prst="rect">
            <a:avLst/>
          </a:prstGeom>
          <a:ln>
            <a:solidFill>
              <a:srgbClr val="FF0000"/>
            </a:solidFill>
          </a:ln>
        </p:spPr>
        <p:txBody>
          <a:bodyPr wrap="square">
            <a:spAutoFit/>
          </a:bodyPr>
          <a:lstStyle/>
          <a:p>
            <a:pPr marL="457200" lvl="1" indent="0" algn="ctr"/>
            <a:r>
              <a:rPr lang="en-US" altLang="zh-CN" sz="1400" b="1" dirty="0" smtClean="0">
                <a:solidFill>
                  <a:srgbClr val="0070C0"/>
                </a:solidFill>
              </a:rPr>
              <a:t>Reception of MD-STA2 would indicate that STA2’s rTWT SP is terminated. </a:t>
            </a:r>
            <a:endParaRPr lang="en-US" altLang="zh-CN" sz="1400" b="1" dirty="0">
              <a:solidFill>
                <a:srgbClr val="0070C0"/>
              </a:solidFill>
            </a:endParaRPr>
          </a:p>
        </p:txBody>
      </p:sp>
      <p:pic>
        <p:nvPicPr>
          <p:cNvPr id="13" name="Picture 12"/>
          <p:cNvPicPr>
            <a:picLocks noChangeAspect="1"/>
          </p:cNvPicPr>
          <p:nvPr/>
        </p:nvPicPr>
        <p:blipFill>
          <a:blip r:embed="rId3"/>
          <a:stretch>
            <a:fillRect/>
          </a:stretch>
        </p:blipFill>
        <p:spPr>
          <a:xfrm>
            <a:off x="2209800" y="1667737"/>
            <a:ext cx="7681096" cy="4777197"/>
          </a:xfrm>
          <a:prstGeom prst="rect">
            <a:avLst/>
          </a:prstGeom>
        </p:spPr>
      </p:pic>
    </p:spTree>
    <p:extLst>
      <p:ext uri="{BB962C8B-B14F-4D97-AF65-F5344CB8AC3E}">
        <p14:creationId xmlns:p14="http://schemas.microsoft.com/office/powerpoint/2010/main" val="12336687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0" indent="0">
              <a:buNone/>
            </a:pPr>
            <a:r>
              <a:rPr lang="en-US" altLang="zh-CN" dirty="0"/>
              <a:t>[1] IEEE P802.11ax/D8.0 – 26.8.3 (Broadcast TWT operation)</a:t>
            </a:r>
          </a:p>
          <a:p>
            <a:pPr marL="0" indent="0">
              <a:buNone/>
            </a:pPr>
            <a:r>
              <a:rPr lang="en-US" altLang="zh-CN" dirty="0"/>
              <a:t>[2] IEEE P802.11ax/D8.0 – 10.47 (Target Wake Time</a:t>
            </a:r>
            <a:r>
              <a:rPr lang="en-US" altLang="zh-CN" dirty="0" smtClean="0"/>
              <a:t>)</a:t>
            </a:r>
          </a:p>
          <a:p>
            <a:pPr marL="0" indent="0">
              <a:buNone/>
            </a:pPr>
            <a:r>
              <a:rPr lang="en-US" altLang="zh-CN" dirty="0" smtClean="0"/>
              <a:t>[3] IEEE P802.11be/D1.2 – 35.7 (Restricted TWT)</a:t>
            </a:r>
          </a:p>
          <a:p>
            <a:pPr marL="0" indent="0">
              <a:buNone/>
            </a:pP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a:t>
            </a:r>
            <a:r>
              <a:rPr lang="en-GB" dirty="0"/>
              <a:t>1</a:t>
            </a:r>
          </a:p>
        </p:txBody>
      </p:sp>
      <p:sp>
        <p:nvSpPr>
          <p:cNvPr id="3" name="Content Placeholder 2"/>
          <p:cNvSpPr>
            <a:spLocks noGrp="1"/>
          </p:cNvSpPr>
          <p:nvPr>
            <p:ph idx="1"/>
          </p:nvPr>
        </p:nvSpPr>
        <p:spPr>
          <a:xfrm>
            <a:off x="838200" y="1676400"/>
            <a:ext cx="10361084" cy="4113213"/>
          </a:xfrm>
        </p:spPr>
        <p:txBody>
          <a:bodyPr/>
          <a:lstStyle/>
          <a:p>
            <a:pPr>
              <a:buFont typeface="Arial" panose="020B0604020202020204" pitchFamily="34" charset="0"/>
              <a:buChar char="•"/>
            </a:pPr>
            <a:r>
              <a:rPr lang="en-US" altLang="zh-CN" dirty="0"/>
              <a:t>Do you agree </a:t>
            </a:r>
            <a:r>
              <a:rPr lang="en-US" altLang="zh-CN" dirty="0" smtClean="0"/>
              <a:t>that in </a:t>
            </a:r>
            <a:r>
              <a:rPr lang="en-US" altLang="zh-CN" dirty="0"/>
              <a:t>R1</a:t>
            </a:r>
            <a:r>
              <a:rPr lang="en-US" altLang="zh-CN" dirty="0" smtClean="0"/>
              <a:t>:</a:t>
            </a:r>
          </a:p>
          <a:p>
            <a:pPr marL="800100" lvl="1" indent="-342900">
              <a:buFontTx/>
              <a:buChar char="-"/>
            </a:pPr>
            <a:r>
              <a:rPr lang="en-US" altLang="zh-CN" dirty="0" smtClean="0"/>
              <a:t>EHT APs and EHT STAs that support restricted TWT (rTWT) operation and that have established an rTWT schedule shall follow the rules below--  </a:t>
            </a:r>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smtClean="0"/>
              <a:t>Once </a:t>
            </a:r>
            <a:r>
              <a:rPr lang="en-US" altLang="zh-CN" dirty="0"/>
              <a:t>an </a:t>
            </a:r>
            <a:r>
              <a:rPr lang="en-US" altLang="zh-CN" dirty="0" smtClean="0"/>
              <a:t>rTWT scheduled STA </a:t>
            </a:r>
            <a:r>
              <a:rPr lang="en-US" altLang="zh-CN" dirty="0"/>
              <a:t>is done </a:t>
            </a:r>
            <a:r>
              <a:rPr lang="en-US" altLang="zh-CN" dirty="0" smtClean="0"/>
              <a:t>with transmitting </a:t>
            </a:r>
            <a:r>
              <a:rPr lang="en-US" altLang="zh-CN" dirty="0"/>
              <a:t>latency-sensitive traffic, and there is still time left in the </a:t>
            </a:r>
            <a:r>
              <a:rPr lang="en-US" altLang="zh-CN" dirty="0" smtClean="0"/>
              <a:t>rTWT </a:t>
            </a:r>
            <a:r>
              <a:rPr lang="en-US" altLang="zh-CN" dirty="0"/>
              <a:t>SP, then the </a:t>
            </a:r>
            <a:r>
              <a:rPr lang="en-US" altLang="zh-CN" dirty="0" smtClean="0"/>
              <a:t>rTWT scheduled STA </a:t>
            </a:r>
            <a:r>
              <a:rPr lang="en-US" altLang="zh-CN" dirty="0" smtClean="0">
                <a:solidFill>
                  <a:schemeClr val="tx1"/>
                </a:solidFill>
              </a:rPr>
              <a:t>shall</a:t>
            </a:r>
            <a:r>
              <a:rPr lang="en-US" altLang="zh-CN" dirty="0" smtClean="0"/>
              <a:t> </a:t>
            </a:r>
            <a:r>
              <a:rPr lang="en-US" altLang="zh-CN" dirty="0"/>
              <a:t>report its buffer status to the </a:t>
            </a:r>
            <a:r>
              <a:rPr lang="en-US" altLang="zh-CN" dirty="0" smtClean="0"/>
              <a:t>rTWT scheduling </a:t>
            </a:r>
            <a:r>
              <a:rPr lang="en-US" altLang="zh-CN" dirty="0"/>
              <a:t>AP. </a:t>
            </a:r>
            <a:endParaRPr lang="en-US" altLang="zh-CN" dirty="0" smtClean="0"/>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smtClean="0"/>
              <a:t>If </a:t>
            </a:r>
            <a:r>
              <a:rPr lang="en-US" altLang="zh-CN" dirty="0"/>
              <a:t>the </a:t>
            </a:r>
            <a:r>
              <a:rPr lang="en-US" altLang="zh-CN" dirty="0" smtClean="0"/>
              <a:t>rTWT scheduling AP </a:t>
            </a:r>
            <a:r>
              <a:rPr lang="en-US" altLang="zh-CN" dirty="0"/>
              <a:t>receives </a:t>
            </a:r>
            <a:r>
              <a:rPr lang="en-US" altLang="zh-CN" dirty="0" smtClean="0"/>
              <a:t>Buffer Status Report (BSR) </a:t>
            </a:r>
            <a:r>
              <a:rPr lang="en-US" altLang="zh-CN" dirty="0"/>
              <a:t>from </a:t>
            </a:r>
            <a:r>
              <a:rPr lang="en-US" altLang="zh-CN" dirty="0" smtClean="0"/>
              <a:t>an rTWT scheduled </a:t>
            </a:r>
            <a:r>
              <a:rPr lang="en-US" altLang="zh-CN" dirty="0"/>
              <a:t>STA indicating empty buffer for latency-sensitive traffic, the scheduling AP </a:t>
            </a:r>
            <a:r>
              <a:rPr lang="en-US" altLang="zh-CN" dirty="0">
                <a:solidFill>
                  <a:schemeClr val="tx1"/>
                </a:solidFill>
              </a:rPr>
              <a:t>can</a:t>
            </a:r>
            <a:r>
              <a:rPr lang="en-US" altLang="zh-CN" dirty="0"/>
              <a:t> terminate the </a:t>
            </a:r>
            <a:r>
              <a:rPr lang="en-US" altLang="zh-CN" dirty="0" smtClean="0"/>
              <a:t>rTWT </a:t>
            </a:r>
            <a:r>
              <a:rPr lang="en-US" altLang="zh-CN" dirty="0"/>
              <a:t>SP for that particular scheduled STA </a:t>
            </a:r>
            <a:r>
              <a:rPr lang="en-US" altLang="zh-CN" dirty="0" smtClean="0"/>
              <a:t>if </a:t>
            </a:r>
            <a:r>
              <a:rPr lang="en-US" altLang="zh-CN" dirty="0"/>
              <a:t>downlink buffer for latency sensitive traffic for that </a:t>
            </a:r>
            <a:r>
              <a:rPr lang="en-US" altLang="zh-CN" dirty="0" smtClean="0"/>
              <a:t>STA </a:t>
            </a:r>
            <a:r>
              <a:rPr lang="en-US" altLang="zh-CN" dirty="0"/>
              <a:t>is also empty</a:t>
            </a:r>
            <a:r>
              <a:rPr lang="en-US" altLang="zh-CN" dirty="0" smtClean="0"/>
              <a:t>.</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3218248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2</a:t>
            </a:r>
            <a:endParaRPr lang="en-GB" dirty="0"/>
          </a:p>
        </p:txBody>
      </p:sp>
      <p:sp>
        <p:nvSpPr>
          <p:cNvPr id="3" name="Content Placeholder 2"/>
          <p:cNvSpPr>
            <a:spLocks noGrp="1"/>
          </p:cNvSpPr>
          <p:nvPr>
            <p:ph idx="1"/>
          </p:nvPr>
        </p:nvSpPr>
        <p:spPr>
          <a:xfrm>
            <a:off x="894666" y="1751014"/>
            <a:ext cx="10361084" cy="4113213"/>
          </a:xfrm>
        </p:spPr>
        <p:txBody>
          <a:bodyPr/>
          <a:lstStyle/>
          <a:p>
            <a:pPr>
              <a:buFont typeface="Arial" panose="020B0604020202020204" pitchFamily="34" charset="0"/>
              <a:buChar char="•"/>
            </a:pPr>
            <a:r>
              <a:rPr lang="en-US" altLang="zh-CN" dirty="0"/>
              <a:t>Do you agree </a:t>
            </a:r>
            <a:r>
              <a:rPr lang="en-US" altLang="zh-CN" dirty="0" smtClean="0"/>
              <a:t>that in </a:t>
            </a:r>
            <a:r>
              <a:rPr lang="en-US" altLang="zh-CN" dirty="0"/>
              <a:t>R1</a:t>
            </a:r>
            <a:r>
              <a:rPr lang="en-US" altLang="zh-CN" dirty="0" smtClean="0"/>
              <a:t>:</a:t>
            </a:r>
          </a:p>
          <a:p>
            <a:pPr marL="800100" lvl="1" indent="-342900">
              <a:buFontTx/>
              <a:buChar char="-"/>
            </a:pPr>
            <a:r>
              <a:rPr lang="en-US" altLang="zh-CN" dirty="0" smtClean="0"/>
              <a:t>EHT AP that supports restricted TWT (rTWT) operation and that has established an rTWT schedule shall follow the rule below--  </a:t>
            </a:r>
          </a:p>
          <a:p>
            <a:pPr marL="1200150" lvl="2" indent="-342900">
              <a:buFont typeface="Wingdings" panose="05000000000000000000" pitchFamily="2" charset="2"/>
              <a:buChar char="v"/>
            </a:pPr>
            <a:endParaRPr lang="en-US" altLang="zh-CN" dirty="0" smtClean="0"/>
          </a:p>
          <a:p>
            <a:pPr marL="1200150" lvl="2" indent="-342900">
              <a:buFont typeface="Wingdings" panose="05000000000000000000" pitchFamily="2" charset="2"/>
              <a:buChar char="v"/>
            </a:pPr>
            <a:r>
              <a:rPr lang="en-US" altLang="zh-CN" dirty="0"/>
              <a:t>During r</a:t>
            </a:r>
            <a:r>
              <a:rPr lang="en-US" altLang="zh-CN" dirty="0" smtClean="0"/>
              <a:t>TWT </a:t>
            </a:r>
            <a:r>
              <a:rPr lang="en-US" altLang="zh-CN" dirty="0"/>
              <a:t>service period, if the </a:t>
            </a:r>
            <a:r>
              <a:rPr lang="en-US" altLang="zh-CN" dirty="0" smtClean="0"/>
              <a:t>rTWT scheduling </a:t>
            </a:r>
            <a:r>
              <a:rPr lang="en-US" altLang="zh-CN" dirty="0"/>
              <a:t>AP detects that </a:t>
            </a:r>
            <a:r>
              <a:rPr lang="en-US" altLang="zh-CN" dirty="0" smtClean="0"/>
              <a:t>an rTWT scheduled </a:t>
            </a:r>
            <a:r>
              <a:rPr lang="en-US" altLang="zh-CN" dirty="0"/>
              <a:t>STA is transmitting latency-tolerant traffic, then the </a:t>
            </a:r>
            <a:r>
              <a:rPr lang="en-US" altLang="zh-CN" dirty="0" smtClean="0"/>
              <a:t>rTWT scheduling </a:t>
            </a:r>
            <a:r>
              <a:rPr lang="en-US" altLang="zh-CN" dirty="0"/>
              <a:t>AP </a:t>
            </a:r>
            <a:r>
              <a:rPr lang="en-US" altLang="zh-CN" dirty="0" smtClean="0">
                <a:solidFill>
                  <a:schemeClr val="tx1"/>
                </a:solidFill>
              </a:rPr>
              <a:t>can</a:t>
            </a:r>
            <a:r>
              <a:rPr lang="en-US" altLang="zh-CN" dirty="0" smtClean="0"/>
              <a:t> </a:t>
            </a:r>
            <a:r>
              <a:rPr lang="en-US" altLang="zh-CN" dirty="0"/>
              <a:t>terminate the </a:t>
            </a:r>
            <a:r>
              <a:rPr lang="en-US" altLang="zh-CN" dirty="0" smtClean="0"/>
              <a:t>rTWT </a:t>
            </a:r>
            <a:r>
              <a:rPr lang="en-US" altLang="zh-CN" dirty="0"/>
              <a:t>SP for that scheduled </a:t>
            </a:r>
            <a:r>
              <a:rPr lang="en-US" altLang="zh-CN" dirty="0" smtClean="0"/>
              <a:t>STA.</a:t>
            </a:r>
            <a:endParaRPr lang="en-US" altLang="zh-CN" dirty="0"/>
          </a:p>
          <a:p>
            <a:pPr marL="1200150" lvl="2" indent="-342900">
              <a:buFont typeface="Wingdings" panose="05000000000000000000" pitchFamily="2" charset="2"/>
              <a:buChar char="v"/>
            </a:pPr>
            <a:endParaRPr lang="en-US" altLang="zh-CN" dirty="0" smtClean="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4093521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propose a solution for the issue regarding Restricted TWT SP where STA is done with transmitting (and receiving) latency-sensitive packets earlier than TWT SP end time.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57"/>
            <a:ext cx="10361084" cy="1065213"/>
          </a:xfrm>
        </p:spPr>
        <p:txBody>
          <a:bodyPr/>
          <a:lstStyle/>
          <a:p>
            <a:r>
              <a:rPr lang="en-GB" dirty="0" smtClean="0"/>
              <a:t>Background</a:t>
            </a:r>
            <a:endParaRPr lang="en-GB" dirty="0"/>
          </a:p>
        </p:txBody>
      </p:sp>
      <p:sp>
        <p:nvSpPr>
          <p:cNvPr id="9218" name="Rectangle 2"/>
          <p:cNvSpPr>
            <a:spLocks noGrp="1" noChangeArrowheads="1"/>
          </p:cNvSpPr>
          <p:nvPr>
            <p:ph idx="1"/>
          </p:nvPr>
        </p:nvSpPr>
        <p:spPr>
          <a:xfrm>
            <a:off x="914401" y="1600200"/>
            <a:ext cx="10361084" cy="4724400"/>
          </a:xfrm>
          <a:ln/>
        </p:spPr>
        <p:txBody>
          <a:bodyPr/>
          <a:lstStyle/>
          <a:p>
            <a:pPr>
              <a:buFont typeface="Arial" panose="020B0604020202020204" pitchFamily="34" charset="0"/>
              <a:buChar char="•"/>
            </a:pPr>
            <a:r>
              <a:rPr lang="en-US" altLang="zh-CN" dirty="0" smtClean="0"/>
              <a:t>Restricted </a:t>
            </a:r>
            <a:r>
              <a:rPr lang="en-US" altLang="zh-CN" dirty="0"/>
              <a:t>TWT operation </a:t>
            </a:r>
            <a:r>
              <a:rPr lang="en-US" altLang="zh-CN" dirty="0" smtClean="0"/>
              <a:t>is a newly proposed strategy based on broadcast TWT operation [1</a:t>
            </a:r>
            <a:r>
              <a:rPr lang="en-US" altLang="zh-CN" dirty="0"/>
              <a:t>], [2</a:t>
            </a:r>
            <a:r>
              <a:rPr lang="en-US" altLang="zh-CN" dirty="0" smtClean="0"/>
              <a:t>]</a:t>
            </a:r>
          </a:p>
          <a:p>
            <a:pPr marL="800100" lvl="1" indent="-342900">
              <a:buFontTx/>
              <a:buChar char="-"/>
            </a:pPr>
            <a:r>
              <a:rPr lang="en-US" altLang="zh-CN" dirty="0" smtClean="0"/>
              <a:t>Provides more protection for latency-sensitive traffic</a:t>
            </a:r>
          </a:p>
          <a:p>
            <a:pPr marL="800100" lvl="1" indent="-342900">
              <a:buFontTx/>
              <a:buChar char="-"/>
            </a:pPr>
            <a:r>
              <a:rPr lang="en-US" altLang="zh-CN" dirty="0"/>
              <a:t>Minimize contention between </a:t>
            </a:r>
            <a:r>
              <a:rPr lang="en-US" altLang="zh-CN" dirty="0" smtClean="0"/>
              <a:t>STAs</a:t>
            </a:r>
            <a:endParaRPr lang="en-US" altLang="zh-CN" dirty="0"/>
          </a:p>
          <a:p>
            <a:pPr marL="800100" lvl="1" indent="-342900">
              <a:buFontTx/>
              <a:buChar char="-"/>
            </a:pPr>
            <a:endParaRPr lang="en-US" altLang="zh-CN" dirty="0"/>
          </a:p>
          <a:p>
            <a:pPr marL="400050">
              <a:buFont typeface="Arial" panose="020B0604020202020204" pitchFamily="34" charset="0"/>
              <a:buChar char="•"/>
            </a:pPr>
            <a:endParaRPr lang="en-US" altLang="zh-CN" dirty="0" smtClean="0"/>
          </a:p>
          <a:p>
            <a:pPr marL="400050">
              <a:buFont typeface="Arial" panose="020B0604020202020204" pitchFamily="34" charset="0"/>
              <a:buChar char="•"/>
            </a:pPr>
            <a:r>
              <a:rPr lang="en-US" altLang="zh-CN" dirty="0"/>
              <a:t>In this contribution, we address the </a:t>
            </a:r>
            <a:r>
              <a:rPr lang="en-US" altLang="zh-CN" dirty="0" smtClean="0"/>
              <a:t>fairness vs channel utilization tradeoff for restricted TWT operation. </a:t>
            </a:r>
            <a:endParaRPr lang="en-US" altLang="zh-CN" dirty="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Motivation</a:t>
            </a:r>
            <a:endParaRPr lang="en-GB" dirty="0"/>
          </a:p>
        </p:txBody>
      </p:sp>
      <p:sp>
        <p:nvSpPr>
          <p:cNvPr id="9218" name="Rectangle 2"/>
          <p:cNvSpPr>
            <a:spLocks noGrp="1" noChangeArrowheads="1"/>
          </p:cNvSpPr>
          <p:nvPr>
            <p:ph idx="1"/>
          </p:nvPr>
        </p:nvSpPr>
        <p:spPr>
          <a:xfrm>
            <a:off x="838200" y="1126601"/>
            <a:ext cx="10361084" cy="2149999"/>
          </a:xfrm>
          <a:ln/>
        </p:spPr>
        <p:txBody>
          <a:bodyPr/>
          <a:lstStyle/>
          <a:p>
            <a:pPr>
              <a:buFont typeface="Arial" panose="020B0604020202020204" pitchFamily="34" charset="0"/>
              <a:buChar char="•"/>
            </a:pPr>
            <a:r>
              <a:rPr lang="en-US" dirty="0" smtClean="0"/>
              <a:t>During restricted TWT SP, it is possible that a TWT scheduled STA, member of the restricted TWT schedule, finishes transmitting latency-sensitive traffic earlier than the restricted TWT SP end time. </a:t>
            </a:r>
          </a:p>
          <a:p>
            <a:pPr marL="400050">
              <a:buFont typeface="Arial" panose="020B0604020202020204" pitchFamily="34" charset="0"/>
              <a:buChar char="•"/>
            </a:pPr>
            <a:r>
              <a:rPr lang="en-US" altLang="zh-CN" dirty="0" smtClean="0"/>
              <a:t>This leaves underutilized restricted TWT SP for that STA (if DL buffer for latency-sensitive traffic is also empty for that STA). </a:t>
            </a:r>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pic>
        <p:nvPicPr>
          <p:cNvPr id="9220" name="Picture 9219"/>
          <p:cNvPicPr>
            <a:picLocks noChangeAspect="1"/>
          </p:cNvPicPr>
          <p:nvPr/>
        </p:nvPicPr>
        <p:blipFill>
          <a:blip r:embed="rId3"/>
          <a:stretch>
            <a:fillRect/>
          </a:stretch>
        </p:blipFill>
        <p:spPr>
          <a:xfrm>
            <a:off x="1806041" y="3228139"/>
            <a:ext cx="8425402" cy="3279932"/>
          </a:xfrm>
          <a:prstGeom prst="rect">
            <a:avLst/>
          </a:prstGeom>
        </p:spPr>
      </p:pic>
    </p:spTree>
    <p:extLst>
      <p:ext uri="{BB962C8B-B14F-4D97-AF65-F5344CB8AC3E}">
        <p14:creationId xmlns:p14="http://schemas.microsoft.com/office/powerpoint/2010/main" val="146243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Fairness vs Channel utilization trade-off</a:t>
            </a:r>
            <a:endParaRPr lang="en-GB" dirty="0"/>
          </a:p>
        </p:txBody>
      </p:sp>
      <p:sp>
        <p:nvSpPr>
          <p:cNvPr id="9218" name="Rectangle 2"/>
          <p:cNvSpPr>
            <a:spLocks noGrp="1" noChangeArrowheads="1"/>
          </p:cNvSpPr>
          <p:nvPr>
            <p:ph idx="1"/>
          </p:nvPr>
        </p:nvSpPr>
        <p:spPr>
          <a:xfrm>
            <a:off x="457200" y="1383238"/>
            <a:ext cx="11506200" cy="4740799"/>
          </a:xfrm>
          <a:ln/>
        </p:spPr>
        <p:txBody>
          <a:bodyPr/>
          <a:lstStyle/>
          <a:p>
            <a:pPr marL="800100" lvl="1">
              <a:buFont typeface="Arial" panose="020B0604020202020204" pitchFamily="34" charset="0"/>
              <a:buChar char="•"/>
            </a:pPr>
            <a:r>
              <a:rPr lang="en-US" altLang="zh-CN" b="1" dirty="0" smtClean="0"/>
              <a:t>Channel under-utilization due to under-utilized restricted TWT SP can be reduced by allowing latency-tolerant traffic in addition to latency-sensitive traffic for transmission during rTWT SP.</a:t>
            </a:r>
          </a:p>
          <a:p>
            <a:pPr marL="1200150" lvl="2">
              <a:buFont typeface="Arial" panose="020B0604020202020204" pitchFamily="34" charset="0"/>
              <a:buChar char="•"/>
            </a:pPr>
            <a:r>
              <a:rPr lang="en-US" altLang="zh-CN" dirty="0" smtClean="0"/>
              <a:t>Once the rTWT scheduled STA is done transmitting latency-sensitive traffic during rTWT SP, and if there is still time remaining in the SP, the rTWT scheduled STA can choose to transmit its latency-tolerant packets (if any) during remaining portion of the SP.</a:t>
            </a:r>
          </a:p>
          <a:p>
            <a:pPr marL="1200150" lvl="2">
              <a:buFont typeface="Arial" panose="020B0604020202020204" pitchFamily="34" charset="0"/>
              <a:buChar char="•"/>
            </a:pPr>
            <a:r>
              <a:rPr lang="en-US" altLang="zh-CN" dirty="0" smtClean="0"/>
              <a:t>This will improve the channel utilization for the rTWT scheduled STA</a:t>
            </a:r>
          </a:p>
          <a:p>
            <a:pPr marL="800100" lvl="1">
              <a:buFont typeface="Arial" panose="020B0604020202020204" pitchFamily="34" charset="0"/>
              <a:buChar char="•"/>
            </a:pPr>
            <a:endParaRPr lang="en-US" altLang="zh-CN" dirty="0" smtClean="0"/>
          </a:p>
          <a:p>
            <a:pPr marL="800100" lvl="1">
              <a:buFont typeface="Arial" panose="020B0604020202020204" pitchFamily="34" charset="0"/>
              <a:buChar char="•"/>
            </a:pPr>
            <a:r>
              <a:rPr lang="en-US" altLang="zh-CN" b="1" dirty="0" smtClean="0"/>
              <a:t>However, it creates fairness issue </a:t>
            </a:r>
          </a:p>
          <a:p>
            <a:pPr marL="1200150" lvl="2">
              <a:buFont typeface="Arial" panose="020B0604020202020204" pitchFamily="34" charset="0"/>
              <a:buChar char="•"/>
            </a:pPr>
            <a:r>
              <a:rPr lang="en-US" altLang="zh-CN" dirty="0" smtClean="0"/>
              <a:t>Regarding contention among the rTWT scheduled STAs, if one rTWT scheduled STA starts transmitting latency-tolerant traffic during the restricted TWT SP, it is not fair for other rTWT scheduled STAs that are still transmitting latency-sensitive traffic during the rTWT SP. </a:t>
            </a:r>
          </a:p>
          <a:p>
            <a:pPr marL="1200150" lvl="2">
              <a:buFont typeface="Arial" panose="020B0604020202020204" pitchFamily="34" charset="0"/>
              <a:buChar char="•"/>
            </a:pPr>
            <a:r>
              <a:rPr lang="en-US" altLang="zh-CN" dirty="0" smtClean="0"/>
              <a:t>Also, an STA with ill intention may abuse this functionality by setting up TWT parameters such that there is always additional time left in the restricted TWT SP after transmitting latency-sensitive packets.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3674123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A Fair Outcome</a:t>
            </a:r>
            <a:endParaRPr lang="en-GB" dirty="0"/>
          </a:p>
        </p:txBody>
      </p:sp>
      <p:sp>
        <p:nvSpPr>
          <p:cNvPr id="9218" name="Rectangle 2"/>
          <p:cNvSpPr>
            <a:spLocks noGrp="1" noChangeArrowheads="1"/>
          </p:cNvSpPr>
          <p:nvPr>
            <p:ph idx="1"/>
          </p:nvPr>
        </p:nvSpPr>
        <p:spPr>
          <a:xfrm>
            <a:off x="838200" y="1126601"/>
            <a:ext cx="10361084" cy="625999"/>
          </a:xfrm>
          <a:ln/>
        </p:spPr>
        <p:txBody>
          <a:bodyPr/>
          <a:lstStyle/>
          <a:p>
            <a:pPr>
              <a:buFont typeface="Arial" panose="020B0604020202020204" pitchFamily="34" charset="0"/>
              <a:buChar char="•"/>
            </a:pPr>
            <a:r>
              <a:rPr lang="en-US" sz="1800" b="0" dirty="0"/>
              <a:t>I</a:t>
            </a:r>
            <a:r>
              <a:rPr lang="en-US" sz="1800" b="0" dirty="0" smtClean="0"/>
              <a:t>f STA2 is done transmitting latency-sensitive traffic early, and if downlink buffer for latency-sensitive traffic is also empty for STA2, a fair outcome would be to terminate rTWT SP for STA2 so that it can transmit latency-tolerant traffic (if any) competing with other STAs that are not members of the rTWT SP. This is also fair for other rTWT member STAs since they still maintain priority for latency-sensitive traffic during remaining period of SP. </a:t>
            </a:r>
            <a:endParaRPr lang="en-US" altLang="zh-CN" sz="1800" b="0" dirty="0" smtClean="0"/>
          </a:p>
          <a:p>
            <a:pPr marL="57150" indent="0"/>
            <a:endParaRPr lang="en-US" altLang="zh-CN" dirty="0" smtClean="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pic>
        <p:nvPicPr>
          <p:cNvPr id="20" name="Picture 19"/>
          <p:cNvPicPr>
            <a:picLocks noChangeAspect="1"/>
          </p:cNvPicPr>
          <p:nvPr/>
        </p:nvPicPr>
        <p:blipFill>
          <a:blip r:embed="rId3"/>
          <a:stretch>
            <a:fillRect/>
          </a:stretch>
        </p:blipFill>
        <p:spPr>
          <a:xfrm>
            <a:off x="3282023" y="2463603"/>
            <a:ext cx="6432288" cy="3974800"/>
          </a:xfrm>
          <a:prstGeom prst="rect">
            <a:avLst/>
          </a:prstGeom>
        </p:spPr>
      </p:pic>
    </p:spTree>
    <p:extLst>
      <p:ext uri="{BB962C8B-B14F-4D97-AF65-F5344CB8AC3E}">
        <p14:creationId xmlns:p14="http://schemas.microsoft.com/office/powerpoint/2010/main" val="2461973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Rules for Handling Fairness Issue (1)</a:t>
            </a:r>
            <a:endParaRPr lang="en-GB" dirty="0"/>
          </a:p>
        </p:txBody>
      </p:sp>
      <p:sp>
        <p:nvSpPr>
          <p:cNvPr id="9218" name="Rectangle 2"/>
          <p:cNvSpPr>
            <a:spLocks noGrp="1" noChangeArrowheads="1"/>
          </p:cNvSpPr>
          <p:nvPr>
            <p:ph idx="1"/>
          </p:nvPr>
        </p:nvSpPr>
        <p:spPr>
          <a:xfrm>
            <a:off x="265642" y="1295400"/>
            <a:ext cx="11506200" cy="4740799"/>
          </a:xfrm>
          <a:ln/>
        </p:spPr>
        <p:txBody>
          <a:bodyPr/>
          <a:lstStyle/>
          <a:p>
            <a:pPr>
              <a:buFont typeface="Arial" panose="020B0604020202020204" pitchFamily="34" charset="0"/>
              <a:buChar char="•"/>
            </a:pPr>
            <a:r>
              <a:rPr lang="en-US" altLang="zh-CN" sz="1600" dirty="0" smtClean="0"/>
              <a:t>Once an rTWT scheduled STA is done transmitting latency-sensitive traffic, and there is still time left in the restricted TWT SP, then the STA can report its buffer status to the rTWT scheduling AP. The buffer status shall contain the queue sizes of all TIDs corresponding to its latency-sensitive traffic.</a:t>
            </a:r>
          </a:p>
          <a:p>
            <a:pPr lvl="1">
              <a:buFont typeface="Arial" panose="020B0604020202020204" pitchFamily="34" charset="0"/>
              <a:buChar char="•"/>
            </a:pPr>
            <a:r>
              <a:rPr lang="en-US" altLang="zh-CN" sz="1600" dirty="0" smtClean="0"/>
              <a:t>The queue size = 0 for latency-sensitive TIDs shall accordingly indicate the AP that the STA’s buffer for latency-sensitive traffic is empty.</a:t>
            </a:r>
          </a:p>
          <a:p>
            <a:pPr>
              <a:buFont typeface="Arial" panose="020B0604020202020204" pitchFamily="34" charset="0"/>
              <a:buChar char="•"/>
            </a:pPr>
            <a:endParaRPr lang="en-US" altLang="zh-CN" sz="1600" dirty="0" smtClean="0"/>
          </a:p>
          <a:p>
            <a:pPr>
              <a:buFont typeface="Arial" panose="020B0604020202020204" pitchFamily="34" charset="0"/>
              <a:buChar char="•"/>
            </a:pPr>
            <a:r>
              <a:rPr lang="en-US" altLang="zh-CN" sz="1600" dirty="0" smtClean="0"/>
              <a:t>If the AP receives BSR from an rTWT scheduled STA indicating empty buffer for latency-sensitive traffic, the rTWT scheduling AP can terminate the restricted TWT SP for that particular scheduled STA if downlink buffer for latency sensitive traffic for that STA is also empty.</a:t>
            </a:r>
          </a:p>
          <a:p>
            <a:pPr lvl="1">
              <a:buFont typeface="Arial" panose="020B0604020202020204" pitchFamily="34" charset="0"/>
              <a:buChar char="•"/>
            </a:pPr>
            <a:r>
              <a:rPr lang="en-US" altLang="zh-CN" sz="1600" dirty="0" smtClean="0"/>
              <a:t>AP can transmit an individually addressed QoS Data or QoS Null frame with EOSP subfield equal to 1</a:t>
            </a:r>
          </a:p>
          <a:p>
            <a:pPr lvl="1">
              <a:buFont typeface="Arial" panose="020B0604020202020204" pitchFamily="34" charset="0"/>
              <a:buChar char="•"/>
            </a:pPr>
            <a:r>
              <a:rPr lang="en-US" altLang="zh-CN" sz="1600" dirty="0" smtClean="0"/>
              <a:t>AP can send an individually addressed frame with More Data field set to 0</a:t>
            </a:r>
          </a:p>
          <a:p>
            <a:pPr>
              <a:buFont typeface="Arial" panose="020B0604020202020204" pitchFamily="34" charset="0"/>
              <a:buChar char="•"/>
            </a:pPr>
            <a:endParaRPr lang="en-US" altLang="zh-CN" sz="1600" dirty="0" smtClean="0"/>
          </a:p>
          <a:p>
            <a:pPr>
              <a:buFont typeface="Arial" panose="020B0604020202020204" pitchFamily="34" charset="0"/>
              <a:buChar char="•"/>
            </a:pPr>
            <a:r>
              <a:rPr lang="en-US" altLang="zh-CN" sz="1600" dirty="0" smtClean="0"/>
              <a:t>If the AP receives BSR from all scheduled STAs</a:t>
            </a:r>
            <a:r>
              <a:rPr lang="en-US" altLang="zh-CN" sz="1600" dirty="0"/>
              <a:t> indicating empty buffer for latency-sensitive traffic, and if downlink </a:t>
            </a:r>
            <a:r>
              <a:rPr lang="en-US" altLang="zh-CN" sz="1600" dirty="0" smtClean="0"/>
              <a:t>buffers corresponding to </a:t>
            </a:r>
            <a:r>
              <a:rPr lang="en-US" altLang="zh-CN" sz="1600" dirty="0"/>
              <a:t>latency sensitive traffic for </a:t>
            </a:r>
            <a:r>
              <a:rPr lang="en-US" altLang="zh-CN" sz="1600" dirty="0" smtClean="0"/>
              <a:t>all STAs are </a:t>
            </a:r>
            <a:r>
              <a:rPr lang="en-US" altLang="zh-CN" sz="1600" dirty="0"/>
              <a:t>also </a:t>
            </a:r>
            <a:r>
              <a:rPr lang="en-US" altLang="zh-CN" sz="1600" dirty="0" smtClean="0"/>
              <a:t>empty, then the </a:t>
            </a:r>
            <a:r>
              <a:rPr lang="en-US" altLang="zh-CN" sz="1600" dirty="0"/>
              <a:t>scheduling AP </a:t>
            </a:r>
            <a:r>
              <a:rPr lang="en-US" altLang="zh-CN" sz="1600" dirty="0" smtClean="0"/>
              <a:t>can </a:t>
            </a:r>
            <a:r>
              <a:rPr lang="en-US" altLang="zh-CN" sz="1600" dirty="0"/>
              <a:t>terminate the restricted TWT SP for </a:t>
            </a:r>
            <a:r>
              <a:rPr lang="en-US" altLang="zh-CN" sz="1600" dirty="0" smtClean="0"/>
              <a:t>all </a:t>
            </a:r>
            <a:r>
              <a:rPr lang="en-US" altLang="zh-CN" sz="1600" dirty="0"/>
              <a:t>scheduled </a:t>
            </a:r>
            <a:r>
              <a:rPr lang="en-US" altLang="zh-CN" sz="1600" dirty="0" smtClean="0"/>
              <a:t>STAs </a:t>
            </a:r>
          </a:p>
          <a:p>
            <a:pPr lvl="1">
              <a:buFont typeface="Arial" panose="020B0604020202020204" pitchFamily="34" charset="0"/>
              <a:buChar char="•"/>
            </a:pPr>
            <a:r>
              <a:rPr lang="en-US" altLang="zh-CN" sz="1600" dirty="0"/>
              <a:t>AP can transmit </a:t>
            </a:r>
            <a:r>
              <a:rPr lang="en-US" altLang="zh-CN" sz="1600" dirty="0" smtClean="0"/>
              <a:t>a broadcast </a:t>
            </a:r>
            <a:r>
              <a:rPr lang="en-US" altLang="zh-CN" sz="1600" dirty="0" err="1" smtClean="0"/>
              <a:t>QoS</a:t>
            </a:r>
            <a:r>
              <a:rPr lang="en-US" altLang="zh-CN" sz="1600" dirty="0" smtClean="0"/>
              <a:t> </a:t>
            </a:r>
            <a:r>
              <a:rPr lang="en-US" altLang="zh-CN" sz="1600" dirty="0"/>
              <a:t>Data or </a:t>
            </a:r>
            <a:r>
              <a:rPr lang="en-US" altLang="zh-CN" sz="1600" dirty="0" err="1"/>
              <a:t>QoS</a:t>
            </a:r>
            <a:r>
              <a:rPr lang="en-US" altLang="zh-CN" sz="1600" dirty="0"/>
              <a:t> Null frame with EOSP subfield equal to 1</a:t>
            </a:r>
          </a:p>
          <a:p>
            <a:pPr lvl="1">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2972730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Rules for Handling Fairness Issue (2)</a:t>
            </a:r>
            <a:endParaRPr lang="en-GB" dirty="0"/>
          </a:p>
        </p:txBody>
      </p:sp>
      <p:sp>
        <p:nvSpPr>
          <p:cNvPr id="9218" name="Rectangle 2"/>
          <p:cNvSpPr>
            <a:spLocks noGrp="1" noChangeArrowheads="1"/>
          </p:cNvSpPr>
          <p:nvPr>
            <p:ph idx="1"/>
          </p:nvPr>
        </p:nvSpPr>
        <p:spPr>
          <a:xfrm>
            <a:off x="265642" y="1295400"/>
            <a:ext cx="11506200" cy="4740799"/>
          </a:xfrm>
          <a:ln/>
        </p:spPr>
        <p:txBody>
          <a:bodyPr/>
          <a:lstStyle/>
          <a:p>
            <a:pPr>
              <a:buFont typeface="Arial" panose="020B0604020202020204" pitchFamily="34" charset="0"/>
              <a:buChar char="•"/>
            </a:pPr>
            <a:r>
              <a:rPr lang="en-US" altLang="zh-CN" sz="2000" dirty="0" smtClean="0"/>
              <a:t>During restricted TWT service period, if the scheduling AP detects that an rTWT scheduled STA is transmitting latency-tolerant traffic, then the scheduling AP </a:t>
            </a:r>
            <a:r>
              <a:rPr lang="en-US" altLang="zh-CN" sz="2000" dirty="0" smtClean="0">
                <a:solidFill>
                  <a:schemeClr val="tx1"/>
                </a:solidFill>
              </a:rPr>
              <a:t>can</a:t>
            </a:r>
            <a:r>
              <a:rPr lang="en-US" altLang="zh-CN" sz="2000" dirty="0" smtClean="0">
                <a:solidFill>
                  <a:srgbClr val="0070C0"/>
                </a:solidFill>
              </a:rPr>
              <a:t> </a:t>
            </a:r>
            <a:r>
              <a:rPr lang="en-US" altLang="zh-CN" sz="2000" dirty="0" smtClean="0"/>
              <a:t>terminate the restricted TWT SP for that scheduled STA</a:t>
            </a:r>
          </a:p>
          <a:p>
            <a:pPr lvl="1">
              <a:buFont typeface="Arial" panose="020B0604020202020204" pitchFamily="34" charset="0"/>
              <a:buChar char="•"/>
            </a:pPr>
            <a:r>
              <a:rPr lang="en-US" altLang="zh-CN" dirty="0"/>
              <a:t>AP can transmit an individually addressed QoS Data or QoS Null frame with EOSP subfield equal to </a:t>
            </a:r>
            <a:r>
              <a:rPr lang="en-US" altLang="zh-CN" dirty="0" smtClean="0"/>
              <a:t>1</a:t>
            </a:r>
          </a:p>
          <a:p>
            <a:pPr lvl="1">
              <a:buFont typeface="Arial" panose="020B0604020202020204" pitchFamily="34" charset="0"/>
              <a:buChar char="•"/>
            </a:pPr>
            <a:r>
              <a:rPr lang="en-US" altLang="zh-CN" dirty="0"/>
              <a:t>AP can send an individually addressed frame with More Data field set to 0</a:t>
            </a:r>
          </a:p>
          <a:p>
            <a:pPr lvl="1">
              <a:buFont typeface="Arial" panose="020B0604020202020204" pitchFamily="34" charset="0"/>
              <a:buChar char="•"/>
            </a:pPr>
            <a:endParaRPr lang="en-US" altLang="zh-CN" dirty="0"/>
          </a:p>
          <a:p>
            <a:pPr>
              <a:buFont typeface="Arial" panose="020B0604020202020204" pitchFamily="34" charset="0"/>
              <a:buChar char="•"/>
            </a:pPr>
            <a:endParaRPr lang="en-US" altLang="zh-CN" sz="2000" dirty="0" smtClean="0"/>
          </a:p>
          <a:p>
            <a:pPr>
              <a:buFont typeface="Arial" panose="020B0604020202020204" pitchFamily="34" charset="0"/>
              <a:buChar char="•"/>
            </a:pPr>
            <a:r>
              <a:rPr lang="en-US" altLang="zh-CN" sz="2000" dirty="0" smtClean="0"/>
              <a:t>During </a:t>
            </a:r>
            <a:r>
              <a:rPr lang="en-US" altLang="zh-CN" sz="2000" dirty="0"/>
              <a:t>restricted TWT service period, if the scheduling AP detects that</a:t>
            </a:r>
            <a:r>
              <a:rPr lang="en-US" altLang="zh-CN" sz="2000" dirty="0" smtClean="0"/>
              <a:t> all scheduled STAs are  transmitting </a:t>
            </a:r>
            <a:r>
              <a:rPr lang="en-US" altLang="zh-CN" sz="2000" dirty="0"/>
              <a:t>latency-tolerant traffic, </a:t>
            </a:r>
            <a:r>
              <a:rPr lang="en-US" altLang="zh-CN" sz="2000" dirty="0" smtClean="0"/>
              <a:t>then the </a:t>
            </a:r>
            <a:r>
              <a:rPr lang="en-US" altLang="zh-CN" sz="2000" dirty="0"/>
              <a:t>scheduling AP </a:t>
            </a:r>
            <a:r>
              <a:rPr lang="en-US" altLang="zh-CN" sz="2000" dirty="0" smtClean="0">
                <a:solidFill>
                  <a:schemeClr val="tx1"/>
                </a:solidFill>
              </a:rPr>
              <a:t>can</a:t>
            </a:r>
            <a:r>
              <a:rPr lang="en-US" altLang="zh-CN" sz="2000" dirty="0" smtClean="0"/>
              <a:t> </a:t>
            </a:r>
            <a:r>
              <a:rPr lang="en-US" altLang="zh-CN" sz="2000" dirty="0"/>
              <a:t>terminate the restricted TWT SP </a:t>
            </a:r>
            <a:r>
              <a:rPr lang="en-US" altLang="zh-CN" sz="2000" dirty="0" smtClean="0"/>
              <a:t>for all scheduled STAs</a:t>
            </a:r>
            <a:endParaRPr lang="en-US" altLang="zh-CN" sz="2000" dirty="0"/>
          </a:p>
          <a:p>
            <a:pPr lvl="1">
              <a:buFont typeface="Arial" panose="020B0604020202020204" pitchFamily="34" charset="0"/>
              <a:buChar char="•"/>
            </a:pPr>
            <a:r>
              <a:rPr lang="en-US" altLang="zh-CN" dirty="0"/>
              <a:t>AP can transmit </a:t>
            </a:r>
            <a:r>
              <a:rPr lang="en-US" altLang="zh-CN" dirty="0" smtClean="0"/>
              <a:t>a </a:t>
            </a:r>
            <a:r>
              <a:rPr lang="en-US" altLang="zh-CN" dirty="0"/>
              <a:t>broadcast </a:t>
            </a:r>
            <a:r>
              <a:rPr lang="en-US" altLang="zh-CN" dirty="0" err="1"/>
              <a:t>QoS</a:t>
            </a:r>
            <a:r>
              <a:rPr lang="en-US" altLang="zh-CN" dirty="0"/>
              <a:t> Data or </a:t>
            </a:r>
            <a:r>
              <a:rPr lang="en-US" altLang="zh-CN" dirty="0" err="1"/>
              <a:t>QoS</a:t>
            </a:r>
            <a:r>
              <a:rPr lang="en-US" altLang="zh-CN" dirty="0"/>
              <a:t> Null frame with EOSP subfield equal to 1</a:t>
            </a:r>
          </a:p>
          <a:p>
            <a:pPr>
              <a:buFont typeface="Arial" panose="020B0604020202020204" pitchFamily="34" charset="0"/>
              <a:buChar char="•"/>
            </a:pPr>
            <a:endParaRPr lang="en-US" altLang="zh-CN" sz="2000" dirty="0" smtClean="0"/>
          </a:p>
          <a:p>
            <a:pPr lvl="1">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Tree>
    <p:extLst>
      <p:ext uri="{BB962C8B-B14F-4D97-AF65-F5344CB8AC3E}">
        <p14:creationId xmlns:p14="http://schemas.microsoft.com/office/powerpoint/2010/main" val="2257979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025"/>
            <a:ext cx="10361084" cy="1065213"/>
          </a:xfrm>
        </p:spPr>
        <p:txBody>
          <a:bodyPr/>
          <a:lstStyle/>
          <a:p>
            <a:r>
              <a:rPr lang="en-GB" dirty="0" smtClean="0"/>
              <a:t>Example (1)</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June 2021</a:t>
            </a:r>
            <a:endParaRPr lang="en-GB"/>
          </a:p>
        </p:txBody>
      </p:sp>
      <p:sp>
        <p:nvSpPr>
          <p:cNvPr id="9216" name="Rectangle 9215"/>
          <p:cNvSpPr/>
          <p:nvPr/>
        </p:nvSpPr>
        <p:spPr>
          <a:xfrm>
            <a:off x="1044861" y="1244699"/>
            <a:ext cx="10043583" cy="307777"/>
          </a:xfrm>
          <a:prstGeom prst="rect">
            <a:avLst/>
          </a:prstGeom>
          <a:ln>
            <a:solidFill>
              <a:srgbClr val="FF0000"/>
            </a:solidFill>
          </a:ln>
        </p:spPr>
        <p:txBody>
          <a:bodyPr wrap="square">
            <a:spAutoFit/>
          </a:bodyPr>
          <a:lstStyle/>
          <a:p>
            <a:pPr marL="457200" lvl="1" indent="0" algn="ctr"/>
            <a:r>
              <a:rPr lang="en-US" altLang="zh-CN" sz="1400" b="1" dirty="0" smtClean="0">
                <a:solidFill>
                  <a:srgbClr val="0070C0"/>
                </a:solidFill>
              </a:rPr>
              <a:t>STA2 is done with transmission earlier than rTWT SP end time</a:t>
            </a:r>
            <a:endParaRPr lang="en-US" altLang="zh-CN" sz="1400" b="1" dirty="0">
              <a:solidFill>
                <a:srgbClr val="0070C0"/>
              </a:solidFill>
            </a:endParaRPr>
          </a:p>
        </p:txBody>
      </p:sp>
      <p:pic>
        <p:nvPicPr>
          <p:cNvPr id="3" name="Picture 2"/>
          <p:cNvPicPr>
            <a:picLocks noChangeAspect="1"/>
          </p:cNvPicPr>
          <p:nvPr/>
        </p:nvPicPr>
        <p:blipFill>
          <a:blip r:embed="rId3"/>
          <a:stretch>
            <a:fillRect/>
          </a:stretch>
        </p:blipFill>
        <p:spPr>
          <a:xfrm>
            <a:off x="2390941" y="1864991"/>
            <a:ext cx="7667459" cy="4482674"/>
          </a:xfrm>
          <a:prstGeom prst="rect">
            <a:avLst/>
          </a:prstGeom>
        </p:spPr>
      </p:pic>
    </p:spTree>
    <p:extLst>
      <p:ext uri="{BB962C8B-B14F-4D97-AF65-F5344CB8AC3E}">
        <p14:creationId xmlns:p14="http://schemas.microsoft.com/office/powerpoint/2010/main" val="11463972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24242</TotalTime>
  <Words>1330</Words>
  <Application>Microsoft Office PowerPoint</Application>
  <PresentationFormat>Widescreen</PresentationFormat>
  <Paragraphs>154</Paragraphs>
  <Slides>13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MS Gothic</vt:lpstr>
      <vt:lpstr>Arial</vt:lpstr>
      <vt:lpstr>Arial Unicode MS</vt:lpstr>
      <vt:lpstr>Times New Roman</vt:lpstr>
      <vt:lpstr>Wingdings</vt:lpstr>
      <vt:lpstr>Office Theme</vt:lpstr>
      <vt:lpstr>Document</vt:lpstr>
      <vt:lpstr>Handling Fairness Issue in Restricted TWT</vt:lpstr>
      <vt:lpstr>Abstract</vt:lpstr>
      <vt:lpstr>Background</vt:lpstr>
      <vt:lpstr>Motivation</vt:lpstr>
      <vt:lpstr>Fairness vs Channel utilization trade-off</vt:lpstr>
      <vt:lpstr>A Fair Outcome</vt:lpstr>
      <vt:lpstr>Rules for Handling Fairness Issue (1)</vt:lpstr>
      <vt:lpstr>Rules for Handling Fairness Issue (2)</vt:lpstr>
      <vt:lpstr>Example (1)</vt:lpstr>
      <vt:lpstr>Example (2)</vt:lpstr>
      <vt:lpstr>References</vt:lpstr>
      <vt:lpstr>SP 1</vt:lpstr>
      <vt:lpstr>SP 2</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Handling Fairness Issue in Restricted TWT</dc:title>
  <dc:creator>Rubayet Shafin/Future Cellular Systems /SRA/Engineer/Samsung Electronics;r.shafin@samsung.com</dc:creator>
  <cp:lastModifiedBy>Rubayet Shafin/Future Cellular Systems /SRA/Engineer/Samsung Electronics</cp:lastModifiedBy>
  <cp:revision>215</cp:revision>
  <cp:lastPrinted>1601-01-01T00:00:00Z</cp:lastPrinted>
  <dcterms:created xsi:type="dcterms:W3CDTF">2021-02-24T17:42:37Z</dcterms:created>
  <dcterms:modified xsi:type="dcterms:W3CDTF">2021-11-01T22:51:08Z</dcterms:modified>
</cp:coreProperties>
</file>