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0"/>
  </p:notesMasterIdLst>
  <p:handoutMasterIdLst>
    <p:handoutMasterId r:id="rId31"/>
  </p:handoutMasterIdLst>
  <p:sldIdLst>
    <p:sldId id="256" r:id="rId5"/>
    <p:sldId id="257" r:id="rId6"/>
    <p:sldId id="265" r:id="rId7"/>
    <p:sldId id="2366" r:id="rId8"/>
    <p:sldId id="393" r:id="rId9"/>
    <p:sldId id="449" r:id="rId10"/>
    <p:sldId id="368" r:id="rId11"/>
    <p:sldId id="268" r:id="rId12"/>
    <p:sldId id="283" r:id="rId13"/>
    <p:sldId id="284" r:id="rId14"/>
    <p:sldId id="280" r:id="rId15"/>
    <p:sldId id="372" r:id="rId16"/>
    <p:sldId id="444" r:id="rId17"/>
    <p:sldId id="445" r:id="rId18"/>
    <p:sldId id="2367" r:id="rId19"/>
    <p:sldId id="2370" r:id="rId20"/>
    <p:sldId id="2371" r:id="rId21"/>
    <p:sldId id="2372" r:id="rId22"/>
    <p:sldId id="274" r:id="rId23"/>
    <p:sldId id="447" r:id="rId24"/>
    <p:sldId id="443" r:id="rId25"/>
    <p:sldId id="2368" r:id="rId26"/>
    <p:sldId id="2369" r:id="rId27"/>
    <p:sldId id="367" r:id="rId28"/>
    <p:sldId id="371"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165" autoAdjust="0"/>
    <p:restoredTop sz="94660"/>
  </p:normalViewPr>
  <p:slideViewPr>
    <p:cSldViewPr>
      <p:cViewPr varScale="1">
        <p:scale>
          <a:sx n="63" d="100"/>
          <a:sy n="63" d="100"/>
        </p:scale>
        <p:origin x="68" y="24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9A161111-3478-4039-AA8C-2B52AC70C8AA}"/>
    <pc:docChg chg="undo custSel addSld modSld sldOrd modMainMaster">
      <pc:chgData name="Joseph Levy" userId="3766db8f-7892-44ce-ae9b-8fce39950acf" providerId="ADAL" clId="{9A161111-3478-4039-AA8C-2B52AC70C8AA}" dt="2021-07-14T20:11:09.357" v="17" actId="14100"/>
      <pc:docMkLst>
        <pc:docMk/>
      </pc:docMkLst>
      <pc:sldChg chg="modSp mod">
        <pc:chgData name="Joseph Levy" userId="3766db8f-7892-44ce-ae9b-8fce39950acf" providerId="ADAL" clId="{9A161111-3478-4039-AA8C-2B52AC70C8AA}" dt="2021-07-14T20:07:57.001" v="1" actId="6549"/>
        <pc:sldMkLst>
          <pc:docMk/>
          <pc:sldMk cId="0" sldId="256"/>
        </pc:sldMkLst>
        <pc:spChg chg="mod">
          <ac:chgData name="Joseph Levy" userId="3766db8f-7892-44ce-ae9b-8fce39950acf" providerId="ADAL" clId="{9A161111-3478-4039-AA8C-2B52AC70C8AA}" dt="2021-07-14T20:07:57.001" v="1" actId="6549"/>
          <ac:spMkLst>
            <pc:docMk/>
            <pc:sldMk cId="0" sldId="256"/>
            <ac:spMk id="3074" creationId="{00000000-0000-0000-0000-000000000000}"/>
          </ac:spMkLst>
        </pc:spChg>
      </pc:sldChg>
      <pc:sldChg chg="addSp delSp mod ord">
        <pc:chgData name="Joseph Levy" userId="3766db8f-7892-44ce-ae9b-8fce39950acf" providerId="ADAL" clId="{9A161111-3478-4039-AA8C-2B52AC70C8AA}" dt="2021-07-14T20:10:24.418" v="10"/>
        <pc:sldMkLst>
          <pc:docMk/>
          <pc:sldMk cId="208062717" sldId="2371"/>
        </pc:sldMkLst>
        <pc:spChg chg="add del">
          <ac:chgData name="Joseph Levy" userId="3766db8f-7892-44ce-ae9b-8fce39950acf" providerId="ADAL" clId="{9A161111-3478-4039-AA8C-2B52AC70C8AA}" dt="2021-07-14T20:10:00.168" v="5" actId="22"/>
          <ac:spMkLst>
            <pc:docMk/>
            <pc:sldMk cId="208062717" sldId="2371"/>
            <ac:spMk id="8" creationId="{0A9CE226-E920-4D73-9952-1496B81347B9}"/>
          </ac:spMkLst>
        </pc:spChg>
      </pc:sldChg>
      <pc:sldChg chg="modSp add mod ord">
        <pc:chgData name="Joseph Levy" userId="3766db8f-7892-44ce-ae9b-8fce39950acf" providerId="ADAL" clId="{9A161111-3478-4039-AA8C-2B52AC70C8AA}" dt="2021-07-14T20:11:09.357" v="17" actId="14100"/>
        <pc:sldMkLst>
          <pc:docMk/>
          <pc:sldMk cId="4109865767" sldId="2372"/>
        </pc:sldMkLst>
        <pc:spChg chg="mod">
          <ac:chgData name="Joseph Levy" userId="3766db8f-7892-44ce-ae9b-8fce39950acf" providerId="ADAL" clId="{9A161111-3478-4039-AA8C-2B52AC70C8AA}" dt="2021-07-14T20:11:09.357" v="17" actId="14100"/>
          <ac:spMkLst>
            <pc:docMk/>
            <pc:sldMk cId="4109865767" sldId="2372"/>
            <ac:spMk id="20483" creationId="{00000000-0000-0000-0000-000000000000}"/>
          </ac:spMkLst>
        </pc:spChg>
      </pc:sldChg>
      <pc:sldMasterChg chg="modSp mod">
        <pc:chgData name="Joseph Levy" userId="3766db8f-7892-44ce-ae9b-8fce39950acf" providerId="ADAL" clId="{9A161111-3478-4039-AA8C-2B52AC70C8AA}" dt="2021-07-14T20:08:21.040" v="3" actId="6549"/>
        <pc:sldMasterMkLst>
          <pc:docMk/>
          <pc:sldMasterMk cId="0" sldId="2147483648"/>
        </pc:sldMasterMkLst>
        <pc:spChg chg="mod">
          <ac:chgData name="Joseph Levy" userId="3766db8f-7892-44ce-ae9b-8fce39950acf" providerId="ADAL" clId="{9A161111-3478-4039-AA8C-2B52AC70C8AA}" dt="2021-07-14T20:08:21.040" v="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69289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8</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13192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240205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19</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802.11-21/0954r2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794-00-AANI-aani-sc-teleconference-4-may-2021-minutes.docx" TargetMode="External"/><Relationship Id="rId2" Type="http://schemas.openxmlformats.org/officeDocument/2006/relationships/hyperlink" Target="https://mentor.ieee.org/802.11/dcn/21/11-21-0818-01-AANI-aani-sc-meeting-minutes-may-2021-interim.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29-00-AANI-aani-sc-teleconference-meeting-minutes-22-june-2021.docx" TargetMode="External"/><Relationship Id="rId5" Type="http://schemas.openxmlformats.org/officeDocument/2006/relationships/hyperlink" Target="https://mentor.ieee.org/802.11/dcn/21/11-21-1001-00-AANI-aani-sc-teleconference-meeting-minutes-8-june-2021.docx" TargetMode="External"/><Relationship Id="rId4" Type="http://schemas.openxmlformats.org/officeDocument/2006/relationships/hyperlink" Target="https://mentor.ieee.org/802.11/dcn/21/11-21-0895-01-AANI-aani-sc-teleconference-25-may-2021-minutes.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0/11-20-0013-12-AANI-draft-technical-report-on-interworking-between-3gpp-5g-network-wlan.docx" TargetMode="External"/><Relationship Id="rId3" Type="http://schemas.openxmlformats.org/officeDocument/2006/relationships/hyperlink" Target="https://mentor.ieee.org/802.11/dcn/21/11-21-0616-00-AANI-802-11ax-features-and-applicability-to-5g-and-wi-fi-convergence.pptx" TargetMode="External"/><Relationship Id="rId7" Type="http://schemas.openxmlformats.org/officeDocument/2006/relationships/hyperlink" Target="https://mentor.ieee.org/802.11/dcn/21/11-21-0950-00-AANI-5gc-access-over-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AANI-draft-technical-report-on-interworking-between-3gpp-5g-network-wlan.docx" TargetMode="External"/><Relationship Id="rId5" Type="http://schemas.openxmlformats.org/officeDocument/2006/relationships/hyperlink" Target="https://mentor.ieee.org/802.11/dcn/21/11-21-0953-00-AANI-proposed-qos-response-to-wba.docx" TargetMode="External"/><Relationship Id="rId10" Type="http://schemas.openxmlformats.org/officeDocument/2006/relationships/hyperlink" Target="https://mentor.ieee.org/802.11/dcn/21/11-21-0859-01-AANI-proposal-to-change-draft-technical-report-11-20-0013r12-for-the-comments-11-21-0751r0.xlsx" TargetMode="External"/><Relationship Id="rId4" Type="http://schemas.openxmlformats.org/officeDocument/2006/relationships/hyperlink" Target="https://mentor.ieee.org/802.11/dcn/21/11-21-0865-AANI-draft-reply-ls-from-802-11-to-wba-regarding-the-wba-5g-wi-fi-ran-convergence-paper.docx" TargetMode="External"/><Relationship Id="rId9" Type="http://schemas.openxmlformats.org/officeDocument/2006/relationships/hyperlink" Target="https://mentor.ieee.org/802.11/dcn/20/11-20-0013-13-AANI-draft-technical-report-on-interworking-between-3gpp-5g-network-wlan.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1/11-21-1056-AANI-aani-sc-teleconference-agenda-07-july-2021.pptx" TargetMode="External"/><Relationship Id="rId2" Type="http://schemas.openxmlformats.org/officeDocument/2006/relationships/hyperlink" Target="https://mentor.ieee.org/802.11/dcn/21/11-21-1102-00-AANI-proposal-to-change-in-draft-technical-report-(11-20/0012r13)-regarding-clause-4&amp;-5.omments-on-draft-technical-repor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0013-14-AANI-draft-technical-report-on-interworking-between-3gpp-5g-network-wlan.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1/11-21-0953-00-AANI-proposed-qos-response-to-wba.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0/11-20-0013-12-AANI-draft-technical-report-on-interworking-between-3gpp-5g-network-wlan.docx" TargetMode="External"/><Relationship Id="rId3" Type="http://schemas.openxmlformats.org/officeDocument/2006/relationships/hyperlink" Target="https://mentor.ieee.org/802.11/dcn/21/11-21-0616-00-AANI-802-11ax-features-and-applicability-to-5g-and-wi-fi-convergence.pptx" TargetMode="External"/><Relationship Id="rId7" Type="http://schemas.openxmlformats.org/officeDocument/2006/relationships/hyperlink" Target="https://mentor.ieee.org/802.11/dcn/21/11-21-0950-00-AANI-5gc-access-over-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AANI-draft-technical-report-on-interworking-between-3gpp-5g-network-wlan.docx" TargetMode="External"/><Relationship Id="rId11" Type="http://schemas.openxmlformats.org/officeDocument/2006/relationships/hyperlink" Target="https://mentor.ieee.org/802.11/dcn/21/11-21-1102-00-AANI-proposal-to-change-in-draft-technical-report-(11-20/0012r13)-regarding-clause-4&amp;-5.omments-on-draft-technical-report.docx" TargetMode="External"/><Relationship Id="rId5" Type="http://schemas.openxmlformats.org/officeDocument/2006/relationships/hyperlink" Target="https://mentor.ieee.org/802.11/dcn/21/11-21-0953-00-AANI-proposed-qos-response-to-wba.docx" TargetMode="External"/><Relationship Id="rId10" Type="http://schemas.openxmlformats.org/officeDocument/2006/relationships/hyperlink" Target="https://mentor.ieee.org/802.11/dcn/21/11-21-0859-01-AANI-proposal-to-change-draft-technical-report-11-20-0013r12-for-the-comments-11-21-0751r0.xlsx" TargetMode="External"/><Relationship Id="rId4" Type="http://schemas.openxmlformats.org/officeDocument/2006/relationships/hyperlink" Target="https://mentor.ieee.org/802.11/dcn/21/11-21-0865-AANI-draft-reply-ls-from-802-11-to-wba-regarding-the-wba-5g-wi-fi-ran-convergence-paper.docx" TargetMode="External"/><Relationship Id="rId9" Type="http://schemas.openxmlformats.org/officeDocument/2006/relationships/hyperlink" Target="https://mentor.ieee.org/802.11/dcn/20/11-20-0013-13-AANI-draft-technical-report-on-interworking-between-3gpp-5g-network-wlan.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056-AANI-aani-sc-teleconference-agenda-07-july-2021.pptx" TargetMode="External"/><Relationship Id="rId2" Type="http://schemas.openxmlformats.org/officeDocument/2006/relationships/hyperlink" Target="https://mentor.ieee.org/802.11/dcn/21/11-21-1102-00-AANI-proposal-to-change-in-draft-technical-report-(11-20/0012r13)-regarding-clause-4&amp;-5.omments-on-draft-technical-repor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408-00-0wng-wba-5g-and-wi-fi-ran-convergence-ieee-802-11-wng-session.pdf"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13" Type="http://schemas.openxmlformats.org/officeDocument/2006/relationships/hyperlink" Target="https://mentor.ieee.org/802.11/dcn/20/11-20-1689-00-AANI-aani-sc-teleconference-20-oct-2020-meeting-minutes.docx" TargetMode="External"/><Relationship Id="rId18" Type="http://schemas.openxmlformats.org/officeDocument/2006/relationships/hyperlink" Target="https://mentor.ieee.org/802.11/dcn/21/11-21-0148-00-AANI-ieee-802-11-aani-standing-committee-january-2021-interim-meeting-minutes.docx" TargetMode="External"/><Relationship Id="rId3" Type="http://schemas.openxmlformats.org/officeDocument/2006/relationships/hyperlink" Target="https://mentor.ieee.org/802.11/dcn/20/11-20-1262-02-AANI-cc32-aani-report-comments.xlsx" TargetMode="External"/><Relationship Id="rId21" Type="http://schemas.openxmlformats.org/officeDocument/2006/relationships/hyperlink" Target="https://mentor.ieee.org/802.11/dcn/21/11-21-0438-00-AANI-interworking-report-way-forward.ppt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601" TargetMode="External"/><Relationship Id="rId17" Type="http://schemas.openxmlformats.org/officeDocument/2006/relationships/hyperlink" Target="https://mentor.ieee.org/802.11/dcn/21/11-21-0058-00-AANI-aani-sc-teleconference-minutes-5-january-2021.docx" TargetMode="External"/><Relationship Id="rId2" Type="http://schemas.openxmlformats.org/officeDocument/2006/relationships/hyperlink" Target="https://mentor.ieee.org/802.11/dcn/20/11-20-0013-05-AANI-draft-technical-report-on-interworking-between-3gpp-5g-network-wlan.docx" TargetMode="External"/><Relationship Id="rId16" Type="http://schemas.openxmlformats.org/officeDocument/2006/relationships/hyperlink" Target="https://mentor.ieee.org/802.11/dcn/20/11-20-1977-00-AANI-aani-sc-teleconference-minutes-15-december-2020.docx" TargetMode="External"/><Relationship Id="rId20" Type="http://schemas.openxmlformats.org/officeDocument/2006/relationships/hyperlink" Target="https://mentor.ieee.org/802.11/dcn/21/11-21-0413-00-AANI-aani-sc-technical-report-11-20-0013-way-forward.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668-00-AANI-aani-sc-teleconference-13-oct-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15" Type="http://schemas.openxmlformats.org/officeDocument/2006/relationships/hyperlink" Target="https://mentor.ieee.org/802.11/dcn/20/11-20-1926-00-AANI-aani-sc-teleconference-minutes-november-2020-plenary.docx" TargetMode="External"/><Relationship Id="rId10" Type="http://schemas.openxmlformats.org/officeDocument/2006/relationships/hyperlink" Target="https://mentor.ieee.org/802.11/dcn/20/11-20-1600-00-AANI-aani-sc-teleconference-6-oct-2020-meeting-minutes.docx" TargetMode="External"/><Relationship Id="rId19" Type="http://schemas.openxmlformats.org/officeDocument/2006/relationships/hyperlink" Target="https://mentor.ieee.org/802.11/dcn/20/11-20-0013-10-AANI-draft-technical-report-on-interworking-between-3gpp-5g-network-wlan.docx"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00-AANI-aani-sc-teleconference-1-oct-2020-meeting-minutes.docx" TargetMode="External"/><Relationship Id="rId14" Type="http://schemas.openxmlformats.org/officeDocument/2006/relationships/hyperlink" Target="https://mentor.ieee.org/802.11/dcn/20/11-20-1748-00-AANI-aani-sc-teleconference-27-oct-2020-meeting-minutes.docx" TargetMode="External"/><Relationship Id="rId22" Type="http://schemas.openxmlformats.org/officeDocument/2006/relationships/hyperlink" Target="https://mentor.ieee.org/802.11/dcn/21/11-21-0459-01-AANI-review-on-the-comments-of-wlan-5g-interworking-report-proposed-way-forward-11-21-0438r0.ppt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sp7200043/attendance-log?d=07/13/2021&amp;p=35432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1/11-21-1102-00-AANI-proposal-to-change-in-draft-technical-report-(11-20/0012r13)-regarding-clause-4&amp;-5.omments-on-draft-technical-report.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mentor.ieee.org/802.11/dcn/21/11-21-0953-00-AANI-proposed-qos-response-to-wba.docx" TargetMode="External"/><Relationship Id="rId4" Type="http://schemas.openxmlformats.org/officeDocument/2006/relationships/hyperlink" Target="https://mentor.ieee.org/802.11/dcn/21/11-21-1056-AANI-aani-sc-teleconference-agenda-07-july-2021.pptx"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July Plenary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2021-07-14</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July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949401318"/>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836375" y="1917703"/>
            <a:ext cx="10766303" cy="4102098"/>
          </a:xfrm>
        </p:spPr>
        <p:txBody>
          <a:bodyPr/>
          <a:lstStyle/>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The </a:t>
            </a:r>
            <a:r>
              <a:rPr lang="en-US" sz="2000" i="0" u="none" strike="noStrike" baseline="0" dirty="0">
                <a:solidFill>
                  <a:srgbClr val="0064FF"/>
                </a:solidFill>
                <a:latin typeface="Arial" panose="020B0604020202020204" pitchFamily="34" charset="0"/>
                <a:hlinkClick r:id="rId2"/>
              </a:rPr>
              <a:t>IEEE-SA Standards Board Bylaws </a:t>
            </a:r>
            <a:r>
              <a:rPr lang="en-US" sz="2000" dirty="0">
                <a:latin typeface="Arial" panose="020B0604020202020204" pitchFamily="34" charset="0"/>
              </a:rPr>
              <a:t>require </a:t>
            </a:r>
            <a:r>
              <a:rPr lang="en-US" sz="2000" i="0" u="none" strike="noStrike" baseline="0" dirty="0">
                <a:solidFill>
                  <a:srgbClr val="000000"/>
                </a:solidFill>
                <a:latin typeface="Arial" panose="020B0604020202020204" pitchFamily="34" charset="0"/>
              </a:rPr>
              <a:t>that “</a:t>
            </a:r>
            <a:r>
              <a:rPr lang="en-US" sz="200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i="0" u="none" strike="noStrike" baseline="0" dirty="0">
              <a:solidFill>
                <a:srgbClr val="000000"/>
              </a:solidFill>
              <a:latin typeface="Arial" panose="020B0604020202020204" pitchFamily="34" charset="0"/>
            </a:endParaRP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This means participants: </a:t>
            </a:r>
          </a:p>
          <a:p>
            <a:pPr lvl="1">
              <a:buFont typeface="Arial" panose="020B0604020202020204" pitchFamily="34" charset="0"/>
              <a:buChar char="•"/>
            </a:pPr>
            <a:r>
              <a:rPr lang="en-US" sz="1600" b="1" i="0" u="none" strike="noStrike" baseline="0" dirty="0">
                <a:solidFill>
                  <a:srgbClr val="00AF4F"/>
                </a:solidFill>
                <a:latin typeface="Arial" panose="020B0604020202020204" pitchFamily="34" charset="0"/>
              </a:rPr>
              <a:t>Shall act &amp; vote </a:t>
            </a:r>
            <a:r>
              <a:rPr lang="en-US" sz="16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act or vote </a:t>
            </a:r>
            <a:r>
              <a:rPr lang="en-US" sz="16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direct </a:t>
            </a:r>
            <a:r>
              <a:rPr lang="en-US" sz="16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By participating in standards activities using the “</a:t>
            </a:r>
            <a:r>
              <a:rPr lang="en-US" sz="2000" i="1" u="none" strike="noStrike" baseline="0" dirty="0">
                <a:solidFill>
                  <a:srgbClr val="000000"/>
                </a:solidFill>
                <a:latin typeface="Arial" panose="020B0604020202020204" pitchFamily="34" charset="0"/>
              </a:rPr>
              <a:t>individual process</a:t>
            </a:r>
            <a:r>
              <a:rPr lang="en-US" sz="200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July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697442" y="1260476"/>
            <a:ext cx="10896599" cy="5305425"/>
          </a:xfrm>
        </p:spPr>
        <p:txBody>
          <a:bodyPr/>
          <a:lstStyle/>
          <a:p>
            <a:r>
              <a:rPr lang="en-US" altLang="en-US" dirty="0"/>
              <a:t>Minutes from the May 2021 Interim </a:t>
            </a:r>
            <a:r>
              <a:rPr lang="en-US" dirty="0"/>
              <a:t>Telecons</a:t>
            </a:r>
            <a:r>
              <a:rPr lang="en-US" altLang="en-US" dirty="0"/>
              <a:t>:</a:t>
            </a:r>
            <a:br>
              <a:rPr lang="en-US" altLang="en-US" dirty="0"/>
            </a:br>
            <a:r>
              <a:rPr lang="en-US" altLang="en-US" dirty="0">
                <a:hlinkClick r:id="rId2"/>
              </a:rPr>
              <a:t>11-21/0818r1</a:t>
            </a:r>
            <a:r>
              <a:rPr lang="en-US" altLang="en-US" dirty="0"/>
              <a:t>  </a:t>
            </a:r>
            <a:r>
              <a:rPr lang="en-US" altLang="en-US" b="0" dirty="0"/>
              <a:t>“</a:t>
            </a:r>
            <a:r>
              <a:rPr lang="en-US" b="0" i="0" dirty="0">
                <a:solidFill>
                  <a:srgbClr val="000000"/>
                </a:solidFill>
                <a:effectLst/>
                <a:latin typeface="Verdana" panose="020B0604030504040204" pitchFamily="34" charset="0"/>
              </a:rPr>
              <a:t>AANI SC Meeting Minutes May 2021-Interim</a:t>
            </a:r>
            <a:r>
              <a:rPr lang="en-US" b="0" dirty="0"/>
              <a:t>”</a:t>
            </a:r>
            <a:r>
              <a:rPr lang="en-US" altLang="en-US" b="0" dirty="0"/>
              <a:t> </a:t>
            </a:r>
            <a:endParaRPr lang="en-US" altLang="en-US" sz="2000" b="0" dirty="0"/>
          </a:p>
          <a:p>
            <a:r>
              <a:rPr lang="en-US" altLang="en-US" dirty="0"/>
              <a:t>	</a:t>
            </a:r>
            <a:r>
              <a:rPr lang="en-US" altLang="en-US" sz="2000" b="0" dirty="0"/>
              <a:t>Comments?</a:t>
            </a:r>
          </a:p>
          <a:p>
            <a:r>
              <a:rPr lang="en-US" altLang="en-US" sz="2000" b="0" dirty="0"/>
              <a:t>Moved: Chris Hansen</a:t>
            </a:r>
          </a:p>
          <a:p>
            <a:r>
              <a:rPr lang="en-US" altLang="en-US" sz="2000" b="0" dirty="0"/>
              <a:t>Second: Bo Sun   </a:t>
            </a:r>
            <a:r>
              <a:rPr lang="en-US" altLang="en-US" b="0" dirty="0"/>
              <a:t>	</a:t>
            </a:r>
            <a:r>
              <a:rPr lang="en-US" altLang="en-US" sz="2000" b="0" dirty="0"/>
              <a:t>Objections to approving the minutes by unanimous consent?  None approved</a:t>
            </a:r>
          </a:p>
          <a:p>
            <a:r>
              <a:rPr lang="en-US" altLang="en-US" dirty="0"/>
              <a:t>Minutes from AANI SC Teleconferences:</a:t>
            </a:r>
          </a:p>
          <a:p>
            <a:r>
              <a:rPr lang="en-US" altLang="en-US" sz="2000" b="0" dirty="0"/>
              <a:t>	</a:t>
            </a:r>
            <a:r>
              <a:rPr lang="en-US" altLang="en-US" b="0" dirty="0">
                <a:hlinkClick r:id="rId3"/>
              </a:rPr>
              <a:t>11-21/0794r0</a:t>
            </a:r>
            <a:r>
              <a:rPr lang="en-US" altLang="en-US" sz="2000" b="0" dirty="0"/>
              <a:t> </a:t>
            </a:r>
            <a:r>
              <a:rPr lang="en-US" altLang="en-US" b="0" dirty="0"/>
              <a:t>“</a:t>
            </a:r>
            <a:r>
              <a:rPr lang="en-US" b="0" i="0" dirty="0">
                <a:solidFill>
                  <a:srgbClr val="000000"/>
                </a:solidFill>
                <a:effectLst/>
              </a:rPr>
              <a:t>AANI SC Teleconference 4 May 2021 Minutes</a:t>
            </a:r>
            <a:r>
              <a:rPr lang="en-US" b="0" dirty="0"/>
              <a:t>”</a:t>
            </a:r>
          </a:p>
          <a:p>
            <a:r>
              <a:rPr lang="en-US" b="0" dirty="0"/>
              <a:t>	</a:t>
            </a:r>
            <a:r>
              <a:rPr lang="en-US" altLang="en-US" b="0" dirty="0">
                <a:hlinkClick r:id="rId4"/>
              </a:rPr>
              <a:t>11-21/0895r1</a:t>
            </a:r>
            <a:r>
              <a:rPr lang="en-US" altLang="en-US" sz="2000" b="0" dirty="0"/>
              <a:t> </a:t>
            </a:r>
            <a:r>
              <a:rPr lang="en-US" altLang="en-US" b="0" dirty="0"/>
              <a:t>“</a:t>
            </a:r>
            <a:r>
              <a:rPr lang="en-US" b="0" i="0" dirty="0">
                <a:solidFill>
                  <a:srgbClr val="000000"/>
                </a:solidFill>
                <a:effectLst/>
              </a:rPr>
              <a:t>AANI SC Teleconference 25 May 2021 Minutes</a:t>
            </a:r>
            <a:r>
              <a:rPr lang="en-US" b="0" dirty="0"/>
              <a:t>”</a:t>
            </a:r>
          </a:p>
          <a:p>
            <a:r>
              <a:rPr lang="en-US" altLang="en-US" b="0" dirty="0"/>
              <a:t>	</a:t>
            </a:r>
            <a:r>
              <a:rPr lang="en-US" altLang="en-US" b="0" dirty="0">
                <a:hlinkClick r:id="rId5"/>
              </a:rPr>
              <a:t>11-21/1001r0</a:t>
            </a:r>
            <a:r>
              <a:rPr lang="en-US" altLang="en-US" b="0" dirty="0"/>
              <a:t> “</a:t>
            </a:r>
            <a:r>
              <a:rPr lang="en-US" b="0" i="0" dirty="0">
                <a:solidFill>
                  <a:srgbClr val="000000"/>
                </a:solidFill>
                <a:effectLst/>
              </a:rPr>
              <a:t>AANI SC Teleconference Meeting Minutes 8 June 2021”</a:t>
            </a:r>
          </a:p>
          <a:p>
            <a:r>
              <a:rPr lang="en-US" b="0" i="0" dirty="0">
                <a:solidFill>
                  <a:srgbClr val="000000"/>
                </a:solidFill>
                <a:effectLst/>
              </a:rPr>
              <a:t>	</a:t>
            </a:r>
            <a:r>
              <a:rPr lang="en-US" b="0" i="0" dirty="0">
                <a:solidFill>
                  <a:srgbClr val="000000"/>
                </a:solidFill>
                <a:effectLst/>
                <a:hlinkClick r:id="rId6"/>
              </a:rPr>
              <a:t>11-21/1129r0</a:t>
            </a:r>
            <a:r>
              <a:rPr lang="en-US" b="0" i="0" dirty="0">
                <a:solidFill>
                  <a:srgbClr val="000000"/>
                </a:solidFill>
                <a:effectLst/>
              </a:rPr>
              <a:t> “AANI SC Teleconference Meeting Minutes 22 June 2021” </a:t>
            </a:r>
            <a:endParaRPr lang="en-US" altLang="en-US" b="0" dirty="0"/>
          </a:p>
          <a:p>
            <a:r>
              <a:rPr lang="en-US" altLang="en-US" sz="2000" b="0" dirty="0"/>
              <a:t> Moved: Chris Hansen</a:t>
            </a:r>
          </a:p>
          <a:p>
            <a:r>
              <a:rPr lang="en-US" altLang="en-US" sz="2000" b="0" dirty="0"/>
              <a:t>Second: Hyun Seo OH  Objections to approving the minutes by unanimous consent? None approved</a:t>
            </a:r>
          </a:p>
          <a:p>
            <a:endParaRPr lang="en-US" altLang="en-US" sz="2000" b="0" dirty="0"/>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022131"/>
            <a:ext cx="10935229" cy="5453283"/>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lvl="1">
              <a:spcBef>
                <a:spcPts val="0"/>
              </a:spcBef>
              <a:spcAft>
                <a:spcPts val="0"/>
              </a:spcAft>
              <a:buFont typeface="+mj-lt"/>
              <a:buAutoNum type="arabicPeriod"/>
              <a:tabLst>
                <a:tab pos="914400" algn="l"/>
              </a:tabLst>
              <a:defRPr/>
            </a:pPr>
            <a:r>
              <a:rPr lang="en-US" altLang="en-US" dirty="0">
                <a:hlinkClick r:id="rId4"/>
              </a:rPr>
              <a:t>11-21/0865</a:t>
            </a:r>
            <a:r>
              <a:rPr lang="en-US" altLang="en-US" dirty="0"/>
              <a:t> </a:t>
            </a:r>
            <a:r>
              <a:rPr lang="en-US" dirty="0">
                <a:cs typeface="Times New Roman" panose="02020603050405020304" pitchFamily="18" charset="0"/>
              </a:rPr>
              <a:t>“</a:t>
            </a:r>
            <a:r>
              <a:rPr lang="en-US" b="0" i="0" dirty="0">
                <a:solidFill>
                  <a:srgbClr val="000000"/>
                </a:solidFill>
                <a:effectLst/>
              </a:rPr>
              <a:t>Draft Reply LS from 802.11 to WBA regarding the WBA 5G &amp; Wi-Fi RAN Convergence Paper</a:t>
            </a:r>
            <a:r>
              <a:rPr lang="en-US" b="0" i="0" dirty="0">
                <a:solidFill>
                  <a:srgbClr val="000000"/>
                </a:solidFill>
                <a:effectLst/>
                <a:cs typeface="Times New Roman" panose="02020603050405020304" pitchFamily="18" charset="0"/>
              </a:rPr>
              <a:t>” Joseph Levy</a:t>
            </a:r>
            <a:endParaRPr lang="en-US" dirty="0">
              <a:cs typeface="Times New Roman" panose="02020603050405020304" pitchFamily="18" charset="0"/>
            </a:endParaRPr>
          </a:p>
          <a:p>
            <a:pPr lvl="1">
              <a:spcBef>
                <a:spcPts val="0"/>
              </a:spcBef>
              <a:spcAft>
                <a:spcPts val="0"/>
              </a:spcAft>
              <a:buFont typeface="+mj-lt"/>
              <a:buAutoNum type="arabicPeriod"/>
              <a:tabLst>
                <a:tab pos="914400" algn="l"/>
              </a:tabLst>
            </a:pPr>
            <a:r>
              <a:rPr lang="en-US" altLang="en-US" sz="2000" dirty="0">
                <a:hlinkClick r:id="rId5"/>
              </a:rPr>
              <a:t>11-21/0953r0</a:t>
            </a:r>
            <a:r>
              <a:rPr lang="en-US" altLang="en-US" sz="2000" dirty="0"/>
              <a:t> - “</a:t>
            </a:r>
            <a:r>
              <a:rPr lang="en-US" sz="2000" b="0" i="0" dirty="0">
                <a:solidFill>
                  <a:srgbClr val="000000"/>
                </a:solidFill>
                <a:effectLst/>
              </a:rPr>
              <a:t>Proposed QoS response to WBA”, Thomas Derham (Broadcom)</a:t>
            </a:r>
          </a:p>
          <a:p>
            <a:pPr marL="742950" marR="0" lvl="1" indent="-285750">
              <a:spcBef>
                <a:spcPts val="0"/>
              </a:spcBef>
              <a:spcAft>
                <a:spcPts val="0"/>
              </a:spcAft>
              <a:buFont typeface="+mj-lt"/>
              <a:buAutoNum type="arabicPeriod"/>
              <a:tabLst>
                <a:tab pos="914400" algn="l"/>
              </a:tabLst>
            </a:pP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6"/>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Discussion continued during the May Interim meeting and the AANI teleconferences.</a:t>
            </a:r>
          </a:p>
          <a:p>
            <a:pPr marL="400050" lvl="1">
              <a:spcBef>
                <a:spcPts val="0"/>
              </a:spcBef>
              <a:spcAft>
                <a:spcPts val="0"/>
              </a:spcAft>
              <a:buFont typeface="+mj-lt"/>
              <a:buAutoNum type="arabicPeriod"/>
            </a:pPr>
            <a:r>
              <a:rPr lang="en-US" dirty="0">
                <a:latin typeface="+mj-lt"/>
              </a:rPr>
              <a:t>At the 8 June AANI SC Teleconference </a:t>
            </a:r>
            <a:r>
              <a:rPr lang="en-US" dirty="0">
                <a:latin typeface="+mj-lt"/>
                <a:hlinkClick r:id="rId7"/>
              </a:rPr>
              <a:t>11-21/0950r0</a:t>
            </a:r>
            <a:r>
              <a:rPr lang="en-US" dirty="0">
                <a:latin typeface="+mj-lt"/>
              </a:rPr>
              <a:t> was presented and discussed, it was agreed to integrate the agreed information in to the </a:t>
            </a:r>
            <a:r>
              <a:rPr lang="en-US" dirty="0">
                <a:latin typeface="+mj-lt"/>
                <a:hlinkClick r:id="rId8"/>
              </a:rPr>
              <a:t>11-20/0013r12</a:t>
            </a:r>
            <a:r>
              <a:rPr lang="en-US" dirty="0">
                <a:latin typeface="+mj-lt"/>
              </a:rPr>
              <a:t> </a:t>
            </a:r>
            <a:endParaRPr lang="en-US" dirty="0">
              <a:effectLst/>
              <a:latin typeface="+mj-lt"/>
              <a:ea typeface="Calibri" panose="020F0502020204030204" pitchFamily="34" charset="0"/>
            </a:endParaRPr>
          </a:p>
          <a:p>
            <a:pPr marL="400050" lvl="1">
              <a:spcBef>
                <a:spcPts val="0"/>
              </a:spcBef>
              <a:spcAft>
                <a:spcPts val="0"/>
              </a:spcAft>
              <a:buFont typeface="+mj-lt"/>
              <a:buAutoNum type="arabicPeriod"/>
            </a:pPr>
            <a:r>
              <a:rPr lang="en-US" dirty="0">
                <a:latin typeface="+mj-lt"/>
                <a:ea typeface="Calibri" panose="020F0502020204030204" pitchFamily="34" charset="0"/>
              </a:rPr>
              <a:t>The technical report was updated to </a:t>
            </a:r>
            <a:r>
              <a:rPr lang="en-US" u="sng" dirty="0">
                <a:solidFill>
                  <a:srgbClr val="0000FF"/>
                </a:solidFill>
                <a:effectLst/>
                <a:latin typeface="+mj-lt"/>
                <a:ea typeface="Calibri" panose="020F0502020204030204" pitchFamily="34" charset="0"/>
                <a:hlinkClick r:id="rId9"/>
              </a:rPr>
              <a:t>11-20/0013r13</a:t>
            </a:r>
            <a:r>
              <a:rPr lang="en-US" dirty="0">
                <a:latin typeface="+mj-lt"/>
                <a:ea typeface="Calibri" panose="020F0502020204030204" pitchFamily="34" charset="0"/>
              </a:rPr>
              <a:t>, with added content (see </a:t>
            </a:r>
            <a:r>
              <a:rPr lang="en-GB" u="sng" dirty="0">
                <a:solidFill>
                  <a:srgbClr val="0000FF"/>
                </a:solidFill>
                <a:effectLst/>
                <a:latin typeface="Times New Roman" panose="02020603050405020304" pitchFamily="18" charset="0"/>
                <a:ea typeface="Times New Roman" panose="02020603050405020304" pitchFamily="18" charset="0"/>
                <a:hlinkClick r:id="rId10"/>
              </a:rPr>
              <a:t>11-21/0859r1</a:t>
            </a:r>
            <a:r>
              <a:rPr lang="en-GB" sz="1800" u="sng" dirty="0">
                <a:solidFill>
                  <a:srgbClr val="0000FF"/>
                </a:solidFill>
                <a:effectLst/>
                <a:latin typeface="Times New Roman" panose="02020603050405020304" pitchFamily="18" charset="0"/>
                <a:ea typeface="Times New Roman" panose="02020603050405020304" pitchFamily="18" charset="0"/>
              </a:rPr>
              <a:t>)</a:t>
            </a:r>
          </a:p>
          <a:p>
            <a:pPr marL="400050" lvl="1">
              <a:spcBef>
                <a:spcPts val="0"/>
              </a:spcBef>
              <a:spcAft>
                <a:spcPts val="0"/>
              </a:spcAft>
              <a:buFont typeface="+mj-lt"/>
              <a:buAutoNum type="arabicPeriod"/>
            </a:pPr>
            <a:r>
              <a:rPr lang="en-GB" dirty="0">
                <a:latin typeface="+mj-lt"/>
              </a:rPr>
              <a:t>There are some remaining open items being discussed</a:t>
            </a:r>
            <a:r>
              <a:rPr lang="en-US" dirty="0">
                <a:latin typeface="+mj-lt"/>
              </a:rPr>
              <a:t>  </a:t>
            </a: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marL="457200" indent="-457200">
              <a:spcBef>
                <a:spcPts val="200"/>
              </a:spcBef>
              <a:buFont typeface="+mj-lt"/>
              <a:buAutoNum type="arabicPeriod"/>
              <a:defRPr/>
            </a:pPr>
            <a:r>
              <a:rPr lang="en-US" altLang="en-US" sz="2600" b="0" dirty="0">
                <a:latin typeface="+mj-lt"/>
                <a:hlinkClick r:id="rId2"/>
              </a:rPr>
              <a:t>11-21/1102r0</a:t>
            </a:r>
            <a:r>
              <a:rPr lang="en-US" altLang="en-US" sz="2600" b="0" dirty="0">
                <a:latin typeface="+mj-lt"/>
              </a:rPr>
              <a:t> </a:t>
            </a:r>
            <a:r>
              <a:rPr lang="en-US" altLang="en-US" sz="2600" b="0" dirty="0"/>
              <a:t>“</a:t>
            </a:r>
            <a:r>
              <a:rPr lang="en-US" sz="2600" b="0" dirty="0"/>
              <a:t>Proposal to change in draft technical report </a:t>
            </a:r>
            <a:br>
              <a:rPr lang="en-US" sz="2600" b="0" dirty="0"/>
            </a:br>
            <a:r>
              <a:rPr lang="en-US" sz="2600" b="0" dirty="0"/>
              <a:t>(11-20/0013r13) regarding Clause 4 &amp; 5.”, Hyun Seo Oh (ETRI)</a:t>
            </a:r>
          </a:p>
          <a:p>
            <a:pPr marL="457200" indent="-457200">
              <a:spcBef>
                <a:spcPts val="200"/>
              </a:spcBef>
              <a:buFont typeface="+mj-lt"/>
              <a:buAutoNum type="arabicPeriod"/>
              <a:defRPr/>
            </a:pPr>
            <a:r>
              <a:rPr lang="en-US" altLang="en-US" sz="2600" b="0" dirty="0"/>
              <a:t>Discussion on way forward on the technical report</a:t>
            </a:r>
          </a:p>
          <a:p>
            <a:pPr marL="457200" indent="-457200">
              <a:spcBef>
                <a:spcPts val="200"/>
              </a:spcBef>
              <a:buFont typeface="+mj-lt"/>
              <a:buAutoNum type="arabicPeriod"/>
              <a:defRPr/>
            </a:pPr>
            <a:r>
              <a:rPr lang="en-US" sz="2600" b="0" i="0" dirty="0">
                <a:solidFill>
                  <a:srgbClr val="000000"/>
                </a:solidFill>
                <a:effectLst/>
                <a:latin typeface="+mj-lt"/>
              </a:rPr>
              <a:t>Discussion on the 802.11 reply LS to WBA </a:t>
            </a:r>
            <a:br>
              <a:rPr lang="en-US" sz="2600" b="0" i="0" dirty="0">
                <a:solidFill>
                  <a:srgbClr val="000000"/>
                </a:solidFill>
                <a:effectLst/>
                <a:latin typeface="+mj-lt"/>
              </a:rPr>
            </a:br>
            <a:r>
              <a:rPr lang="en-US" sz="2600" b="0" i="0" dirty="0">
                <a:solidFill>
                  <a:srgbClr val="000000"/>
                </a:solidFill>
                <a:effectLst/>
                <a:latin typeface="+mj-lt"/>
              </a:rPr>
              <a:t>(</a:t>
            </a:r>
            <a:r>
              <a:rPr lang="en-US" sz="2600" b="0" dirty="0">
                <a:hlinkClick r:id="rId3"/>
              </a:rPr>
              <a:t>11-21/1056</a:t>
            </a:r>
            <a:r>
              <a:rPr lang="en-US" sz="2600" b="0" dirty="0"/>
              <a:t> – “Draft Reply LS from 802.11 to WBA regarding the WBA 5G &amp; Wi-Fi RAN Convergence Paper” – Joseph Levy (InterDigital)</a:t>
            </a:r>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1067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066800"/>
            <a:ext cx="11582400" cy="5331565"/>
          </a:xfrm>
        </p:spPr>
        <p:txBody>
          <a:bodyPr/>
          <a:lstStyle/>
          <a:p>
            <a:pPr marL="0" lvl="1" indent="0">
              <a:spcBef>
                <a:spcPts val="200"/>
              </a:spcBef>
              <a:tabLst>
                <a:tab pos="457200" algn="l"/>
              </a:tabLst>
              <a:defRPr/>
            </a:pPr>
            <a:r>
              <a:rPr lang="en-US" sz="3200" b="1" dirty="0">
                <a:cs typeface="+mn-cs"/>
              </a:rPr>
              <a:t>Wednesday 14 July 2021 19:00-21:00 h ET</a:t>
            </a:r>
          </a:p>
          <a:p>
            <a:pPr marL="857250" lvl="1" indent="-457200">
              <a:spcBef>
                <a:spcPts val="200"/>
              </a:spcBef>
              <a:buFont typeface="+mj-lt"/>
              <a:buAutoNum type="arabicPeriod"/>
              <a:defRPr/>
            </a:pPr>
            <a:r>
              <a:rPr lang="en-US" altLang="en-US" sz="2800" dirty="0"/>
              <a:t>Call for Secretary</a:t>
            </a:r>
          </a:p>
          <a:p>
            <a:pPr marL="857250" lvl="1" indent="-457200">
              <a:spcBef>
                <a:spcPts val="200"/>
              </a:spcBef>
              <a:buFont typeface="Times New Roman" panose="02020603050405020304" pitchFamily="18" charset="0"/>
              <a:buAutoNum type="arabicPeriod"/>
              <a:defRPr/>
            </a:pPr>
            <a:r>
              <a:rPr lang="en-US" altLang="en-US" sz="2800"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sz="2800" dirty="0"/>
              <a:t>Status  [5 min.]</a:t>
            </a:r>
          </a:p>
          <a:p>
            <a:pPr marL="857250" lvl="1" indent="-457200">
              <a:spcBef>
                <a:spcPts val="200"/>
              </a:spcBef>
              <a:buFont typeface="Times New Roman" panose="02020603050405020304" pitchFamily="18" charset="0"/>
              <a:buAutoNum type="arabicPeriod"/>
              <a:defRPr/>
            </a:pPr>
            <a:r>
              <a:rPr lang="en-US" altLang="en-US" sz="2800" dirty="0"/>
              <a:t>Contributions/Discussion:</a:t>
            </a:r>
            <a:r>
              <a:rPr lang="en-US" sz="2800" dirty="0"/>
              <a:t> </a:t>
            </a:r>
          </a:p>
          <a:p>
            <a:pPr marL="1257300" lvl="2" indent="-457200">
              <a:spcBef>
                <a:spcPts val="200"/>
              </a:spcBef>
              <a:buFont typeface="+mj-lt"/>
              <a:buAutoNum type="alphaLcParenR"/>
              <a:defRPr/>
            </a:pPr>
            <a:r>
              <a:rPr lang="en-US" u="sng" dirty="0">
                <a:solidFill>
                  <a:srgbClr val="0000FF"/>
                </a:solidFill>
                <a:latin typeface="+mj-lt"/>
                <a:ea typeface="Calibri" panose="020F0502020204030204" pitchFamily="34" charset="0"/>
                <a:hlinkClick r:id="rId3"/>
              </a:rPr>
              <a:t>11-20/0013r14</a:t>
            </a:r>
            <a:r>
              <a:rPr lang="en-US" dirty="0">
                <a:ea typeface="Calibri" panose="020F0502020204030204" pitchFamily="34" charset="0"/>
              </a:rPr>
              <a:t> “</a:t>
            </a:r>
            <a:r>
              <a:rPr lang="en-US" dirty="0"/>
              <a:t>Draft technical report on interworking between 3GPP 5G network and WLAN“, Hyun Seo Oh (ETRI) </a:t>
            </a:r>
          </a:p>
          <a:p>
            <a:pPr marL="1257300" lvl="2" indent="-457200">
              <a:spcBef>
                <a:spcPts val="200"/>
              </a:spcBef>
              <a:buFont typeface="+mj-lt"/>
              <a:buAutoNum type="alphaLcParenR"/>
              <a:defRPr/>
            </a:pPr>
            <a:r>
              <a:rPr lang="en-US" altLang="en-US" dirty="0">
                <a:latin typeface="+mj-lt"/>
              </a:rPr>
              <a:t>Continue discussion on way forward on the technical report</a:t>
            </a:r>
            <a:endParaRPr lang="en-US" altLang="en-US" dirty="0"/>
          </a:p>
          <a:p>
            <a:pPr marL="1257300" lvl="2" indent="-457200">
              <a:spcBef>
                <a:spcPts val="200"/>
              </a:spcBef>
              <a:buFont typeface="+mj-lt"/>
              <a:buAutoNum type="alphaLcParenR"/>
              <a:defRPr/>
            </a:pPr>
            <a:r>
              <a:rPr lang="en-US" altLang="en-US" dirty="0">
                <a:hlinkClick r:id="rId4"/>
              </a:rPr>
              <a:t>11-21/0953r0</a:t>
            </a:r>
            <a:r>
              <a:rPr lang="en-US" altLang="en-US" dirty="0"/>
              <a:t> - “</a:t>
            </a:r>
            <a:r>
              <a:rPr lang="en-US" b="0" i="0" dirty="0">
                <a:solidFill>
                  <a:srgbClr val="000000"/>
                </a:solidFill>
                <a:effectLst/>
              </a:rPr>
              <a:t>Proposed QoS response to WBA”, Thomas Derham (Broadcom) </a:t>
            </a:r>
          </a:p>
          <a:p>
            <a:pPr marL="1257300" lvl="2" indent="-457200">
              <a:spcBef>
                <a:spcPts val="200"/>
              </a:spcBef>
              <a:buFont typeface="+mj-lt"/>
              <a:buAutoNum type="alphaLcParenR"/>
              <a:defRPr/>
            </a:pPr>
            <a:r>
              <a:rPr lang="en-US" dirty="0">
                <a:latin typeface="+mj-lt"/>
              </a:rPr>
              <a:t>Continue discussion related to the WBA LS</a:t>
            </a:r>
          </a:p>
          <a:p>
            <a:pPr marL="1257300" lvl="2" indent="-457200">
              <a:spcBef>
                <a:spcPts val="200"/>
              </a:spcBef>
              <a:buFont typeface="+mj-lt"/>
              <a:buAutoNum type="alphaLcParenR"/>
              <a:defRPr/>
            </a:pPr>
            <a:endParaRPr 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28174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838201"/>
            <a:ext cx="10935229" cy="5637214"/>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lvl="1">
              <a:spcBef>
                <a:spcPts val="0"/>
              </a:spcBef>
              <a:spcAft>
                <a:spcPts val="0"/>
              </a:spcAft>
              <a:buFont typeface="+mj-lt"/>
              <a:buAutoNum type="arabicPeriod"/>
              <a:tabLst>
                <a:tab pos="914400" algn="l"/>
              </a:tabLst>
              <a:defRPr/>
            </a:pPr>
            <a:r>
              <a:rPr lang="en-US" altLang="en-US" dirty="0">
                <a:hlinkClick r:id="rId4"/>
              </a:rPr>
              <a:t>11-21/0865</a:t>
            </a:r>
            <a:r>
              <a:rPr lang="en-US" altLang="en-US" dirty="0"/>
              <a:t> </a:t>
            </a:r>
            <a:r>
              <a:rPr lang="en-US" dirty="0">
                <a:cs typeface="Times New Roman" panose="02020603050405020304" pitchFamily="18" charset="0"/>
              </a:rPr>
              <a:t>“</a:t>
            </a:r>
            <a:r>
              <a:rPr lang="en-US" b="0" i="0" dirty="0">
                <a:solidFill>
                  <a:srgbClr val="000000"/>
                </a:solidFill>
                <a:effectLst/>
              </a:rPr>
              <a:t>Draft Reply LS from 802.11 to WBA regarding the WBA 5G &amp; Wi-Fi RAN Convergence Paper</a:t>
            </a:r>
            <a:r>
              <a:rPr lang="en-US" b="0" i="0" dirty="0">
                <a:solidFill>
                  <a:srgbClr val="000000"/>
                </a:solidFill>
                <a:effectLst/>
                <a:cs typeface="Times New Roman" panose="02020603050405020304" pitchFamily="18" charset="0"/>
              </a:rPr>
              <a:t>” Joseph Levy</a:t>
            </a:r>
            <a:endParaRPr lang="en-US" dirty="0">
              <a:cs typeface="Times New Roman" panose="02020603050405020304" pitchFamily="18" charset="0"/>
            </a:endParaRPr>
          </a:p>
          <a:p>
            <a:pPr lvl="1">
              <a:spcBef>
                <a:spcPts val="0"/>
              </a:spcBef>
              <a:spcAft>
                <a:spcPts val="0"/>
              </a:spcAft>
              <a:buFont typeface="+mj-lt"/>
              <a:buAutoNum type="arabicPeriod"/>
              <a:tabLst>
                <a:tab pos="914400" algn="l"/>
              </a:tabLst>
            </a:pPr>
            <a:r>
              <a:rPr lang="en-US" altLang="en-US" sz="2000" dirty="0">
                <a:hlinkClick r:id="rId5"/>
              </a:rPr>
              <a:t>11-21/0953r0</a:t>
            </a:r>
            <a:r>
              <a:rPr lang="en-US" altLang="en-US" sz="2000" dirty="0"/>
              <a:t> - “</a:t>
            </a:r>
            <a:r>
              <a:rPr lang="en-US" sz="2000" b="0" i="0" dirty="0">
                <a:solidFill>
                  <a:srgbClr val="000000"/>
                </a:solidFill>
                <a:effectLst/>
              </a:rPr>
              <a:t>Proposed QoS response to WBA”, Thomas Derham (Broadcom)</a:t>
            </a: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6"/>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Discussion continued during the May Interim meeting and the AANI teleconferences.</a:t>
            </a:r>
          </a:p>
          <a:p>
            <a:pPr marL="400050" lvl="1">
              <a:spcBef>
                <a:spcPts val="0"/>
              </a:spcBef>
              <a:spcAft>
                <a:spcPts val="0"/>
              </a:spcAft>
              <a:buFont typeface="+mj-lt"/>
              <a:buAutoNum type="arabicPeriod"/>
            </a:pPr>
            <a:r>
              <a:rPr lang="en-US" dirty="0">
                <a:latin typeface="+mj-lt"/>
              </a:rPr>
              <a:t>At the 8 June AANI SC Teleconference </a:t>
            </a:r>
            <a:r>
              <a:rPr lang="en-US" dirty="0">
                <a:latin typeface="+mj-lt"/>
                <a:hlinkClick r:id="rId7"/>
              </a:rPr>
              <a:t>11-21/0950r0</a:t>
            </a:r>
            <a:r>
              <a:rPr lang="en-US" dirty="0">
                <a:latin typeface="+mj-lt"/>
              </a:rPr>
              <a:t> was presented and discussed, it was agreed to integrate the agreed information in to the </a:t>
            </a:r>
            <a:r>
              <a:rPr lang="en-US" dirty="0">
                <a:latin typeface="+mj-lt"/>
                <a:hlinkClick r:id="rId8"/>
              </a:rPr>
              <a:t>11-20/0013r12</a:t>
            </a:r>
            <a:r>
              <a:rPr lang="en-US" dirty="0">
                <a:latin typeface="+mj-lt"/>
              </a:rPr>
              <a:t> </a:t>
            </a:r>
            <a:endParaRPr lang="en-US" dirty="0">
              <a:effectLst/>
              <a:latin typeface="+mj-lt"/>
              <a:ea typeface="Calibri" panose="020F0502020204030204" pitchFamily="34" charset="0"/>
            </a:endParaRPr>
          </a:p>
          <a:p>
            <a:pPr marL="400050" lvl="1">
              <a:spcBef>
                <a:spcPts val="0"/>
              </a:spcBef>
              <a:spcAft>
                <a:spcPts val="0"/>
              </a:spcAft>
              <a:buFont typeface="+mj-lt"/>
              <a:buAutoNum type="arabicPeriod"/>
            </a:pPr>
            <a:r>
              <a:rPr lang="en-US" dirty="0">
                <a:latin typeface="+mj-lt"/>
                <a:ea typeface="Calibri" panose="020F0502020204030204" pitchFamily="34" charset="0"/>
              </a:rPr>
              <a:t>The technical report was updated to </a:t>
            </a:r>
            <a:r>
              <a:rPr lang="en-US" u="sng" dirty="0">
                <a:solidFill>
                  <a:srgbClr val="0000FF"/>
                </a:solidFill>
                <a:effectLst/>
                <a:latin typeface="+mj-lt"/>
                <a:ea typeface="Calibri" panose="020F0502020204030204" pitchFamily="34" charset="0"/>
                <a:hlinkClick r:id="rId9"/>
              </a:rPr>
              <a:t>11-20/0013r13</a:t>
            </a:r>
            <a:r>
              <a:rPr lang="en-US" dirty="0">
                <a:latin typeface="+mj-lt"/>
                <a:ea typeface="Calibri" panose="020F0502020204030204" pitchFamily="34" charset="0"/>
              </a:rPr>
              <a:t>, with added content (see </a:t>
            </a:r>
            <a:r>
              <a:rPr lang="en-GB" u="sng" dirty="0">
                <a:solidFill>
                  <a:srgbClr val="0000FF"/>
                </a:solidFill>
                <a:effectLst/>
                <a:latin typeface="Times New Roman" panose="02020603050405020304" pitchFamily="18" charset="0"/>
                <a:ea typeface="Times New Roman" panose="02020603050405020304" pitchFamily="18" charset="0"/>
                <a:hlinkClick r:id="rId10"/>
              </a:rPr>
              <a:t>11-21/0859r1</a:t>
            </a:r>
            <a:r>
              <a:rPr lang="en-GB" sz="1800" u="sng" dirty="0">
                <a:solidFill>
                  <a:srgbClr val="0000FF"/>
                </a:solidFill>
                <a:effectLst/>
                <a:latin typeface="Times New Roman" panose="02020603050405020304" pitchFamily="18" charset="0"/>
                <a:ea typeface="Times New Roman" panose="02020603050405020304" pitchFamily="18" charset="0"/>
              </a:rPr>
              <a:t>)</a:t>
            </a:r>
          </a:p>
          <a:p>
            <a:pPr marL="400050" lvl="1">
              <a:spcBef>
                <a:spcPts val="0"/>
              </a:spcBef>
              <a:spcAft>
                <a:spcPts val="0"/>
              </a:spcAft>
              <a:buFont typeface="+mj-lt"/>
              <a:buAutoNum type="arabicPeriod"/>
            </a:pPr>
            <a:r>
              <a:rPr lang="en-US" altLang="en-US" sz="2000" b="0" dirty="0">
                <a:latin typeface="+mj-lt"/>
                <a:hlinkClick r:id="rId11"/>
              </a:rPr>
              <a:t>11-21/1102r0</a:t>
            </a:r>
            <a:r>
              <a:rPr lang="en-US" altLang="en-US" sz="2000" b="0" dirty="0">
                <a:latin typeface="+mj-lt"/>
              </a:rPr>
              <a:t> </a:t>
            </a:r>
            <a:r>
              <a:rPr lang="en-US" altLang="en-US" sz="2000" b="0" dirty="0"/>
              <a:t>“</a:t>
            </a:r>
            <a:r>
              <a:rPr lang="en-US" sz="2000" b="0" dirty="0"/>
              <a:t>Proposal to change in draft technical report (11-20/0013r13) regarding Clause 4 &amp; 5.”, Hyun Seo Oh (ETRI), was discussed 13 July.  </a:t>
            </a:r>
            <a:r>
              <a:rPr lang="en-US" dirty="0">
                <a:latin typeface="+mj-lt"/>
              </a:rPr>
              <a:t>  </a:t>
            </a: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960658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marL="457200" indent="-457200">
              <a:spcBef>
                <a:spcPts val="200"/>
              </a:spcBef>
              <a:buFont typeface="+mj-lt"/>
              <a:buAutoNum type="arabicPeriod"/>
              <a:defRPr/>
            </a:pPr>
            <a:r>
              <a:rPr lang="en-US" altLang="en-US" sz="2600" b="0" dirty="0">
                <a:latin typeface="+mj-lt"/>
                <a:hlinkClick r:id="rId2"/>
              </a:rPr>
              <a:t>11-21/1102r0</a:t>
            </a:r>
            <a:r>
              <a:rPr lang="en-US" altLang="en-US" sz="2600" b="0" dirty="0">
                <a:latin typeface="+mj-lt"/>
              </a:rPr>
              <a:t> </a:t>
            </a:r>
            <a:r>
              <a:rPr lang="en-US" altLang="en-US" sz="2600" b="0" dirty="0"/>
              <a:t>“</a:t>
            </a:r>
            <a:r>
              <a:rPr lang="en-US" sz="2600" b="0" dirty="0"/>
              <a:t>Proposal to change in draft technical report </a:t>
            </a:r>
            <a:br>
              <a:rPr lang="en-US" sz="2600" b="0" dirty="0"/>
            </a:br>
            <a:r>
              <a:rPr lang="en-US" sz="2600" b="0" dirty="0"/>
              <a:t>(11-20/0013r13) regarding Clause 4 &amp; 5.”, Hyun Seo Oh (ETRI)</a:t>
            </a:r>
          </a:p>
          <a:p>
            <a:pPr marL="457200" indent="-457200">
              <a:spcBef>
                <a:spcPts val="200"/>
              </a:spcBef>
              <a:buFont typeface="+mj-lt"/>
              <a:buAutoNum type="arabicPeriod"/>
              <a:defRPr/>
            </a:pPr>
            <a:r>
              <a:rPr lang="en-US" altLang="en-US" sz="2600" b="0" dirty="0"/>
              <a:t>Discussion on way forward on the technical report</a:t>
            </a:r>
          </a:p>
          <a:p>
            <a:pPr marL="457200" indent="-457200">
              <a:spcBef>
                <a:spcPts val="200"/>
              </a:spcBef>
              <a:buFont typeface="+mj-lt"/>
              <a:buAutoNum type="arabicPeriod"/>
              <a:defRPr/>
            </a:pPr>
            <a:r>
              <a:rPr lang="en-US" sz="2600" b="0" i="0" dirty="0">
                <a:solidFill>
                  <a:srgbClr val="000000"/>
                </a:solidFill>
                <a:effectLst/>
                <a:latin typeface="+mj-lt"/>
              </a:rPr>
              <a:t>Discussion on the 802.11 reply LS to WBA </a:t>
            </a:r>
            <a:br>
              <a:rPr lang="en-US" sz="2600" b="0" i="0" dirty="0">
                <a:solidFill>
                  <a:srgbClr val="000000"/>
                </a:solidFill>
                <a:effectLst/>
                <a:latin typeface="+mj-lt"/>
              </a:rPr>
            </a:br>
            <a:r>
              <a:rPr lang="en-US" sz="2600" b="0" i="0" dirty="0">
                <a:solidFill>
                  <a:srgbClr val="000000"/>
                </a:solidFill>
                <a:effectLst/>
                <a:latin typeface="+mj-lt"/>
              </a:rPr>
              <a:t>(</a:t>
            </a:r>
            <a:r>
              <a:rPr lang="en-US" sz="2600" b="0" dirty="0">
                <a:hlinkClick r:id="rId3"/>
              </a:rPr>
              <a:t>11-21/1056</a:t>
            </a:r>
            <a:r>
              <a:rPr lang="en-US" sz="2600" b="0" dirty="0"/>
              <a:t> – “Draft Reply LS from 802.11 to WBA regarding the WBA 5G &amp; Wi-Fi RAN Convergence Paper” – Joseph Levy (InterDigital)</a:t>
            </a:r>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08062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371600"/>
            <a:ext cx="11582400" cy="5026765"/>
          </a:xfrm>
        </p:spPr>
        <p:txBody>
          <a:bodyPr/>
          <a:lstStyle/>
          <a:p>
            <a:pPr marL="0" lvl="1" indent="0">
              <a:spcBef>
                <a:spcPts val="200"/>
              </a:spcBef>
              <a:tabLst>
                <a:tab pos="457200" algn="l"/>
              </a:tabLst>
              <a:defRPr/>
            </a:pPr>
            <a:r>
              <a:rPr lang="en-US" sz="3200" b="1" dirty="0">
                <a:cs typeface="+mn-cs"/>
              </a:rPr>
              <a:t>Thursday 15 July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sz="3200" dirty="0"/>
              <a:t>Call for Secretary</a:t>
            </a:r>
          </a:p>
          <a:p>
            <a:pPr marL="857250" lvl="1" indent="-457200">
              <a:spcBef>
                <a:spcPts val="200"/>
              </a:spcBef>
              <a:buFont typeface="Times New Roman" panose="02020603050405020304" pitchFamily="18" charset="0"/>
              <a:buAutoNum type="arabicPeriod"/>
              <a:defRPr/>
            </a:pPr>
            <a:r>
              <a:rPr lang="en-US" altLang="en-US" sz="3200"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sz="3200" dirty="0"/>
              <a:t>Status  [5 min.]</a:t>
            </a:r>
          </a:p>
          <a:p>
            <a:pPr marL="857250" lvl="1" indent="-457200">
              <a:spcBef>
                <a:spcPts val="200"/>
              </a:spcBef>
              <a:buFont typeface="Times New Roman" panose="02020603050405020304" pitchFamily="18" charset="0"/>
              <a:buAutoNum type="arabicPeriod"/>
              <a:defRPr/>
            </a:pPr>
            <a:r>
              <a:rPr lang="en-US" altLang="en-US" sz="3200" dirty="0"/>
              <a:t>Contributions/Discussion:</a:t>
            </a:r>
          </a:p>
          <a:p>
            <a:pPr marL="1257300" lvl="2" indent="-457200">
              <a:spcBef>
                <a:spcPts val="200"/>
              </a:spcBef>
              <a:buFont typeface="+mj-lt"/>
              <a:buAutoNum type="alphaLcParenR"/>
              <a:defRPr/>
            </a:pPr>
            <a:r>
              <a:rPr lang="en-US" sz="2800" b="0" i="0" dirty="0">
                <a:solidFill>
                  <a:srgbClr val="000000"/>
                </a:solidFill>
                <a:effectLst/>
                <a:latin typeface="+mj-lt"/>
              </a:rPr>
              <a:t>Related to the WBA LS</a:t>
            </a:r>
          </a:p>
          <a:p>
            <a:pPr marL="1257300" lvl="2" indent="-457200">
              <a:spcBef>
                <a:spcPts val="200"/>
              </a:spcBef>
              <a:buFont typeface="+mj-lt"/>
              <a:buAutoNum type="alphaLcParenR"/>
              <a:defRPr/>
            </a:pPr>
            <a:r>
              <a:rPr lang="en-US" sz="2800" b="0" i="0" dirty="0">
                <a:solidFill>
                  <a:srgbClr val="000000"/>
                </a:solidFill>
                <a:effectLst/>
                <a:latin typeface="+mj-lt"/>
              </a:rPr>
              <a:t>Related to the technical report</a:t>
            </a:r>
          </a:p>
          <a:p>
            <a:pPr marL="1257300" lvl="2" indent="-457200">
              <a:spcBef>
                <a:spcPts val="200"/>
              </a:spcBef>
              <a:buFont typeface="+mj-lt"/>
              <a:buAutoNum type="alphaLcParenR"/>
              <a:defRPr/>
            </a:pPr>
            <a:endParaRPr 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09865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098443"/>
            <a:ext cx="11011957" cy="5389562"/>
          </a:xfrm>
        </p:spPr>
        <p:txBody>
          <a:bodyPr/>
          <a:lstStyle/>
          <a:p>
            <a:r>
              <a:rPr lang="it-IT" altLang="en-US" sz="2000" dirty="0"/>
              <a:t>802.11 WG September Interim Meeting:</a:t>
            </a:r>
            <a:br>
              <a:rPr lang="it-IT" altLang="en-US" sz="2000" dirty="0"/>
            </a:br>
            <a:r>
              <a:rPr lang="it-IT" altLang="en-US" sz="2000" b="0" i="1" dirty="0"/>
              <a:t>AANI SC -  ? meeting slot planned - TBC</a:t>
            </a:r>
          </a:p>
          <a:p>
            <a:pPr lvl="1"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Times New Roman" panose="02020603050405020304" pitchFamily="18" charset="0"/>
                <a:ea typeface="Calibri" panose="020F0502020204030204" pitchFamily="34" charset="0"/>
              </a:rPr>
              <a:t>September – the Chair has a personal conflict on Wednesday 15 September and Thursday 16 September.</a:t>
            </a:r>
          </a:p>
          <a:p>
            <a:pPr lvl="1" indent="-342900">
              <a:spcBef>
                <a:spcPts val="0"/>
              </a:spcBef>
              <a:spcAft>
                <a:spcPts val="0"/>
              </a:spcAft>
              <a:buSzPts val="1000"/>
              <a:buFont typeface="Symbol" panose="05050102010706020507" pitchFamily="18" charset="2"/>
              <a:buChar char=""/>
              <a:tabLst>
                <a:tab pos="457200" algn="l"/>
              </a:tabLst>
            </a:pPr>
            <a:r>
              <a:rPr lang="en-US" sz="1800" dirty="0">
                <a:latin typeface="Times New Roman" panose="02020603050405020304" pitchFamily="18" charset="0"/>
                <a:ea typeface="Calibri" panose="020F0502020204030204" pitchFamily="34" charset="0"/>
              </a:rPr>
              <a:t>Propose 2 teleconferences:</a:t>
            </a:r>
          </a:p>
          <a:p>
            <a:pPr lvl="2" indent="-342900">
              <a:spcBef>
                <a:spcPts val="0"/>
              </a:spcBef>
              <a:spcAft>
                <a:spcPts val="0"/>
              </a:spcAft>
              <a:buSzPts val="1000"/>
              <a:buFont typeface="Symbol" panose="05050102010706020507" pitchFamily="18" charset="2"/>
              <a:buChar char=""/>
              <a:tabLst>
                <a:tab pos="457200" algn="l"/>
              </a:tabLst>
            </a:pPr>
            <a:r>
              <a:rPr lang="en-US" sz="1600" dirty="0">
                <a:latin typeface="Times New Roman" panose="02020603050405020304" pitchFamily="18" charset="0"/>
                <a:ea typeface="Calibri" panose="020F0502020204030204" pitchFamily="34" charset="0"/>
              </a:rPr>
              <a:t>Tuesday 11:15-13:15 ET</a:t>
            </a:r>
          </a:p>
          <a:p>
            <a:pPr lvl="2" indent="-342900">
              <a:spcBef>
                <a:spcPts val="0"/>
              </a:spcBef>
              <a:spcAft>
                <a:spcPts val="0"/>
              </a:spcAft>
              <a:buSzPts val="1000"/>
              <a:buFont typeface="Symbol" panose="05050102010706020507" pitchFamily="18" charset="2"/>
              <a:buChar char=""/>
              <a:tabLst>
                <a:tab pos="457200" algn="l"/>
              </a:tabLst>
            </a:pPr>
            <a:r>
              <a:rPr lang="en-US" sz="1600" dirty="0">
                <a:latin typeface="Times New Roman" panose="02020603050405020304" pitchFamily="18" charset="0"/>
                <a:ea typeface="Calibri" panose="020F0502020204030204" pitchFamily="34" charset="0"/>
              </a:rPr>
              <a:t>Monday 19:00-21:00 ET  </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endParaRPr lang="it-IT" altLang="en-US" sz="500" b="0" i="1" dirty="0">
              <a:cs typeface="+mn-cs"/>
            </a:endParaRPr>
          </a:p>
          <a:p>
            <a:pPr marL="0" indent="0">
              <a:spcBef>
                <a:spcPts val="0"/>
              </a:spcBef>
              <a:spcAft>
                <a:spcPts val="0"/>
              </a:spcAft>
              <a:buSzPts val="1000"/>
              <a:tabLst>
                <a:tab pos="457200" algn="l"/>
              </a:tabLst>
            </a:pPr>
            <a:r>
              <a:rPr lang="en-US" sz="2000" dirty="0"/>
              <a:t>Teleconferences TBD:</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Tuesday 10 August 9:00-10:00 ET</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Tuesday 24 August 9:00-10:00 ET</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Tuesday 31 August 9:00-10:00 ET</a:t>
            </a:r>
          </a:p>
          <a:p>
            <a:pPr marL="0" indent="0">
              <a:spcBef>
                <a:spcPts val="0"/>
              </a:spcBef>
              <a:spcAft>
                <a:spcPts val="0"/>
              </a:spcAft>
              <a:buSzPts val="1000"/>
              <a:tabLst>
                <a:tab pos="457200" algn="l"/>
              </a:tabLst>
            </a:pPr>
            <a:endParaRPr lang="en-US" sz="2000" dirty="0"/>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13-19 July 2021</a:t>
            </a:r>
          </a:p>
          <a:p>
            <a:pPr algn="ctr"/>
            <a:r>
              <a:rPr lang="en-GB" dirty="0"/>
              <a:t>Interim Teleconferences</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10792883" cy="369332"/>
          </a:xfrm>
          <a:prstGeom prst="rect">
            <a:avLst/>
          </a:prstGeom>
          <a:noFill/>
        </p:spPr>
        <p:txBody>
          <a:bodyPr wrap="square" rtlCol="0">
            <a:spAutoFit/>
          </a:bodyPr>
          <a:lstStyle/>
          <a:p>
            <a:r>
              <a:rPr lang="en-US" sz="1800" dirty="0">
                <a:solidFill>
                  <a:schemeClr val="tx1"/>
                </a:solidFill>
              </a:rPr>
              <a:t>r0: First draft of the Agenda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13C9-E2ED-4D5E-B497-9C69832788AD}"/>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5F214655-B287-448C-9369-438792A6333E}"/>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017C2D66-69F0-44C3-864C-FB6F4D7D7C5B}"/>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E629E23E-2838-42EB-B7C5-D496754FF19C}"/>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112FAFBE-C522-47F2-90C4-B36D77AABF55}"/>
              </a:ext>
            </a:extLst>
          </p:cNvPr>
          <p:cNvSpPr>
            <a:spLocks noGrp="1"/>
          </p:cNvSpPr>
          <p:nvPr>
            <p:ph type="sldNum" idx="12"/>
          </p:nvPr>
        </p:nvSpPr>
        <p:spPr/>
        <p:txBody>
          <a:bodyPr/>
          <a:lstStyle/>
          <a:p>
            <a:r>
              <a:rPr lang="en-GB" dirty="0"/>
              <a:t>Slide </a:t>
            </a:r>
            <a:fld id="{3ABCC52B-A3F7-440B-BBF2-55191E6E7773}" type="slidenum">
              <a:rPr lang="en-GB" smtClean="0"/>
              <a:pPr/>
              <a:t>20</a:t>
            </a:fld>
            <a:endParaRPr lang="en-GB" dirty="0"/>
          </a:p>
        </p:txBody>
      </p:sp>
    </p:spTree>
    <p:extLst>
      <p:ext uri="{BB962C8B-B14F-4D97-AF65-F5344CB8AC3E}">
        <p14:creationId xmlns:p14="http://schemas.microsoft.com/office/powerpoint/2010/main" val="3617570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Review of the WFA LS - </a:t>
            </a:r>
            <a:r>
              <a:rPr lang="en-US" dirty="0">
                <a:hlinkClick r:id="rId2"/>
              </a:rPr>
              <a:t>11-21-0170r0</a:t>
            </a:r>
            <a:endParaRPr lang="en-US" dirty="0"/>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95402"/>
            <a:ext cx="10361084" cy="5180012"/>
          </a:xfrm>
        </p:spPr>
        <p:txBody>
          <a:bodyPr/>
          <a:lstStyle/>
          <a:p>
            <a:pPr>
              <a:buFont typeface="Arial" panose="020B0604020202020204" pitchFamily="34" charset="0"/>
              <a:buChar char="•"/>
            </a:pPr>
            <a:r>
              <a:rPr lang="en-US" dirty="0"/>
              <a:t>802.11 Chair’s work plan for addressing the WFA LS</a:t>
            </a:r>
          </a:p>
          <a:p>
            <a:pPr lvl="1">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p>
          <a:p>
            <a:pPr>
              <a:buFont typeface="Arial" panose="020B0604020202020204" pitchFamily="34" charset="0"/>
              <a:buChar char="•"/>
            </a:pPr>
            <a:r>
              <a:rPr lang="en-US" dirty="0"/>
              <a:t>Review of WBA Report/LS </a:t>
            </a:r>
            <a:r>
              <a:rPr lang="en-US" dirty="0">
                <a:hlinkClick r:id="rId2"/>
              </a:rPr>
              <a:t>11-21-0170r0</a:t>
            </a:r>
            <a:endParaRPr lang="en-US" altLang="en-US" dirty="0"/>
          </a:p>
          <a:p>
            <a:pPr marL="971550" lvl="1" indent="-457200">
              <a:buFont typeface="+mj-lt"/>
              <a:buAutoNum type="alphaLcPeriod"/>
            </a:pPr>
            <a:r>
              <a:rPr lang="en-US" dirty="0">
                <a:hlinkClick r:id="rId3"/>
              </a:rPr>
              <a:t>11-21/0408r0</a:t>
            </a:r>
            <a:r>
              <a:rPr lang="en-US" dirty="0"/>
              <a:t> - </a:t>
            </a:r>
            <a:r>
              <a:rPr lang="en-US" sz="2000" dirty="0"/>
              <a:t>“Wi-Fi and 5G RAN Convergence: Fine Grain and QoS differentiation in WLAN” – Binita Gupta (Intel), with Nigel Bird (Orange) and others from WBA – presented </a:t>
            </a:r>
            <a:r>
              <a:rPr lang="en-US" dirty="0"/>
              <a:t>Monday 2 March 2021 AM2 in WNG</a:t>
            </a:r>
            <a:br>
              <a:rPr lang="en-US" dirty="0"/>
            </a:br>
            <a:r>
              <a:rPr lang="en-US" dirty="0"/>
              <a:t>This is an invited WBA presentation/introduction to the WBA LS and Report</a:t>
            </a:r>
          </a:p>
          <a:p>
            <a:pPr marL="971550" lvl="1" indent="-457200">
              <a:buFont typeface="+mj-lt"/>
              <a:buAutoNum type="alphaLcPeriod"/>
            </a:pPr>
            <a:r>
              <a:rPr lang="en-US" dirty="0"/>
              <a:t>Contributions have been provided, discussed, and a draft reply LS is available, the draft is not complete.  </a:t>
            </a:r>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824224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a:xfrm>
            <a:off x="685800" y="685801"/>
            <a:ext cx="10818285" cy="273051"/>
          </a:xfrm>
        </p:spPr>
        <p:txBody>
          <a:bodyPr/>
          <a:lstStyle/>
          <a:p>
            <a:r>
              <a:rPr lang="en-US" dirty="0"/>
              <a:t>Features that can be used to improve QoS </a:t>
            </a:r>
            <a:r>
              <a:rPr lang="en-US" sz="2400" b="0" dirty="0"/>
              <a:t>(from 11-21/0640r4)</a:t>
            </a:r>
            <a:endParaRPr lang="en-US" b="0" dirty="0"/>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a:xfrm>
            <a:off x="457200" y="1038228"/>
            <a:ext cx="11201400" cy="5437186"/>
          </a:xfrm>
        </p:spPr>
        <p:txBody>
          <a:bodyPr/>
          <a:lstStyle/>
          <a:p>
            <a:pPr marL="0" indent="0">
              <a:lnSpc>
                <a:spcPts val="2000"/>
              </a:lnSpc>
            </a:pPr>
            <a:r>
              <a:rPr lang="en-US" sz="2000" dirty="0"/>
              <a:t>802.11ax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dirty="0"/>
              <a:t>OFDMA (UL and DL) - RUs</a:t>
            </a:r>
          </a:p>
          <a:p>
            <a:pPr lvl="2">
              <a:lnSpc>
                <a:spcPts val="2000"/>
              </a:lnSpc>
              <a:buFont typeface="Arial" panose="020B0604020202020204" pitchFamily="34" charset="0"/>
              <a:buChar char="•"/>
            </a:pPr>
            <a:r>
              <a:rPr lang="en-US" dirty="0"/>
              <a:t>Trigger Frame</a:t>
            </a:r>
          </a:p>
          <a:p>
            <a:pPr lvl="3">
              <a:lnSpc>
                <a:spcPts val="2000"/>
              </a:lnSpc>
              <a:buFont typeface="Arial" panose="020B0604020202020204" pitchFamily="34" charset="0"/>
              <a:buChar char="•"/>
            </a:pPr>
            <a:r>
              <a:rPr lang="en-US" dirty="0"/>
              <a:t>basic trigger frame</a:t>
            </a:r>
          </a:p>
          <a:p>
            <a:pPr lvl="3">
              <a:lnSpc>
                <a:spcPts val="2000"/>
              </a:lnSpc>
              <a:buFont typeface="Arial" panose="020B0604020202020204" pitchFamily="34" charset="0"/>
              <a:buChar char="•"/>
            </a:pPr>
            <a:r>
              <a:rPr lang="en-US" dirty="0"/>
              <a:t>BSRP, BQRP, and NFPR are supporting features that can be used as an input to the scheduler</a:t>
            </a:r>
          </a:p>
          <a:p>
            <a:pPr lvl="2">
              <a:lnSpc>
                <a:spcPts val="2000"/>
              </a:lnSpc>
              <a:buFont typeface="Arial" panose="020B0604020202020204" pitchFamily="34" charset="0"/>
              <a:buChar char="•"/>
            </a:pPr>
            <a:r>
              <a:rPr lang="en-US" dirty="0"/>
              <a:t>TWT (Both types – individual and broadcast)</a:t>
            </a:r>
          </a:p>
          <a:p>
            <a:pPr lvl="2">
              <a:lnSpc>
                <a:spcPts val="2000"/>
              </a:lnSpc>
              <a:buFont typeface="Arial" panose="020B0604020202020204" pitchFamily="34" charset="0"/>
              <a:buChar char="•"/>
            </a:pPr>
            <a:r>
              <a:rPr lang="en-US" dirty="0"/>
              <a:t> MU-EDCA</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dirty="0"/>
              <a:t>Spatial Reuse (distributing power in space for user connectivity)</a:t>
            </a:r>
          </a:p>
          <a:p>
            <a:pPr lvl="2">
              <a:lnSpc>
                <a:spcPts val="2000"/>
              </a:lnSpc>
              <a:buFont typeface="Arial" panose="020B0604020202020204" pitchFamily="34" charset="0"/>
              <a:buChar char="•"/>
            </a:pPr>
            <a:r>
              <a:rPr lang="en-US" dirty="0"/>
              <a:t>MCS 10 and MCS 11 (1024 QAM)</a:t>
            </a:r>
          </a:p>
          <a:p>
            <a:pPr lvl="2">
              <a:lnSpc>
                <a:spcPts val="2000"/>
              </a:lnSpc>
              <a:buFont typeface="Arial" panose="020B0604020202020204" pitchFamily="34" charset="0"/>
              <a:buChar char="•"/>
            </a:pPr>
            <a:r>
              <a:rPr lang="en-US" dirty="0"/>
              <a:t>MU MIMO (distributing power in space for user connectivity)</a:t>
            </a:r>
          </a:p>
          <a:p>
            <a:pPr marL="0" indent="0">
              <a:lnSpc>
                <a:spcPts val="2000"/>
              </a:lnSpc>
            </a:pPr>
            <a:r>
              <a:rPr lang="en-US" sz="2000" dirty="0"/>
              <a:t>802.11-2020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sz="1600" dirty="0"/>
              <a:t>TCLAS; TSPEC; HCCA (not widely implemented, not supported by 802.11ax)?; EDCA</a:t>
            </a:r>
            <a:r>
              <a:rPr lang="en-US" sz="1600" strike="sngStrike" dirty="0"/>
              <a:t> </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sz="1600" dirty="0"/>
              <a:t>Multi Band Operation; Fast Session Transfer; Fast BSS Transition; (IMT-2020 performance should be noted)</a:t>
            </a:r>
            <a:endParaRPr lang="en-US" sz="24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982654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D647-884E-4177-B180-3477DA9EDBA2}"/>
              </a:ext>
            </a:extLst>
          </p:cNvPr>
          <p:cNvSpPr>
            <a:spLocks noGrp="1"/>
          </p:cNvSpPr>
          <p:nvPr>
            <p:ph type="title"/>
          </p:nvPr>
        </p:nvSpPr>
        <p:spPr/>
        <p:txBody>
          <a:bodyPr/>
          <a:lstStyle/>
          <a:p>
            <a:r>
              <a:rPr lang="en-US" dirty="0"/>
              <a:t>QoS – Scope </a:t>
            </a:r>
            <a:r>
              <a:rPr lang="en-US" sz="2400" b="0" dirty="0"/>
              <a:t>(from 11-21/0640r4)</a:t>
            </a:r>
            <a:endParaRPr lang="en-US" sz="2400" dirty="0"/>
          </a:p>
        </p:txBody>
      </p:sp>
      <p:sp>
        <p:nvSpPr>
          <p:cNvPr id="3" name="Content Placeholder 2">
            <a:extLst>
              <a:ext uri="{FF2B5EF4-FFF2-40B4-BE49-F238E27FC236}">
                <a16:creationId xmlns:a16="http://schemas.microsoft.com/office/drawing/2014/main" id="{B33D2867-665C-4C2F-AAB0-FC528ED3F217}"/>
              </a:ext>
            </a:extLst>
          </p:cNvPr>
          <p:cNvSpPr>
            <a:spLocks noGrp="1"/>
          </p:cNvSpPr>
          <p:nvPr>
            <p:ph idx="1"/>
          </p:nvPr>
        </p:nvSpPr>
        <p:spPr>
          <a:xfrm>
            <a:off x="914401" y="1524001"/>
            <a:ext cx="10361084" cy="4570414"/>
          </a:xfrm>
        </p:spPr>
        <p:txBody>
          <a:bodyPr/>
          <a:lstStyle/>
          <a:p>
            <a:r>
              <a:rPr lang="en-US" dirty="0"/>
              <a:t>Context of QoS:</a:t>
            </a:r>
          </a:p>
          <a:p>
            <a:r>
              <a:rPr lang="en-US" dirty="0"/>
              <a:t>“Real Time”</a:t>
            </a:r>
          </a:p>
          <a:p>
            <a:pPr>
              <a:buFont typeface="Arial" panose="020B0604020202020204" pitchFamily="34" charset="0"/>
              <a:buChar char="•"/>
            </a:pPr>
            <a:r>
              <a:rPr lang="en-US" dirty="0"/>
              <a:t>Voice – minimum bit rate, latency</a:t>
            </a:r>
          </a:p>
          <a:p>
            <a:pPr>
              <a:buFont typeface="Arial" panose="020B0604020202020204" pitchFamily="34" charset="0"/>
              <a:buChar char="•"/>
            </a:pPr>
            <a:r>
              <a:rPr lang="en-US" dirty="0"/>
              <a:t>Real time/Interactive Streaming (e.g. Gaming) – latency, higher minimum bit rate (than voice)</a:t>
            </a:r>
          </a:p>
          <a:p>
            <a:r>
              <a:rPr lang="en-US" dirty="0"/>
              <a:t>“Data Rate Dependent”</a:t>
            </a:r>
          </a:p>
          <a:p>
            <a:pPr>
              <a:buFont typeface="Arial" panose="020B0604020202020204" pitchFamily="34" charset="0"/>
              <a:buChar char="•"/>
            </a:pPr>
            <a:r>
              <a:rPr lang="en-US" dirty="0"/>
              <a:t>Video Streaming – minimum bit rate, latency (can use buffering)</a:t>
            </a:r>
          </a:p>
          <a:p>
            <a:r>
              <a:rPr lang="en-US" dirty="0"/>
              <a:t> (align with WBA use cases)</a:t>
            </a:r>
          </a:p>
          <a:p>
            <a:r>
              <a:rPr lang="en-US" dirty="0"/>
              <a:t> </a:t>
            </a:r>
          </a:p>
        </p:txBody>
      </p:sp>
      <p:sp>
        <p:nvSpPr>
          <p:cNvPr id="4" name="Slide Number Placeholder 3">
            <a:extLst>
              <a:ext uri="{FF2B5EF4-FFF2-40B4-BE49-F238E27FC236}">
                <a16:creationId xmlns:a16="http://schemas.microsoft.com/office/drawing/2014/main" id="{A9AFD1D9-5C01-479B-B7F6-146C149D7669}"/>
              </a:ext>
            </a:extLst>
          </p:cNvPr>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0A96968-2FEC-4082-8A70-22C4DA391AFC}"/>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F0543981-0B81-4073-88E2-55A0C55BB16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63156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74734"/>
            <a:ext cx="11999913" cy="5479102"/>
          </a:xfrm>
        </p:spPr>
        <p:txBody>
          <a:bodyPr/>
          <a:lstStyle/>
          <a:p>
            <a:pPr>
              <a:spcBef>
                <a:spcPts val="200"/>
              </a:spcBef>
              <a:buFont typeface="Arial" panose="020B0604020202020204" pitchFamily="34" charset="0"/>
              <a:buChar char="•"/>
              <a:defRPr/>
            </a:pPr>
            <a:r>
              <a:rPr lang="en-US" altLang="en-US" sz="1200" b="0" dirty="0">
                <a:solidFill>
                  <a:schemeClr val="tx1"/>
                </a:solidFill>
              </a:rPr>
              <a:t>30 July 2020 – a 20 day 802.11 WG Comment Collection (CC32) on </a:t>
            </a:r>
            <a:r>
              <a:rPr lang="en-US" sz="12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2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2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200" b="0" dirty="0">
                <a:solidFill>
                  <a:schemeClr val="tx1"/>
                </a:solidFill>
              </a:rPr>
              <a:t>25 August 2020 – Comment Resolution kicked off -  104 of 111 Comments Assigned – </a:t>
            </a:r>
            <a:r>
              <a:rPr lang="en-US" altLang="en-US" sz="12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200" b="0" dirty="0">
              <a:solidFill>
                <a:schemeClr val="tx1"/>
              </a:solidFill>
            </a:endParaRPr>
          </a:p>
          <a:p>
            <a:pPr>
              <a:spcBef>
                <a:spcPts val="200"/>
              </a:spcBef>
              <a:buFont typeface="Arial" panose="020B0604020202020204" pitchFamily="34" charset="0"/>
              <a:buChar char="•"/>
              <a:defRPr/>
            </a:pPr>
            <a:r>
              <a:rPr lang="en-US" sz="1200" b="0" dirty="0">
                <a:solidFill>
                  <a:schemeClr val="tx1"/>
                </a:solidFill>
              </a:rPr>
              <a:t>1 September 2020 – Comment Resolution: </a:t>
            </a:r>
          </a:p>
          <a:p>
            <a:pPr lvl="1">
              <a:spcBef>
                <a:spcPts val="200"/>
              </a:spcBef>
              <a:buFont typeface="Arial" panose="020B0604020202020204" pitchFamily="34" charset="0"/>
              <a:buChar char="•"/>
              <a:defRPr/>
            </a:pPr>
            <a:r>
              <a:rPr lang="en-US" sz="1200" dirty="0">
                <a:solidFill>
                  <a:schemeClr val="tx1"/>
                </a:solidFill>
                <a:cs typeface="+mn-cs"/>
              </a:rPr>
              <a:t>Reviewed proposed comment resolutions in </a:t>
            </a:r>
            <a:r>
              <a:rPr lang="en-US" altLang="en-US" sz="12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200" dirty="0">
                <a:solidFill>
                  <a:schemeClr val="tx1"/>
                </a:solidFill>
                <a:cs typeface="+mn-cs"/>
              </a:rPr>
              <a:t> on technical report: </a:t>
            </a:r>
            <a:r>
              <a:rPr lang="en-US" altLang="en-US" sz="12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Reviewed </a:t>
            </a:r>
            <a:r>
              <a:rPr lang="en-US" sz="12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200" dirty="0">
                <a:solidFill>
                  <a:schemeClr val="tx1"/>
                </a:solidFill>
                <a:cs typeface="+mn-cs"/>
              </a:rPr>
              <a:t> Proposed comment resolution for CID 10,11, 12, 105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Alternate technical report was briefly reviewed: </a:t>
            </a:r>
            <a:r>
              <a:rPr lang="en-US" altLang="en-US" sz="12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200" dirty="0">
              <a:solidFill>
                <a:schemeClr val="tx1"/>
              </a:solidFill>
              <a:cs typeface="+mn-cs"/>
            </a:endParaRPr>
          </a:p>
          <a:p>
            <a:pPr>
              <a:spcBef>
                <a:spcPts val="200"/>
              </a:spcBef>
              <a:buFont typeface="Arial" panose="020B0604020202020204" pitchFamily="34" charset="0"/>
              <a:buChar char="•"/>
              <a:defRPr/>
            </a:pPr>
            <a:r>
              <a:rPr lang="en-US" altLang="en-US" sz="1200" b="0" dirty="0">
                <a:solidFill>
                  <a:schemeClr val="tx1"/>
                </a:solidFill>
              </a:rPr>
              <a:t>15 September 2020 – Comment Resolution (see minutes: </a:t>
            </a:r>
            <a:r>
              <a:rPr lang="en-US" altLang="en-US" sz="12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200" b="0" dirty="0">
                <a:solidFill>
                  <a:schemeClr val="tx1"/>
                </a:solidFill>
              </a:rPr>
              <a:t>) – one Motion passed (Motion 1)</a:t>
            </a:r>
          </a:p>
          <a:p>
            <a:pPr>
              <a:spcBef>
                <a:spcPts val="200"/>
              </a:spcBef>
              <a:buFont typeface="Arial" panose="020B0604020202020204" pitchFamily="34" charset="0"/>
              <a:buChar char="•"/>
              <a:defRPr/>
            </a:pPr>
            <a:r>
              <a:rPr lang="en-US" altLang="en-US" sz="1200" b="0" dirty="0">
                <a:solidFill>
                  <a:schemeClr val="tx1"/>
                </a:solidFill>
              </a:rPr>
              <a:t>1 October 2020 – (see minutes: </a:t>
            </a:r>
            <a:r>
              <a:rPr lang="en-US" altLang="en-US" sz="12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200" b="0" dirty="0">
                <a:solidFill>
                  <a:schemeClr val="tx1"/>
                </a:solidFill>
              </a:rPr>
              <a:t>) – one Straw Poll agreed</a:t>
            </a:r>
          </a:p>
          <a:p>
            <a:pPr>
              <a:spcBef>
                <a:spcPts val="200"/>
              </a:spcBef>
              <a:buFont typeface="Arial" panose="020B0604020202020204" pitchFamily="34" charset="0"/>
              <a:buChar char="•"/>
              <a:defRPr/>
            </a:pPr>
            <a:r>
              <a:rPr lang="en-US" altLang="en-US" sz="1200" b="0" dirty="0">
                <a:solidFill>
                  <a:schemeClr val="tx1"/>
                </a:solidFill>
              </a:rPr>
              <a:t>8 October 2020 – (see minutes: </a:t>
            </a:r>
            <a:r>
              <a:rPr lang="en-US" altLang="en-US" sz="1200" b="0" dirty="0">
                <a:solidFill>
                  <a:schemeClr val="tx1"/>
                </a:solidFill>
                <a:hlinkClick r:id="rId10">
                  <a:extLst>
                    <a:ext uri="{A12FA001-AC4F-418D-AE19-62706E023703}">
                      <ahyp:hlinkClr xmlns:ahyp="http://schemas.microsoft.com/office/drawing/2018/hyperlinkcolor" val="tx"/>
                    </a:ext>
                  </a:extLst>
                </a:hlinkClick>
              </a:rPr>
              <a:t>11-20/1600</a:t>
            </a:r>
            <a:r>
              <a:rPr lang="en-US" altLang="en-US" sz="1200" b="0" dirty="0">
                <a:solidFill>
                  <a:schemeClr val="tx1"/>
                </a:solidFill>
              </a:rPr>
              <a:t>) – two Straw Polls agreed</a:t>
            </a:r>
          </a:p>
          <a:p>
            <a:pPr>
              <a:spcBef>
                <a:spcPts val="200"/>
              </a:spcBef>
              <a:buFont typeface="Arial" panose="020B0604020202020204" pitchFamily="34" charset="0"/>
              <a:buChar char="•"/>
              <a:defRPr/>
            </a:pPr>
            <a:r>
              <a:rPr lang="en-US" altLang="en-US" sz="1200" b="0" dirty="0">
                <a:solidFill>
                  <a:schemeClr val="tx1"/>
                </a:solidFill>
              </a:rPr>
              <a:t>13 October 2020 – (see minutes: </a:t>
            </a:r>
            <a:r>
              <a:rPr lang="en-US" altLang="en-US" sz="1200" b="0" dirty="0">
                <a:solidFill>
                  <a:schemeClr val="tx1"/>
                </a:solidFill>
                <a:hlinkClick r:id="rId11">
                  <a:extLst>
                    <a:ext uri="{A12FA001-AC4F-418D-AE19-62706E023703}">
                      <ahyp:hlinkClr xmlns:ahyp="http://schemas.microsoft.com/office/drawing/2018/hyperlinkcolor" val="tx"/>
                    </a:ext>
                  </a:extLst>
                </a:hlinkClick>
              </a:rPr>
              <a:t>11-20/1668</a:t>
            </a:r>
            <a:r>
              <a:rPr lang="en-US" altLang="en-US" sz="1200" b="0" dirty="0">
                <a:solidFill>
                  <a:schemeClr val="tx1"/>
                </a:solidFill>
              </a:rPr>
              <a:t>) – no Straw Polls  - 802 Tutorial (</a:t>
            </a:r>
            <a:r>
              <a:rPr lang="en-US" sz="1200" b="0" u="sng" dirty="0">
                <a:solidFill>
                  <a:schemeClr val="tx1"/>
                </a:solidFill>
                <a:hlinkClick r:id="rId12">
                  <a:extLst>
                    <a:ext uri="{A12FA001-AC4F-418D-AE19-62706E023703}">
                      <ahyp:hlinkClr xmlns:ahyp="http://schemas.microsoft.com/office/drawing/2018/hyperlinkcolor" val="tx"/>
                    </a:ext>
                  </a:extLst>
                </a:hlinkClick>
              </a:rPr>
              <a:t>11-20/1601</a:t>
            </a:r>
            <a:r>
              <a:rPr lang="en-US" altLang="en-US" sz="1200" b="0" dirty="0">
                <a:solidFill>
                  <a:schemeClr val="tx1"/>
                </a:solidFill>
              </a:rPr>
              <a:t>)</a:t>
            </a:r>
          </a:p>
          <a:p>
            <a:pPr>
              <a:spcBef>
                <a:spcPts val="200"/>
              </a:spcBef>
              <a:buFont typeface="Arial" panose="020B0604020202020204" pitchFamily="34" charset="0"/>
              <a:buChar char="•"/>
              <a:defRPr/>
            </a:pPr>
            <a:r>
              <a:rPr lang="en-US" altLang="en-US" sz="1200" b="0" dirty="0">
                <a:solidFill>
                  <a:schemeClr val="tx1"/>
                </a:solidFill>
              </a:rPr>
              <a:t>20 October 2020 – (see minutes: </a:t>
            </a:r>
            <a:r>
              <a:rPr lang="en-US" altLang="en-US" sz="1200" b="0" dirty="0">
                <a:solidFill>
                  <a:schemeClr val="tx1"/>
                </a:solidFill>
                <a:hlinkClick r:id="rId13">
                  <a:extLst>
                    <a:ext uri="{A12FA001-AC4F-418D-AE19-62706E023703}">
                      <ahyp:hlinkClr xmlns:ahyp="http://schemas.microsoft.com/office/drawing/2018/hyperlinkcolor" val="tx"/>
                    </a:ext>
                  </a:extLst>
                </a:hlinkClick>
              </a:rPr>
              <a:t>11-20/1689</a:t>
            </a:r>
            <a:r>
              <a:rPr lang="en-US" altLang="en-US" sz="1200" b="0" dirty="0">
                <a:solidFill>
                  <a:schemeClr val="tx1"/>
                </a:solidFill>
              </a:rPr>
              <a:t>) – no Straw Polls </a:t>
            </a:r>
          </a:p>
          <a:p>
            <a:pPr>
              <a:spcBef>
                <a:spcPts val="200"/>
              </a:spcBef>
              <a:buFont typeface="Arial" panose="020B0604020202020204" pitchFamily="34" charset="0"/>
              <a:buChar char="•"/>
              <a:defRPr/>
            </a:pPr>
            <a:r>
              <a:rPr lang="en-US" altLang="en-US" sz="1200" b="0" dirty="0">
                <a:solidFill>
                  <a:schemeClr val="tx1"/>
                </a:solidFill>
              </a:rPr>
              <a:t>27 October 2020 – (see minutes: </a:t>
            </a:r>
            <a:r>
              <a:rPr lang="en-US" altLang="en-US" sz="1200" b="0" dirty="0">
                <a:solidFill>
                  <a:schemeClr val="tx1"/>
                </a:solidFill>
                <a:hlinkClick r:id="rId14">
                  <a:extLst>
                    <a:ext uri="{A12FA001-AC4F-418D-AE19-62706E023703}">
                      <ahyp:hlinkClr xmlns:ahyp="http://schemas.microsoft.com/office/drawing/2018/hyperlinkcolor" val="tx"/>
                    </a:ext>
                  </a:extLst>
                </a:hlinkClick>
              </a:rPr>
              <a:t>11-20/1748</a:t>
            </a:r>
            <a:r>
              <a:rPr lang="en-US" altLang="en-US" sz="1200" b="0" dirty="0">
                <a:solidFill>
                  <a:schemeClr val="tx1"/>
                </a:solidFill>
              </a:rPr>
              <a:t>) – no Straw Polls</a:t>
            </a:r>
          </a:p>
          <a:p>
            <a:pPr>
              <a:spcBef>
                <a:spcPts val="200"/>
              </a:spcBef>
              <a:buFont typeface="Arial" panose="020B0604020202020204" pitchFamily="34" charset="0"/>
              <a:buChar char="•"/>
              <a:defRPr/>
            </a:pPr>
            <a:r>
              <a:rPr lang="en-US" altLang="en-US" sz="1200" b="0" dirty="0">
                <a:solidFill>
                  <a:schemeClr val="tx1"/>
                </a:solidFill>
              </a:rPr>
              <a:t>3/4 November 2020 – (see minutes: </a:t>
            </a:r>
            <a:r>
              <a:rPr lang="en-US" altLang="en-US" sz="1200" b="0" dirty="0">
                <a:solidFill>
                  <a:schemeClr val="tx1"/>
                </a:solidFill>
                <a:hlinkClick r:id="rId15">
                  <a:extLst>
                    <a:ext uri="{A12FA001-AC4F-418D-AE19-62706E023703}">
                      <ahyp:hlinkClr xmlns:ahyp="http://schemas.microsoft.com/office/drawing/2018/hyperlinkcolor" val="tx"/>
                    </a:ext>
                  </a:extLst>
                </a:hlinkClick>
              </a:rPr>
              <a:t>11-20/1926</a:t>
            </a:r>
            <a:r>
              <a:rPr lang="en-US" altLang="en-US" sz="12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200" b="0" dirty="0">
                <a:solidFill>
                  <a:schemeClr val="tx1"/>
                </a:solidFill>
              </a:rPr>
              <a:t>15 December 2020 – (see minutes: </a:t>
            </a:r>
            <a:r>
              <a:rPr lang="en-US" altLang="en-US" sz="1200" b="0" dirty="0">
                <a:solidFill>
                  <a:schemeClr val="tx1"/>
                </a:solidFill>
                <a:hlinkClick r:id="rId16">
                  <a:extLst>
                    <a:ext uri="{A12FA001-AC4F-418D-AE19-62706E023703}">
                      <ahyp:hlinkClr xmlns:ahyp="http://schemas.microsoft.com/office/drawing/2018/hyperlinkcolor" val="tx"/>
                    </a:ext>
                  </a:extLst>
                </a:hlinkClick>
              </a:rPr>
              <a:t>11-20/1977r0</a:t>
            </a:r>
            <a:r>
              <a:rPr lang="en-US" altLang="en-US" sz="12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200" b="0" dirty="0">
                <a:solidFill>
                  <a:schemeClr val="tx1"/>
                </a:solidFill>
              </a:rPr>
              <a:t>05 January 2021 – (see minutes: </a:t>
            </a:r>
            <a:r>
              <a:rPr lang="en-US" altLang="en-US" sz="1200" b="0" dirty="0">
                <a:solidFill>
                  <a:schemeClr val="tx1"/>
                </a:solidFill>
                <a:hlinkClick r:id="rId17">
                  <a:extLst>
                    <a:ext uri="{A12FA001-AC4F-418D-AE19-62706E023703}">
                      <ahyp:hlinkClr xmlns:ahyp="http://schemas.microsoft.com/office/drawing/2018/hyperlinkcolor" val="tx"/>
                    </a:ext>
                  </a:extLst>
                </a:hlinkClick>
              </a:rPr>
              <a:t>11-21/0058r0</a:t>
            </a:r>
            <a:r>
              <a:rPr lang="en-US" altLang="en-US" sz="1200" b="0" dirty="0">
                <a:solidFill>
                  <a:schemeClr val="tx1"/>
                </a:solidFill>
              </a:rPr>
              <a:t>) – reviewed editorial review status, report updates, and proposed motions.  </a:t>
            </a:r>
          </a:p>
          <a:p>
            <a:pPr>
              <a:spcBef>
                <a:spcPts val="200"/>
              </a:spcBef>
              <a:buFont typeface="Arial" panose="020B0604020202020204" pitchFamily="34" charset="0"/>
              <a:buChar char="•"/>
              <a:defRPr/>
            </a:pPr>
            <a:r>
              <a:rPr lang="en-US" altLang="en-US" sz="1200" b="0" dirty="0">
                <a:solidFill>
                  <a:schemeClr val="tx1"/>
                </a:solidFill>
              </a:rPr>
              <a:t>January 2021 Interim – (see minutes: </a:t>
            </a:r>
            <a:r>
              <a:rPr lang="en-US" altLang="en-US" sz="1200" b="0" dirty="0">
                <a:solidFill>
                  <a:schemeClr val="tx1"/>
                </a:solidFill>
                <a:hlinkClick r:id="rId18">
                  <a:extLst>
                    <a:ext uri="{A12FA001-AC4F-418D-AE19-62706E023703}">
                      <ahyp:hlinkClr xmlns:ahyp="http://schemas.microsoft.com/office/drawing/2018/hyperlinkcolor" val="tx"/>
                    </a:ext>
                  </a:extLst>
                </a:hlinkClick>
              </a:rPr>
              <a:t>11-21/0148r0</a:t>
            </a:r>
            <a:r>
              <a:rPr lang="en-US" altLang="en-US" sz="1200" b="0" dirty="0">
                <a:solidFill>
                  <a:schemeClr val="tx1"/>
                </a:solidFill>
              </a:rPr>
              <a:t>) – reviewed: report status, the report 11-20/0013r10, completed comment resolution, approved a motioned to send </a:t>
            </a:r>
            <a:r>
              <a:rPr lang="en-US" altLang="en-US" sz="1200" b="0" dirty="0">
                <a:solidFill>
                  <a:schemeClr val="tx1"/>
                </a:solidFill>
                <a:hlinkClick r:id="rId19">
                  <a:extLst>
                    <a:ext uri="{A12FA001-AC4F-418D-AE19-62706E023703}">
                      <ahyp:hlinkClr xmlns:ahyp="http://schemas.microsoft.com/office/drawing/2018/hyperlinkcolor" val="tx"/>
                    </a:ext>
                  </a:extLst>
                </a:hlinkClick>
              </a:rPr>
              <a:t>11-20/0013r10</a:t>
            </a:r>
            <a:r>
              <a:rPr lang="en-US" altLang="en-US" sz="1200" b="0" dirty="0">
                <a:solidFill>
                  <a:schemeClr val="tx1"/>
                </a:solidFill>
              </a:rPr>
              <a:t> to the 802.11 WG for approval. Discussed: the possibility of a Liaison Statement to 3GPP and other interested parties.  The WG did not approve the report. </a:t>
            </a:r>
            <a:endParaRPr lang="en-US" altLang="en-US" sz="1400" b="0" dirty="0">
              <a:solidFill>
                <a:schemeClr val="tx1"/>
              </a:solidFill>
            </a:endParaRPr>
          </a:p>
          <a:p>
            <a:pPr marL="457200" indent="-457200">
              <a:buFont typeface="Arial" panose="020B0604020202020204" pitchFamily="34" charset="0"/>
              <a:buChar char="•"/>
            </a:pPr>
            <a:r>
              <a:rPr lang="en-US" altLang="en-US" sz="2000" dirty="0">
                <a:solidFill>
                  <a:schemeClr val="tx1"/>
                </a:solidFill>
              </a:rPr>
              <a:t>March 2021 Plenary – (see minutes: 11-21/0521r0) – three discussion contributions were discussed: </a:t>
            </a:r>
            <a:br>
              <a:rPr lang="en-US" altLang="en-US" sz="2000" dirty="0">
                <a:solidFill>
                  <a:schemeClr val="tx1"/>
                </a:solidFill>
              </a:rPr>
            </a:br>
            <a:r>
              <a:rPr lang="en-US" sz="1200" b="0" dirty="0">
                <a:hlinkClick r:id="rId20"/>
              </a:rPr>
              <a:t>11-21/0413r0</a:t>
            </a:r>
            <a:r>
              <a:rPr lang="en-US" sz="1200" b="0" dirty="0"/>
              <a:t>, </a:t>
            </a:r>
            <a:r>
              <a:rPr lang="en-US" sz="1200" b="0" dirty="0">
                <a:hlinkClick r:id="rId21"/>
              </a:rPr>
              <a:t>11-21/0438r0</a:t>
            </a:r>
            <a:r>
              <a:rPr lang="en-US" sz="1200" b="0" dirty="0"/>
              <a:t>, and </a:t>
            </a:r>
            <a:r>
              <a:rPr lang="en-US" sz="1200" b="0" dirty="0">
                <a:hlinkClick r:id="rId22"/>
              </a:rPr>
              <a:t>11-21/0459r1</a:t>
            </a:r>
            <a:r>
              <a:rPr lang="en-US" sz="1200" b="0" dirty="0"/>
              <a:t> </a:t>
            </a:r>
            <a:r>
              <a:rPr lang="en-US" sz="1200" b="0" dirty="0">
                <a:solidFill>
                  <a:schemeClr val="tx1"/>
                </a:solidFill>
              </a:rPr>
              <a:t> and main 802.11 “uses” of the report were discussed: </a:t>
            </a:r>
          </a:p>
          <a:p>
            <a:pPr marL="1257300" lvl="2" indent="-457200">
              <a:buFont typeface="+mj-lt"/>
              <a:buAutoNum type="arabicPeriod"/>
            </a:pPr>
            <a:r>
              <a:rPr lang="en-US" sz="1200" dirty="0">
                <a:solidFill>
                  <a:schemeClr val="tx1"/>
                </a:solidFill>
                <a:cs typeface="+mn-cs"/>
              </a:rPr>
              <a:t>To clarify 802.11’s understanding of WLAN/5G interworking and how it relates to 802.11</a:t>
            </a:r>
          </a:p>
          <a:p>
            <a:pPr marL="1257300" lvl="2" indent="-457200">
              <a:buFont typeface="+mj-lt"/>
              <a:buAutoNum type="arabicPeriod"/>
            </a:pPr>
            <a:r>
              <a:rPr lang="en-US" sz="1200" dirty="0">
                <a:solidFill>
                  <a:schemeClr val="tx1"/>
                </a:solidFill>
                <a:cs typeface="+mn-cs"/>
              </a:rPr>
              <a:t>To provide recommendations to 802.11 identifying areas that may need work to improve WLAN/5G interworking</a:t>
            </a:r>
          </a:p>
          <a:p>
            <a:pPr marL="1257300" lvl="2" indent="-457200">
              <a:buFont typeface="+mj-lt"/>
              <a:buAutoNum type="arabicPeriod"/>
            </a:pPr>
            <a:r>
              <a:rPr lang="en-US" sz="1200" dirty="0">
                <a:solidFill>
                  <a:schemeClr val="tx1"/>
                </a:solidFill>
                <a:cs typeface="+mn-cs"/>
              </a:rPr>
              <a:t>To provide 802.11 questions and comments to 3GPP to improve 802.11 understanding WLAN/5G interworking and/or suggest possible 3GPP improvements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https://imat.ieee.org/sp7200043/attendance-log?d=07/13/2021&amp;p=3543200005&amp;t=47200043</a:t>
            </a:r>
            <a:endParaRPr lang="en-US" sz="2400" dirty="0"/>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 and motions</a:t>
            </a:r>
          </a:p>
          <a:p>
            <a:pPr marL="457200" lvl="1" indent="0" eaLnBrk="1" hangingPunct="1"/>
            <a:r>
              <a:rPr lang="en-US" altLang="en-US" dirty="0"/>
              <a:t>This meeting is taking place during an 802.11 Plenary meeting, therefore Motions are in order</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914401" y="1683241"/>
            <a:ext cx="10361084" cy="4494213"/>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Some name (affiliation)</a:t>
            </a:r>
          </a:p>
        </p:txBody>
      </p:sp>
      <p:sp>
        <p:nvSpPr>
          <p:cNvPr id="6" name="Date Placeholder 5"/>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066800"/>
            <a:ext cx="11582400" cy="5331565"/>
          </a:xfrm>
        </p:spPr>
        <p:txBody>
          <a:bodyPr/>
          <a:lstStyle/>
          <a:p>
            <a:pPr marL="0" lvl="1" indent="0">
              <a:spcBef>
                <a:spcPts val="200"/>
              </a:spcBef>
              <a:tabLst>
                <a:tab pos="457200" algn="l"/>
              </a:tabLst>
              <a:defRPr/>
            </a:pPr>
            <a:r>
              <a:rPr lang="en-US" b="1" dirty="0">
                <a:cs typeface="+mn-cs"/>
              </a:rPr>
              <a:t>Tuesday 13 July 2021 11:15-13:15 h ET</a:t>
            </a:r>
          </a:p>
          <a:p>
            <a:pPr marL="857250" lvl="1" indent="-457200">
              <a:spcBef>
                <a:spcPts val="200"/>
              </a:spcBef>
              <a:buFont typeface="+mj-lt"/>
              <a:buAutoNum type="arabicPeriod"/>
              <a:defRPr/>
            </a:pPr>
            <a:r>
              <a:rPr lang="en-US" altLang="en-US" sz="1800" dirty="0"/>
              <a:t>Call for Secretary</a:t>
            </a:r>
          </a:p>
          <a:p>
            <a:pPr marL="857250" lvl="1" indent="-457200">
              <a:spcBef>
                <a:spcPts val="200"/>
              </a:spcBef>
              <a:buFont typeface="Times New Roman" panose="02020603050405020304" pitchFamily="18" charset="0"/>
              <a:buAutoNum type="arabicPeriod"/>
              <a:defRPr/>
            </a:pPr>
            <a:r>
              <a:rPr lang="en-US" altLang="en-US" sz="1800" dirty="0"/>
              <a:t>Administrative: Reminders, Rules, Guidelines, Resources, Participation, Approval of Minutes [10 min]</a:t>
            </a:r>
          </a:p>
          <a:p>
            <a:pPr marL="857250" lvl="1" indent="-457200">
              <a:spcBef>
                <a:spcPts val="200"/>
              </a:spcBef>
              <a:buFont typeface="Times New Roman" panose="02020603050405020304" pitchFamily="18" charset="0"/>
              <a:buAutoNum type="arabicPeriod"/>
              <a:defRPr/>
            </a:pPr>
            <a:r>
              <a:rPr lang="en-US" altLang="en-US" sz="1800" dirty="0"/>
              <a:t>Status  [10 min.]</a:t>
            </a:r>
          </a:p>
          <a:p>
            <a:pPr marL="857250" lvl="1" indent="-457200">
              <a:spcBef>
                <a:spcPts val="200"/>
              </a:spcBef>
              <a:buFont typeface="Times New Roman" panose="02020603050405020304" pitchFamily="18" charset="0"/>
              <a:buAutoNum type="arabicPeriod"/>
              <a:defRPr/>
            </a:pPr>
            <a:r>
              <a:rPr lang="en-US" altLang="en-US" sz="1800" dirty="0"/>
              <a:t>Contributions/Discussion:</a:t>
            </a:r>
          </a:p>
          <a:p>
            <a:pPr marL="1257300" lvl="2" indent="-457200">
              <a:spcBef>
                <a:spcPts val="200"/>
              </a:spcBef>
              <a:buFont typeface="+mj-lt"/>
              <a:buAutoNum type="alphaLcParenR"/>
              <a:defRPr/>
            </a:pPr>
            <a:r>
              <a:rPr lang="en-US" altLang="en-US" sz="1600" dirty="0">
                <a:latin typeface="+mj-lt"/>
                <a:hlinkClick r:id="rId3"/>
              </a:rPr>
              <a:t>11-21/1102r0</a:t>
            </a:r>
            <a:r>
              <a:rPr lang="en-US" altLang="en-US" sz="1600" dirty="0">
                <a:latin typeface="+mj-lt"/>
              </a:rPr>
              <a:t> </a:t>
            </a:r>
            <a:r>
              <a:rPr lang="en-US" altLang="en-US" dirty="0"/>
              <a:t>“</a:t>
            </a:r>
            <a:r>
              <a:rPr lang="en-US" dirty="0"/>
              <a:t>Proposal to change in draft technical report </a:t>
            </a:r>
            <a:br>
              <a:rPr lang="en-US" dirty="0"/>
            </a:br>
            <a:r>
              <a:rPr lang="en-US" dirty="0"/>
              <a:t>(11-20/0013r13) regarding Clause 4 &amp; 5.”, Hyun Seo Oh (ETRI)</a:t>
            </a:r>
          </a:p>
          <a:p>
            <a:pPr marL="1257300" lvl="2" indent="-457200">
              <a:spcBef>
                <a:spcPts val="200"/>
              </a:spcBef>
              <a:buFont typeface="+mj-lt"/>
              <a:buAutoNum type="alphaLcParenR"/>
              <a:defRPr/>
            </a:pPr>
            <a:r>
              <a:rPr lang="en-US" altLang="en-US" dirty="0"/>
              <a:t>Discussion on way forward on the technical report</a:t>
            </a:r>
          </a:p>
          <a:p>
            <a:pPr marL="1257300" lvl="2" indent="-457200">
              <a:spcBef>
                <a:spcPts val="200"/>
              </a:spcBef>
              <a:buFont typeface="+mj-lt"/>
              <a:buAutoNum type="alphaLcParenR"/>
              <a:defRPr/>
            </a:pPr>
            <a:r>
              <a:rPr lang="en-US" sz="1600" b="0" i="0" dirty="0">
                <a:solidFill>
                  <a:srgbClr val="000000"/>
                </a:solidFill>
                <a:effectLst/>
                <a:latin typeface="+mj-lt"/>
              </a:rPr>
              <a:t>Discussion on the 802.11 reply LS to WBA (</a:t>
            </a:r>
            <a:r>
              <a:rPr lang="en-US" sz="1600" dirty="0">
                <a:hlinkClick r:id="rId4"/>
              </a:rPr>
              <a:t>11-21/1056</a:t>
            </a:r>
            <a:r>
              <a:rPr lang="en-US" sz="1600" dirty="0"/>
              <a:t> </a:t>
            </a:r>
            <a:r>
              <a:rPr lang="en-US" dirty="0"/>
              <a:t>– “Draft Reply LS from 802.11 to WBA regarding the WBA 5G &amp; Wi-Fi RAN Convergence Paper” – Joseph Levy (InterDigital</a:t>
            </a:r>
          </a:p>
          <a:p>
            <a:pPr marL="0" lvl="1" indent="0">
              <a:spcBef>
                <a:spcPts val="200"/>
              </a:spcBef>
              <a:tabLst>
                <a:tab pos="457200" algn="l"/>
              </a:tabLst>
              <a:defRPr/>
            </a:pPr>
            <a:r>
              <a:rPr lang="en-US" b="1" dirty="0">
                <a:cs typeface="+mn-cs"/>
              </a:rPr>
              <a:t>Wednesday 14 July 2021 19:00-21:00 h ET</a:t>
            </a:r>
          </a:p>
          <a:p>
            <a:pPr marL="857250" lvl="1" indent="-457200">
              <a:spcBef>
                <a:spcPts val="200"/>
              </a:spcBef>
              <a:buFont typeface="+mj-lt"/>
              <a:buAutoNum type="arabicPeriod"/>
              <a:defRPr/>
            </a:pPr>
            <a:r>
              <a:rPr lang="en-US" altLang="en-US" sz="1800" dirty="0"/>
              <a:t>Call for Secretary</a:t>
            </a:r>
          </a:p>
          <a:p>
            <a:pPr marL="857250" lvl="1" indent="-457200">
              <a:spcBef>
                <a:spcPts val="200"/>
              </a:spcBef>
              <a:buFont typeface="Times New Roman" panose="02020603050405020304" pitchFamily="18" charset="0"/>
              <a:buAutoNum type="arabicPeriod"/>
              <a:defRPr/>
            </a:pPr>
            <a:r>
              <a:rPr lang="en-US" altLang="en-US" sz="1800"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sz="1800" dirty="0"/>
              <a:t>Status  [5 min.]</a:t>
            </a:r>
          </a:p>
          <a:p>
            <a:pPr marL="857250" lvl="1" indent="-457200">
              <a:spcBef>
                <a:spcPts val="200"/>
              </a:spcBef>
              <a:buFont typeface="Times New Roman" panose="02020603050405020304" pitchFamily="18" charset="0"/>
              <a:buAutoNum type="arabicPeriod"/>
              <a:defRPr/>
            </a:pPr>
            <a:r>
              <a:rPr lang="en-US" altLang="en-US" sz="1800" dirty="0"/>
              <a:t>Contributions/Discussion:</a:t>
            </a:r>
            <a:r>
              <a:rPr lang="en-US" sz="1800" dirty="0"/>
              <a:t> </a:t>
            </a:r>
          </a:p>
          <a:p>
            <a:pPr marL="1257300" lvl="2" indent="-457200">
              <a:spcBef>
                <a:spcPts val="200"/>
              </a:spcBef>
              <a:buFont typeface="+mj-lt"/>
              <a:buAutoNum type="alphaLcParenR"/>
              <a:defRPr/>
            </a:pPr>
            <a:r>
              <a:rPr lang="en-US" altLang="en-US" sz="1600" dirty="0">
                <a:latin typeface="+mj-lt"/>
                <a:hlinkClick r:id="rId5"/>
              </a:rPr>
              <a:t>11-21/0953r0</a:t>
            </a:r>
            <a:r>
              <a:rPr lang="en-US" altLang="en-US" sz="1600" dirty="0">
                <a:latin typeface="+mj-lt"/>
              </a:rPr>
              <a:t> - “</a:t>
            </a:r>
            <a:r>
              <a:rPr lang="en-US" sz="1600" b="0" i="0" dirty="0">
                <a:solidFill>
                  <a:srgbClr val="000000"/>
                </a:solidFill>
                <a:effectLst/>
                <a:latin typeface="Verdana" panose="020B0604030504040204" pitchFamily="34" charset="0"/>
              </a:rPr>
              <a:t>Proposed QoS response to WBA”, Thomas Derham (Broadcom)</a:t>
            </a:r>
          </a:p>
          <a:p>
            <a:pPr marL="1257300" lvl="2" indent="-457200">
              <a:spcBef>
                <a:spcPts val="200"/>
              </a:spcBef>
              <a:buFont typeface="+mj-lt"/>
              <a:buAutoNum type="alphaLcParenR"/>
              <a:defRPr/>
            </a:pPr>
            <a:r>
              <a:rPr lang="en-US" altLang="en-US" sz="1600" dirty="0">
                <a:latin typeface="+mj-lt"/>
              </a:rPr>
              <a:t>Continue discussion on way forward on the technical report</a:t>
            </a:r>
            <a:endParaRPr lang="en-US" altLang="en-US" sz="1600" dirty="0"/>
          </a:p>
          <a:p>
            <a:pPr marL="1257300" lvl="2" indent="-457200">
              <a:spcBef>
                <a:spcPts val="200"/>
              </a:spcBef>
              <a:buFont typeface="+mj-lt"/>
              <a:buAutoNum type="alphaLcParenR"/>
              <a:defRPr/>
            </a:pPr>
            <a:r>
              <a:rPr lang="en-US" sz="1600" b="0" i="0" dirty="0">
                <a:solidFill>
                  <a:srgbClr val="000000"/>
                </a:solidFill>
                <a:effectLst/>
                <a:latin typeface="+mj-lt"/>
              </a:rPr>
              <a:t>Continue discussion related to the WBA LS</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3848"/>
            <a:ext cx="11394796" cy="5250818"/>
          </a:xfrm>
        </p:spPr>
        <p:txBody>
          <a:bodyPr/>
          <a:lstStyle/>
          <a:p>
            <a:pPr marL="0" lvl="1" indent="0">
              <a:spcBef>
                <a:spcPts val="200"/>
              </a:spcBef>
              <a:tabLst>
                <a:tab pos="457200" algn="l"/>
              </a:tabLst>
              <a:defRPr/>
            </a:pPr>
            <a:r>
              <a:rPr lang="en-US" sz="2400" b="1" dirty="0">
                <a:cs typeface="+mn-cs"/>
              </a:rPr>
              <a:t>Thursday 15 July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b="0" i="0" dirty="0">
                <a:solidFill>
                  <a:srgbClr val="000000"/>
                </a:solidFill>
                <a:effectLst/>
                <a:latin typeface="+mj-lt"/>
              </a:rPr>
              <a:t>Related to the WBA LS</a:t>
            </a:r>
          </a:p>
          <a:p>
            <a:pPr marL="1257300" lvl="2" indent="-457200">
              <a:spcBef>
                <a:spcPts val="200"/>
              </a:spcBef>
              <a:buFont typeface="+mj-lt"/>
              <a:buAutoNum type="alphaLcParenR"/>
              <a:defRPr/>
            </a:pPr>
            <a:r>
              <a:rPr lang="en-US" b="0" i="0" dirty="0">
                <a:solidFill>
                  <a:srgbClr val="000000"/>
                </a:solidFill>
                <a:effectLst/>
                <a:latin typeface="+mj-lt"/>
              </a:rPr>
              <a:t>Related to the technical report</a:t>
            </a:r>
          </a:p>
          <a:p>
            <a:pPr marL="0" lvl="1" indent="0">
              <a:spcBef>
                <a:spcPts val="200"/>
              </a:spcBef>
              <a:tabLst>
                <a:tab pos="457200" algn="l"/>
              </a:tabLst>
              <a:defRPr/>
            </a:pPr>
            <a:r>
              <a:rPr lang="en-US" sz="2400" b="1" dirty="0">
                <a:cs typeface="+mn-cs"/>
              </a:rPr>
              <a:t>Monday 19 July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endParaRPr lang="en-US" dirty="0"/>
          </a:p>
          <a:p>
            <a:pPr marL="857250" lvl="1" indent="-457200">
              <a:spcBef>
                <a:spcPts val="200"/>
              </a:spcBef>
              <a:buFont typeface="+mj-lt"/>
              <a:buAutoNum type="arabicPeriod"/>
              <a:defRPr/>
            </a:pPr>
            <a:r>
              <a:rPr lang="en-US" altLang="en-US" dirty="0"/>
              <a:t>Future Sessions Planning [10 min.]</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7351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July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7</a:t>
            </a:fld>
            <a:endParaRPr lang="en-GB" dirty="0"/>
          </a:p>
        </p:txBody>
      </p:sp>
      <p:sp>
        <p:nvSpPr>
          <p:cNvPr id="7" name="Rectangle 1027">
            <a:extLst>
              <a:ext uri="{FF2B5EF4-FFF2-40B4-BE49-F238E27FC236}">
                <a16:creationId xmlns:a16="http://schemas.microsoft.com/office/drawing/2014/main" id="{E6F0309A-741C-491F-A148-47873DABF67D}"/>
              </a:ext>
            </a:extLst>
          </p:cNvPr>
          <p:cNvSpPr txBox="1">
            <a:spLocks noChangeArrowheads="1"/>
          </p:cNvSpPr>
          <p:nvPr/>
        </p:nvSpPr>
        <p:spPr>
          <a:xfrm>
            <a:off x="914401" y="1447800"/>
            <a:ext cx="10361084" cy="4646615"/>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spcAft>
                <a:spcPct val="40000"/>
              </a:spcAft>
              <a:buSzPct val="150000"/>
              <a:buFont typeface="Arial" panose="020B0604020202020204" pitchFamily="34" charset="0"/>
              <a:buChar char="•"/>
              <a:defRPr/>
            </a:pPr>
            <a:r>
              <a:rPr lang="en-US" altLang="en-US" sz="2000" kern="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kern="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kern="0"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kern="0"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kern="0" dirty="0">
                <a:solidFill>
                  <a:schemeClr val="tx1"/>
                </a:solidFill>
                <a:latin typeface="Calibri" panose="020F0502020204030204" pitchFamily="34" charset="0"/>
                <a:cs typeface="Calibri" panose="020F0502020204030204" pitchFamily="34" charset="0"/>
              </a:rPr>
              <a:t>---------------------------------------------------------------   </a:t>
            </a:r>
            <a:endParaRPr lang="en-US" altLang="en-US" sz="1400" kern="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kern="0" dirty="0">
                <a:solidFill>
                  <a:schemeClr val="tx1"/>
                </a:solidFill>
                <a:latin typeface="Calibri" panose="020F0502020204030204" pitchFamily="34" charset="0"/>
                <a:cs typeface="Calibri" panose="020F0502020204030204" pitchFamily="34" charset="0"/>
              </a:rPr>
              <a:t>For more details, see </a:t>
            </a:r>
            <a:r>
              <a:rPr lang="en-US" altLang="en-US" sz="1400" i="1" kern="0"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a:solidFill>
                  <a:schemeClr val="tx1"/>
                </a:solidFill>
                <a:latin typeface="Calibri" panose="020F0502020204030204" pitchFamily="34" charset="0"/>
                <a:cs typeface="Calibri" panose="020F0502020204030204" pitchFamily="34" charset="0"/>
              </a:rPr>
              <a:t>, clause 5.3.10 and </a:t>
            </a:r>
            <a:br>
              <a:rPr lang="en-US" altLang="en-US" sz="1400" kern="0" dirty="0">
                <a:solidFill>
                  <a:schemeClr val="tx1"/>
                </a:solidFill>
                <a:latin typeface="Calibri" panose="020F0502020204030204" pitchFamily="34" charset="0"/>
                <a:cs typeface="Calibri" panose="020F0502020204030204" pitchFamily="34" charset="0"/>
              </a:rPr>
            </a:br>
            <a:r>
              <a:rPr lang="en-US" altLang="en-US" sz="1400" i="1" kern="0"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kern="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880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B35010-95F5-442D-8F5B-357EDA6B4347}">
  <ds:schemaRefs>
    <ds:schemaRef ds:uri="http://schemas.microsoft.com/office/2006/documentManagement/types"/>
    <ds:schemaRef ds:uri="http://purl.org/dc/elements/1.1/"/>
    <ds:schemaRef ds:uri="http://schemas.microsoft.com/office/2006/metadata/propertie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4e36d776-f4f9-4739-bb28-fcc060563e14"/>
    <ds:schemaRef ds:uri="http://www.w3.org/XML/1998/namespace"/>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20314</TotalTime>
  <Words>3667</Words>
  <Application>Microsoft Office PowerPoint</Application>
  <PresentationFormat>Widescreen</PresentationFormat>
  <Paragraphs>379</Paragraphs>
  <Slides>25</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Arial</vt:lpstr>
      <vt:lpstr>Calibri</vt:lpstr>
      <vt:lpstr>Monotype Sorts</vt:lpstr>
      <vt:lpstr>Symbol</vt:lpstr>
      <vt:lpstr>Times New Roman</vt:lpstr>
      <vt:lpstr>Verdana</vt:lpstr>
      <vt:lpstr>Office Theme</vt:lpstr>
      <vt:lpstr>Document</vt:lpstr>
      <vt:lpstr>AANI SC July Plenary Agenda</vt:lpstr>
      <vt:lpstr>Abstract</vt:lpstr>
      <vt:lpstr>Reminders and Rules</vt:lpstr>
      <vt:lpstr>Registration for the July 802 electronic plenary session</vt:lpstr>
      <vt:lpstr>Agenda</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Approval of Minutes</vt:lpstr>
      <vt:lpstr>AANI SC Status/Activity</vt:lpstr>
      <vt:lpstr>Contributions/Discussion</vt:lpstr>
      <vt:lpstr>Agenda</vt:lpstr>
      <vt:lpstr>AANI SC Status/Activity</vt:lpstr>
      <vt:lpstr>Contributions/Discussion</vt:lpstr>
      <vt:lpstr>Agenda</vt:lpstr>
      <vt:lpstr>Future Sessions Planning</vt:lpstr>
      <vt:lpstr>Backup slides</vt:lpstr>
      <vt:lpstr>Review of the WFA LS - 11-21-0170r0</vt:lpstr>
      <vt:lpstr>Features that can be used to improve QoS (from 11-21/0640r4)</vt:lpstr>
      <vt:lpstr>QoS – Scope (from 11-21/0640r4)</vt:lpstr>
      <vt:lpstr>Status on the Proposal on Interworking</vt:lpstr>
      <vt:lpstr>Status on the Proposal on Interworking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13</cp:revision>
  <dcterms:created xsi:type="dcterms:W3CDTF">2021-01-13T08:32:13Z</dcterms:created>
  <dcterms:modified xsi:type="dcterms:W3CDTF">2021-07-14T20:11:26Z</dcterms:modified>
</cp:coreProperties>
</file>