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9"/>
  </p:notesMasterIdLst>
  <p:handoutMasterIdLst>
    <p:handoutMasterId r:id="rId180"/>
  </p:handoutMasterIdLst>
  <p:sldIdLst>
    <p:sldId id="269" r:id="rId2"/>
    <p:sldId id="278" r:id="rId3"/>
    <p:sldId id="2367"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1967" r:id="rId34"/>
    <p:sldId id="1968" r:id="rId35"/>
    <p:sldId id="2104" r:id="rId36"/>
    <p:sldId id="2167" r:id="rId37"/>
    <p:sldId id="2317" r:id="rId38"/>
    <p:sldId id="2331" r:id="rId39"/>
    <p:sldId id="2429" r:id="rId40"/>
    <p:sldId id="2332" r:id="rId41"/>
    <p:sldId id="2351" r:id="rId42"/>
    <p:sldId id="2431" r:id="rId43"/>
    <p:sldId id="2436" r:id="rId44"/>
    <p:sldId id="2437" r:id="rId45"/>
    <p:sldId id="2438" r:id="rId46"/>
    <p:sldId id="2464" r:id="rId47"/>
    <p:sldId id="2008" r:id="rId48"/>
    <p:sldId id="2462" r:id="rId49"/>
    <p:sldId id="2291"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2460" r:id="rId63"/>
    <p:sldId id="2461" r:id="rId64"/>
    <p:sldId id="2463" r:id="rId65"/>
    <p:sldId id="1688" r:id="rId66"/>
    <p:sldId id="2293" r:id="rId67"/>
    <p:sldId id="1708" r:id="rId68"/>
    <p:sldId id="1709" r:id="rId69"/>
    <p:sldId id="1710" r:id="rId70"/>
    <p:sldId id="1790" r:id="rId71"/>
    <p:sldId id="2199" r:id="rId72"/>
    <p:sldId id="2319" r:id="rId73"/>
    <p:sldId id="2320" r:id="rId74"/>
    <p:sldId id="2321" r:id="rId75"/>
    <p:sldId id="2355" r:id="rId76"/>
    <p:sldId id="2472" r:id="rId77"/>
    <p:sldId id="2354" r:id="rId78"/>
    <p:sldId id="2294" r:id="rId79"/>
    <p:sldId id="2470" r:id="rId80"/>
    <p:sldId id="2466" r:id="rId81"/>
    <p:sldId id="2467" r:id="rId82"/>
    <p:sldId id="2468" r:id="rId83"/>
    <p:sldId id="1679" r:id="rId84"/>
    <p:sldId id="2336" r:id="rId85"/>
    <p:sldId id="2328" r:id="rId86"/>
    <p:sldId id="2459" r:id="rId87"/>
    <p:sldId id="2475" r:id="rId88"/>
    <p:sldId id="2474" r:id="rId89"/>
    <p:sldId id="2476" r:id="rId90"/>
    <p:sldId id="2477" r:id="rId91"/>
    <p:sldId id="2478" r:id="rId92"/>
    <p:sldId id="2469" r:id="rId93"/>
    <p:sldId id="2473" r:id="rId94"/>
    <p:sldId id="2324" r:id="rId95"/>
    <p:sldId id="1375" r:id="rId96"/>
    <p:sldId id="1376" r:id="rId97"/>
    <p:sldId id="1400" r:id="rId98"/>
    <p:sldId id="2479" r:id="rId99"/>
    <p:sldId id="2480" r:id="rId100"/>
    <p:sldId id="619" r:id="rId101"/>
    <p:sldId id="621" r:id="rId102"/>
    <p:sldId id="1561" r:id="rId103"/>
    <p:sldId id="1555" r:id="rId104"/>
    <p:sldId id="1601" r:id="rId105"/>
    <p:sldId id="1585" r:id="rId106"/>
    <p:sldId id="1586" r:id="rId107"/>
    <p:sldId id="1587" r:id="rId108"/>
    <p:sldId id="1588" r:id="rId109"/>
    <p:sldId id="1589" r:id="rId110"/>
    <p:sldId id="1590" r:id="rId111"/>
    <p:sldId id="1771" r:id="rId112"/>
    <p:sldId id="1772" r:id="rId113"/>
    <p:sldId id="1591" r:id="rId114"/>
    <p:sldId id="1592" r:id="rId115"/>
    <p:sldId id="1593" r:id="rId116"/>
    <p:sldId id="1594" r:id="rId117"/>
    <p:sldId id="1595" r:id="rId118"/>
    <p:sldId id="1596" r:id="rId119"/>
    <p:sldId id="1597" r:id="rId120"/>
    <p:sldId id="1598" r:id="rId121"/>
    <p:sldId id="1599" r:id="rId122"/>
    <p:sldId id="1600" r:id="rId123"/>
    <p:sldId id="1628" r:id="rId124"/>
    <p:sldId id="1638" r:id="rId125"/>
    <p:sldId id="1725" r:id="rId126"/>
    <p:sldId id="1726" r:id="rId127"/>
    <p:sldId id="1947" r:id="rId128"/>
    <p:sldId id="1975" r:id="rId129"/>
    <p:sldId id="1976" r:id="rId130"/>
    <p:sldId id="1977" r:id="rId131"/>
    <p:sldId id="2039" r:id="rId132"/>
    <p:sldId id="2060" r:id="rId133"/>
    <p:sldId id="2061" r:id="rId134"/>
    <p:sldId id="2097" r:id="rId135"/>
    <p:sldId id="2103" r:id="rId136"/>
    <p:sldId id="2063" r:id="rId137"/>
    <p:sldId id="2064" r:id="rId138"/>
    <p:sldId id="2065" r:id="rId139"/>
    <p:sldId id="2066" r:id="rId140"/>
    <p:sldId id="2067" r:id="rId141"/>
    <p:sldId id="2068" r:id="rId142"/>
    <p:sldId id="2069" r:id="rId143"/>
    <p:sldId id="2146" r:id="rId144"/>
    <p:sldId id="2147" r:id="rId145"/>
    <p:sldId id="2148" r:id="rId146"/>
    <p:sldId id="2158" r:id="rId147"/>
    <p:sldId id="2159" r:id="rId148"/>
    <p:sldId id="2157" r:id="rId149"/>
    <p:sldId id="2160" r:id="rId150"/>
    <p:sldId id="2216" r:id="rId151"/>
    <p:sldId id="2217" r:id="rId152"/>
    <p:sldId id="2219" r:id="rId153"/>
    <p:sldId id="2238" r:id="rId154"/>
    <p:sldId id="2239" r:id="rId155"/>
    <p:sldId id="2240" r:id="rId156"/>
    <p:sldId id="2242" r:id="rId157"/>
    <p:sldId id="2263" r:id="rId158"/>
    <p:sldId id="2276" r:id="rId159"/>
    <p:sldId id="2277" r:id="rId160"/>
    <p:sldId id="2278" r:id="rId161"/>
    <p:sldId id="2281" r:id="rId162"/>
    <p:sldId id="2282" r:id="rId163"/>
    <p:sldId id="2283" r:id="rId164"/>
    <p:sldId id="2284" r:id="rId165"/>
    <p:sldId id="2318" r:id="rId166"/>
    <p:sldId id="2329" r:id="rId167"/>
    <p:sldId id="2356" r:id="rId168"/>
    <p:sldId id="1701" r:id="rId169"/>
    <p:sldId id="1969" r:id="rId170"/>
    <p:sldId id="2112" r:id="rId171"/>
    <p:sldId id="1965" r:id="rId172"/>
    <p:sldId id="2114" r:id="rId173"/>
    <p:sldId id="1705" r:id="rId174"/>
    <p:sldId id="1706" r:id="rId175"/>
    <p:sldId id="1707" r:id="rId176"/>
    <p:sldId id="2113" r:id="rId177"/>
    <p:sldId id="2037" r:id="rId17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802.11-21/0952r6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e67c01741694d0ab4bbcad9b6c04c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0820-00-0jtc-minutes-of-virtual-meeting-in-may-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ec/dcn/21/ec-21-0104-00-00EC-communication-to-jtc1-sc6-new-study-groups.pdf"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D5LYLq"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1/dcn/21/11-21-1039-00-000m-resolution-of-cnb-fdis-comments.docx"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oleObject" Target="../embeddings/oleObject5.bin"/><Relationship Id="rId5" Type="http://schemas.openxmlformats.org/officeDocument/2006/relationships/image" Target="../media/image6.emf"/><Relationship Id="rId4" Type="http://schemas.openxmlformats.org/officeDocument/2006/relationships/oleObject" Target="../embeddings/oleObject4.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July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13 Jul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Jul 2021</a:t>
            </a:r>
            <a:br>
              <a:rPr lang="en-US" sz="1600" b="1" dirty="0">
                <a:latin typeface="+mj-lt"/>
              </a:rPr>
            </a:br>
            <a:r>
              <a:rPr lang="en-US" sz="1600" b="1" dirty="0">
                <a:latin typeface="+mj-lt"/>
              </a:rPr>
              <a:t>@4-6pm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from the meeting link</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https://ieeesa.webex.com/ieeesa/j.php?MTID=mde67c01741694d0ab4bbcad9b6c04c12</a:t>
            </a:r>
            <a:endParaRPr kumimoji="0" lang="en-AU" sz="1600" i="0" u="none" strike="noStrike" cap="none" normalizeH="0" baseline="0" dirty="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by meeting number </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(access code): 173 376 7629 </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wireless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3233178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3176505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2852344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Jul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2021, as documented in </a:t>
            </a:r>
            <a:r>
              <a:rPr lang="en-AU" i="1" dirty="0">
                <a:hlinkClick r:id="rId3"/>
              </a:rPr>
              <a:t>11-21-0820-00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18392705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36632216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1689304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3739555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28463028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16768620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8368451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87947344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68506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42018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42516791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33676144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7708579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42232000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3405875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40066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a:t>(</a:t>
            </a:r>
            <a:r>
              <a:rPr lang="en-AU">
                <a:hlinkClick r:id="rId2"/>
              </a:rPr>
              <a:t>ec-20-104-00</a:t>
            </a:r>
            <a:r>
              <a:rPr lang="en-AU"/>
              <a:t> / N17504) </a:t>
            </a:r>
            <a:r>
              <a:rPr lang="en-AU" dirty="0"/>
              <a:t>after Mar 2021 plenary</a:t>
            </a:r>
            <a:r>
              <a:rPr lang="en-AU" b="0" dirty="0"/>
              <a:t> included:</a:t>
            </a:r>
          </a:p>
          <a:p>
            <a:pPr lvl="2"/>
            <a:r>
              <a:rPr lang="en-AU" b="0" i="1" u="none" strike="noStrike" baseline="0" dirty="0">
                <a:solidFill>
                  <a:srgbClr val="000000"/>
                </a:solidFill>
                <a:latin typeface="Arial" panose="020B0604020202020204" pitchFamily="34" charset="0"/>
              </a:rPr>
              <a:t>IEEE 802.3 Enhancements to point-to-point Single Pair Ethernet Study Group </a:t>
            </a:r>
          </a:p>
          <a:p>
            <a:pPr lvl="2"/>
            <a:r>
              <a:rPr lang="en-AU" b="0" i="1" u="none" strike="noStrike" baseline="0" dirty="0">
                <a:solidFill>
                  <a:srgbClr val="000000"/>
                </a:solidFill>
                <a:latin typeface="Arial" panose="020B0604020202020204" pitchFamily="34" charset="0"/>
              </a:rPr>
              <a:t>IEEE 802.15 Study Group DEP (SG 6a) BAN Enhanced Dependability </a:t>
            </a:r>
          </a:p>
          <a:p>
            <a:pPr lvl="2"/>
            <a:r>
              <a:rPr lang="en-AU" b="0" i="1" u="none" strike="noStrike" baseline="0" dirty="0">
                <a:solidFill>
                  <a:srgbClr val="000000"/>
                </a:solidFill>
                <a:latin typeface="Arial" panose="020B0604020202020204" pitchFamily="34" charset="0"/>
              </a:rPr>
              <a:t>IEEE 802.15 Study Group NS-UWB (SG 14) Ultra Wide-Band </a:t>
            </a:r>
          </a:p>
          <a:p>
            <a:pPr lvl="2"/>
            <a:r>
              <a:rPr lang="en-AU" b="0" i="1" u="none" strike="noStrike" baseline="0" dirty="0">
                <a:solidFill>
                  <a:srgbClr val="000000"/>
                </a:solidFill>
                <a:latin typeface="Arial" panose="020B0604020202020204" pitchFamily="34" charset="0"/>
              </a:rPr>
              <a:t>IEEE 802.15 Study Group NGUWB (SG 4ab) Enhanced UWB Features </a:t>
            </a:r>
          </a:p>
          <a:p>
            <a:pPr lvl="2"/>
            <a:r>
              <a:rPr lang="en-AU" b="0" i="1" u="none" strike="noStrike" baseline="0" dirty="0">
                <a:solidFill>
                  <a:srgbClr val="000000"/>
                </a:solidFill>
                <a:latin typeface="Arial" panose="020B0604020202020204" pitchFamily="34" charset="0"/>
              </a:rPr>
              <a:t>IEEE 802.15 Study Group NS-NB (SG 15) Narrow Band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02925854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153001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13894898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13177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40662244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87047836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57531377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2365210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82605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29 Apr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425217684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87490177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6329326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327065229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14556396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0483707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5498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72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85707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72</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July 802 electronic plenary session</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a:t>
            </a:r>
          </a:p>
          <a:p>
            <a:pPr lvl="1"/>
            <a:r>
              <a:rPr lang="en-US" dirty="0"/>
              <a:t>If you do not intend to register for this session:</a:t>
            </a:r>
          </a:p>
          <a:p>
            <a:pPr lvl="2"/>
            <a:r>
              <a:rPr lang="en-US" dirty="0"/>
              <a:t>You must leave this meeting</a:t>
            </a:r>
          </a:p>
          <a:p>
            <a:pPr lvl="2"/>
            <a:r>
              <a:rPr lang="en-US" dirty="0"/>
              <a:t>If you have logged attendance on IMAT, email the IEEE 802 Chair or Vice Chairs to have your attendance cancelled</a:t>
            </a:r>
          </a:p>
          <a:p>
            <a:endParaRPr lang="en-AU"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29632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7262409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47837363"/>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(Jul 2021) </a:t>
            </a:r>
            <a:r>
              <a:rPr lang="en-AU" dirty="0"/>
              <a:t>The updated IEEE 802.1Q-Rev is not ready yet and the SA Ballot has not opened yet (probably Sept),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a:t>
            </a:r>
            <a:r>
              <a:rPr lang="en-AU" dirty="0">
                <a:solidFill>
                  <a:srgbClr val="FF0000"/>
                </a:solidFill>
                <a:latin typeface="+mj-lt"/>
                <a:ea typeface="Calibri" panose="020F0502020204030204" pitchFamily="34" charset="0"/>
              </a:rPr>
              <a:t>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60-day ballot closes 31 Jul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closes 31 Jul 2021</a:t>
            </a:r>
          </a:p>
          <a:p>
            <a:r>
              <a:rPr lang="en-AU"/>
              <a:t>FDIS </a:t>
            </a:r>
            <a:r>
              <a:rPr lang="en-AU" dirty="0"/>
              <a:t>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a:t>
            </a:r>
            <a:r>
              <a:rPr lang="en-US" dirty="0" err="1">
                <a:effectLst/>
                <a:latin typeface="+mj-lt"/>
                <a:ea typeface="Calibri" panose="020F0502020204030204" pitchFamily="34" charset="0"/>
              </a:rPr>
              <a:t>nmo</a:t>
            </a:r>
            <a:r>
              <a:rPr lang="en-US" dirty="0">
                <a:effectLst/>
                <a:latin typeface="+mj-lt"/>
                <a:ea typeface="Calibri" panose="020F0502020204030204" pitchFamily="34" charset="0"/>
              </a:rPr>
              <a:t> amendments of IEEE 802.1Q-Rev can publish until it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pPr lvl="1"/>
            <a:r>
              <a:rPr lang="en-AU" dirty="0"/>
              <a:t>(Jul 2021) will be sent this week</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7975071"/>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047216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2346088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8802-3-2:20XX</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pPr lvl="1"/>
            <a:r>
              <a:rPr lang="en-AU" dirty="0"/>
              <a:t>(Jul 2021) Will forward to ballot out of EC meeting – it is published</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19988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pPr lvl="1"/>
            <a:r>
              <a:rPr lang="en-AU" dirty="0"/>
              <a:t>(Jul 2021) Will forward to ballot out of EC meeting – it is published</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54873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pPr lvl="1"/>
            <a:r>
              <a:rPr lang="en-AU" dirty="0"/>
              <a:t>(Jul 2021) Will forward to ballot out of EC meeting – it is probably published</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5340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571717"/>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416955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20383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closes on 10 Aug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closes 10 Aug 2021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will considered after publication</a:t>
            </a:r>
          </a:p>
          <a:p>
            <a:pPr lvl="2"/>
            <a:r>
              <a:rPr lang="en-AU" dirty="0"/>
              <a:t>Will be published on 30 July</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will considered after publication</a:t>
            </a:r>
          </a:p>
          <a:p>
            <a:pPr lvl="2"/>
            <a:r>
              <a:rPr lang="en-AU" dirty="0"/>
              <a:t>Will be published on 16 Aug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passed but a response is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11REV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Chair has asked Dan Harkins to draft a response</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graphicFrame>
        <p:nvGraphicFramePr>
          <p:cNvPr id="2" name="Object 1">
            <a:extLst>
              <a:ext uri="{FF2B5EF4-FFF2-40B4-BE49-F238E27FC236}">
                <a16:creationId xmlns:a16="http://schemas.microsoft.com/office/drawing/2014/main" id="{5A2AC4FD-3215-4D04-A551-AC00E4F247C0}"/>
              </a:ext>
            </a:extLst>
          </p:cNvPr>
          <p:cNvGraphicFramePr>
            <a:graphicFrameLocks noChangeAspect="1"/>
          </p:cNvGraphicFramePr>
          <p:nvPr>
            <p:extLst>
              <p:ext uri="{D42A27DB-BD31-4B8C-83A1-F6EECF244321}">
                <p14:modId xmlns:p14="http://schemas.microsoft.com/office/powerpoint/2010/main" val="3699885353"/>
              </p:ext>
            </p:extLst>
          </p:nvPr>
        </p:nvGraphicFramePr>
        <p:xfrm>
          <a:off x="7010400" y="323215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8">
                  <p:embed/>
                </p:oleObj>
              </mc:Choice>
              <mc:Fallback>
                <p:oleObj name="Document" showAsIcon="1" r:id="rId2" imgW="914597" imgH="806311" progId="Word.Document.8">
                  <p:embed/>
                  <p:pic>
                    <p:nvPicPr>
                      <p:cNvPr id="0" name=""/>
                      <p:cNvPicPr/>
                      <p:nvPr/>
                    </p:nvPicPr>
                    <p:blipFill>
                      <a:blip r:embed="rId3"/>
                      <a:stretch>
                        <a:fillRect/>
                      </a:stretch>
                    </p:blipFill>
                    <p:spPr>
                      <a:xfrm>
                        <a:off x="70104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E20E55-C4DA-48F5-B961-632E1CBCAA07}"/>
              </a:ext>
            </a:extLst>
          </p:cNvPr>
          <p:cNvSpPr>
            <a:spLocks noGrp="1"/>
          </p:cNvSpPr>
          <p:nvPr>
            <p:ph type="title"/>
          </p:nvPr>
        </p:nvSpPr>
        <p:spPr>
          <a:xfrm>
            <a:off x="685800" y="685800"/>
            <a:ext cx="7772400" cy="1066800"/>
          </a:xfrm>
        </p:spPr>
        <p:txBody>
          <a:bodyPr/>
          <a:lstStyle/>
          <a:p>
            <a:r>
              <a:rPr lang="en-AU" dirty="0"/>
              <a:t>The JTC1 SC will discuss a proposed response to the China NB comments on IEEE 802.11REVmd </a:t>
            </a:r>
          </a:p>
        </p:txBody>
      </p:sp>
      <p:sp>
        <p:nvSpPr>
          <p:cNvPr id="3" name="Content Placeholder 2">
            <a:extLst>
              <a:ext uri="{FF2B5EF4-FFF2-40B4-BE49-F238E27FC236}">
                <a16:creationId xmlns:a16="http://schemas.microsoft.com/office/drawing/2014/main" id="{B3462C87-0447-4BFA-A8FF-258356DC9E43}"/>
              </a:ext>
            </a:extLst>
          </p:cNvPr>
          <p:cNvSpPr>
            <a:spLocks noGrp="1"/>
          </p:cNvSpPr>
          <p:nvPr>
            <p:ph idx="1"/>
          </p:nvPr>
        </p:nvSpPr>
        <p:spPr>
          <a:xfrm>
            <a:off x="685800" y="1981200"/>
            <a:ext cx="7772400" cy="4114800"/>
          </a:xfrm>
        </p:spPr>
        <p:txBody>
          <a:bodyPr/>
          <a:lstStyle/>
          <a:p>
            <a:pPr lvl="1"/>
            <a:r>
              <a:rPr lang="en-AU" dirty="0"/>
              <a:t>Dan Harkins’ draft response</a:t>
            </a:r>
          </a:p>
          <a:p>
            <a:pPr lvl="2"/>
            <a:r>
              <a:rPr lang="en-AU" dirty="0"/>
              <a:t>See </a:t>
            </a:r>
            <a:r>
              <a:rPr lang="en-AU" dirty="0">
                <a:hlinkClick r:id="rId2"/>
              </a:rPr>
              <a:t>11-21-1039-00-000m</a:t>
            </a:r>
            <a:endParaRPr lang="en-AU" dirty="0"/>
          </a:p>
          <a:p>
            <a:pPr lvl="2"/>
            <a:r>
              <a:rPr lang="en-AU" dirty="0"/>
              <a:t>CN3 response based on IEEE-SA staff response</a:t>
            </a:r>
          </a:p>
          <a:p>
            <a:pPr lvl="3"/>
            <a:r>
              <a:rPr lang="en-AU" i="1" dirty="0"/>
              <a:t>As IEEE 802.11-2020 is an IEEE standard, it is appropriate to reference IEEE standards.  In addition, the standards referenced were developed and published by IEEE and many were adopted by ISO under the ISO/IEEE PSDO Agreement.</a:t>
            </a:r>
          </a:p>
          <a:p>
            <a:pPr lvl="1"/>
            <a:r>
              <a:rPr lang="en-AU" dirty="0"/>
              <a:t>The Chair has asked Karen to look at response to CN14 for consistency with recent 802.1 WG responses to SC6</a:t>
            </a:r>
          </a:p>
          <a:p>
            <a:pPr lvl="1"/>
            <a:r>
              <a:rPr lang="en-AU" dirty="0"/>
              <a:t>It is likely the response will be reviewed by </a:t>
            </a:r>
            <a:r>
              <a:rPr lang="en-AU" dirty="0" err="1"/>
              <a:t>TGme</a:t>
            </a:r>
            <a:endParaRPr lang="en-AU" dirty="0"/>
          </a:p>
        </p:txBody>
      </p:sp>
      <p:sp>
        <p:nvSpPr>
          <p:cNvPr id="4" name="Footer Placeholder 3">
            <a:extLst>
              <a:ext uri="{FF2B5EF4-FFF2-40B4-BE49-F238E27FC236}">
                <a16:creationId xmlns:a16="http://schemas.microsoft.com/office/drawing/2014/main" id="{4B118618-5A4A-465A-8D2B-7D2E6F2C7A7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7753844-A307-4740-BA5A-59395C2295C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424911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392915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8028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423983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8068247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6142137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4833213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92588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9 Dec 21</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228675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4015021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closes on 9 Dec 2021</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9 Dec 2021</a:t>
            </a:r>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3551014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has been rescheduled as a virtual meeting in Aug</a:t>
            </a:r>
            <a:r>
              <a:rPr lang="en-AU"/>
              <a:t>/Sep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2915047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14689668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59866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is very little of interest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496401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have been proposed in SC6</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mechanism that can be used generally </a:t>
            </a:r>
          </a:p>
          <a:p>
            <a:pPr lvl="1"/>
            <a:r>
              <a:rPr lang="en-AU" dirty="0"/>
              <a:t>NWIP on Industrial Wireless Network</a:t>
            </a:r>
            <a:br>
              <a:rPr lang="en-AU" dirty="0"/>
            </a:br>
            <a:r>
              <a:rPr lang="en-AU" dirty="0"/>
              <a:t>(changed to PWI)</a:t>
            </a:r>
          </a:p>
          <a:p>
            <a:pPr lvl="2"/>
            <a:r>
              <a:rPr lang="en-AU" dirty="0"/>
              <a:t>latency &lt;1ms</a:t>
            </a:r>
          </a:p>
          <a:p>
            <a:pPr lvl="2"/>
            <a:r>
              <a:rPr lang="en-AU" dirty="0"/>
              <a:t>jitter &lt; 1us</a:t>
            </a:r>
          </a:p>
          <a:p>
            <a:pPr lvl="2"/>
            <a:r>
              <a:rPr lang="en-AU" dirty="0"/>
              <a:t>packet error rate &lt;10-6</a:t>
            </a:r>
          </a:p>
          <a:p>
            <a:pPr lvl="2"/>
            <a:r>
              <a:rPr lang="en-AU" dirty="0"/>
              <a:t>max. 120 nodes</a:t>
            </a:r>
          </a:p>
          <a:p>
            <a:pPr lvl="2"/>
            <a:r>
              <a:rPr lang="en-AU" dirty="0"/>
              <a:t>ISM band</a:t>
            </a:r>
          </a:p>
          <a:p>
            <a:pPr lvl="1"/>
            <a:r>
              <a:rPr lang="en-AU" dirty="0"/>
              <a:t>NWIP on Wearable Robot Area Network</a:t>
            </a:r>
          </a:p>
          <a:p>
            <a:pPr lvl="2"/>
            <a:r>
              <a:rPr lang="en-AU" dirty="0"/>
              <a:t>DC power line communication based on conductive textiles</a:t>
            </a: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extLst>
              <p:ext uri="{D42A27DB-BD31-4B8C-83A1-F6EECF244321}">
                <p14:modId xmlns:p14="http://schemas.microsoft.com/office/powerpoint/2010/main" val="494208967"/>
              </p:ext>
            </p:extLst>
          </p:nvPr>
        </p:nvGraphicFramePr>
        <p:xfrm>
          <a:off x="7366839" y="24384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366839" y="2438400"/>
                        <a:ext cx="914400" cy="8064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3401869111"/>
              </p:ext>
            </p:extLst>
          </p:nvPr>
        </p:nvGraphicFramePr>
        <p:xfrm>
          <a:off x="4435475" y="3124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Exch.Document.DC">
                  <p:embed/>
                </p:oleObj>
              </mc:Choice>
              <mc:Fallback>
                <p:oleObj name="Acrobat Document" showAsIcon="1" r:id="rId4" imgW="914597" imgH="806311" progId="AcroExch.Document.DC">
                  <p:embed/>
                  <p:pic>
                    <p:nvPicPr>
                      <p:cNvPr id="0" name=""/>
                      <p:cNvPicPr/>
                      <p:nvPr/>
                    </p:nvPicPr>
                    <p:blipFill>
                      <a:blip r:embed="rId5"/>
                      <a:stretch>
                        <a:fillRect/>
                      </a:stretch>
                    </p:blipFill>
                    <p:spPr>
                      <a:xfrm>
                        <a:off x="4435475" y="3124200"/>
                        <a:ext cx="914400" cy="8064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extLst>
              <p:ext uri="{D42A27DB-BD31-4B8C-83A1-F6EECF244321}">
                <p14:modId xmlns:p14="http://schemas.microsoft.com/office/powerpoint/2010/main" val="2399630715"/>
              </p:ext>
            </p:extLst>
          </p:nvPr>
        </p:nvGraphicFramePr>
        <p:xfrm>
          <a:off x="4800600" y="528955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Exch.Document.DC">
                  <p:embed/>
                </p:oleObj>
              </mc:Choice>
              <mc:Fallback>
                <p:oleObj name="Acrobat Document" showAsIcon="1" r:id="rId6" imgW="914597" imgH="806311" progId="AcroExch.Document.DC">
                  <p:embed/>
                  <p:pic>
                    <p:nvPicPr>
                      <p:cNvPr id="0" name=""/>
                      <p:cNvPicPr/>
                      <p:nvPr/>
                    </p:nvPicPr>
                    <p:blipFill>
                      <a:blip r:embed="rId7"/>
                      <a:stretch>
                        <a:fillRect/>
                      </a:stretch>
                    </p:blipFill>
                    <p:spPr>
                      <a:xfrm>
                        <a:off x="4800600" y="52895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89333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19A-2484-46FC-A432-2AEBB3450736}"/>
              </a:ext>
            </a:extLst>
          </p:cNvPr>
          <p:cNvSpPr>
            <a:spLocks noGrp="1"/>
          </p:cNvSpPr>
          <p:nvPr>
            <p:ph type="title"/>
          </p:nvPr>
        </p:nvSpPr>
        <p:spPr>
          <a:xfrm>
            <a:off x="685800" y="685800"/>
            <a:ext cx="7772400" cy="1066800"/>
          </a:xfrm>
        </p:spPr>
        <p:txBody>
          <a:bodyPr/>
          <a:lstStyle/>
          <a:p>
            <a:r>
              <a:rPr lang="en-AU" dirty="0"/>
              <a:t>IEEE 802 needs to send our usual LS to SC6 for their upcoming meeting</a:t>
            </a:r>
          </a:p>
        </p:txBody>
      </p:sp>
      <p:sp>
        <p:nvSpPr>
          <p:cNvPr id="3" name="Content Placeholder 2">
            <a:extLst>
              <a:ext uri="{FF2B5EF4-FFF2-40B4-BE49-F238E27FC236}">
                <a16:creationId xmlns:a16="http://schemas.microsoft.com/office/drawing/2014/main" id="{00DBF886-C721-4424-8560-46C46FF2E9FA}"/>
              </a:ext>
            </a:extLst>
          </p:cNvPr>
          <p:cNvSpPr>
            <a:spLocks noGrp="1"/>
          </p:cNvSpPr>
          <p:nvPr>
            <p:ph idx="1"/>
          </p:nvPr>
        </p:nvSpPr>
        <p:spPr>
          <a:xfrm>
            <a:off x="685800" y="1981200"/>
            <a:ext cx="7772400" cy="4114800"/>
          </a:xfrm>
        </p:spPr>
        <p:txBody>
          <a:bodyPr/>
          <a:lstStyle/>
          <a:p>
            <a:pPr lvl="1"/>
            <a:r>
              <a:rPr lang="en-AU" dirty="0"/>
              <a:t>IEEE 802 provides a status report of activities in the PSDO process for each SC6 meeting </a:t>
            </a:r>
          </a:p>
          <a:p>
            <a:pPr lvl="1"/>
            <a:r>
              <a:rPr lang="en-AU" dirty="0"/>
              <a:t>It has been determined that a suitable report is based on the status pages for each PSDO activity contained in the IEEE 802 JTC1 SC agenda</a:t>
            </a:r>
          </a:p>
          <a:p>
            <a:pPr lvl="1"/>
            <a:r>
              <a:rPr lang="en-AU" dirty="0"/>
              <a:t>The Chair has requested that the IEEE 802 EC authorise the Chair &amp; Vice-Chair of the IEEE 802 JTC1 SC to develop such a report for submission to SC6 by 23 Jul 2020</a:t>
            </a:r>
          </a:p>
          <a:p>
            <a:pPr lvl="2"/>
            <a:r>
              <a:rPr lang="en-AU" i="1" dirty="0"/>
              <a:t>Authorise the Chair &amp; Vice Chair of IEEE 802 JTC1 SC to develop a status report on behalf of IEEE 802, based on the status pages in 11-21-0952 as updated, for consideration by ISO/IEC JTC1/SC6 at their meeting in August 2021</a:t>
            </a:r>
          </a:p>
          <a:p>
            <a:pPr lvl="1"/>
            <a:r>
              <a:rPr lang="en-AU" dirty="0"/>
              <a:t>The Vice Chair will hopefully prepare the report (and possibly deliver it to SC6 on Wed, 25 Aug 2021 @13:00-16:00 UTC)</a:t>
            </a:r>
          </a:p>
        </p:txBody>
      </p:sp>
      <p:sp>
        <p:nvSpPr>
          <p:cNvPr id="4" name="Footer Placeholder 3">
            <a:extLst>
              <a:ext uri="{FF2B5EF4-FFF2-40B4-BE49-F238E27FC236}">
                <a16:creationId xmlns:a16="http://schemas.microsoft.com/office/drawing/2014/main" id="{B679CC16-0877-450C-952E-DE06EE42E74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54DC7A8-15DC-4CF0-854C-4E5152020B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40424089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0C56-2B2E-410B-ACE2-4CE6A27D26D4}"/>
              </a:ext>
            </a:extLst>
          </p:cNvPr>
          <p:cNvSpPr>
            <a:spLocks noGrp="1"/>
          </p:cNvSpPr>
          <p:nvPr>
            <p:ph type="title"/>
          </p:nvPr>
        </p:nvSpPr>
        <p:spPr/>
        <p:txBody>
          <a:bodyPr/>
          <a:lstStyle/>
          <a:p>
            <a:r>
              <a:rPr lang="en-AU" dirty="0"/>
              <a:t>Blast from the past: the WAPI Alliance is still promoting WAPI over WPA3</a:t>
            </a:r>
          </a:p>
        </p:txBody>
      </p:sp>
      <p:sp>
        <p:nvSpPr>
          <p:cNvPr id="3" name="Content Placeholder 2">
            <a:extLst>
              <a:ext uri="{FF2B5EF4-FFF2-40B4-BE49-F238E27FC236}">
                <a16:creationId xmlns:a16="http://schemas.microsoft.com/office/drawing/2014/main" id="{45C5A2F9-C080-4ABD-89B0-C3F24D712ECF}"/>
              </a:ext>
            </a:extLst>
          </p:cNvPr>
          <p:cNvSpPr>
            <a:spLocks noGrp="1"/>
          </p:cNvSpPr>
          <p:nvPr>
            <p:ph idx="1"/>
          </p:nvPr>
        </p:nvSpPr>
        <p:spPr>
          <a:xfrm>
            <a:off x="5715000" y="1981200"/>
            <a:ext cx="2743200" cy="4114800"/>
          </a:xfrm>
        </p:spPr>
        <p:txBody>
          <a:bodyPr/>
          <a:lstStyle/>
          <a:p>
            <a:r>
              <a:rPr lang="en-AU" sz="1200" b="0" i="0" dirty="0">
                <a:solidFill>
                  <a:srgbClr val="333333"/>
                </a:solidFill>
                <a:effectLst/>
                <a:latin typeface="+mj-lt"/>
                <a:ea typeface="宋体" panose="02010600030101010101" pitchFamily="2" charset="-122"/>
              </a:rPr>
              <a:t> </a:t>
            </a:r>
            <a:endParaRPr lang="en-AU" sz="1200" dirty="0">
              <a:latin typeface="+mj-lt"/>
            </a:endParaRPr>
          </a:p>
        </p:txBody>
      </p:sp>
      <p:sp>
        <p:nvSpPr>
          <p:cNvPr id="4" name="Footer Placeholder 3">
            <a:extLst>
              <a:ext uri="{FF2B5EF4-FFF2-40B4-BE49-F238E27FC236}">
                <a16:creationId xmlns:a16="http://schemas.microsoft.com/office/drawing/2014/main" id="{5741D61A-0234-4B2A-B2F0-D836188E15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7D70C1C-EFF3-4614-94A8-10F19560ECC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pic>
        <p:nvPicPr>
          <p:cNvPr id="7" name="Picture 6">
            <a:extLst>
              <a:ext uri="{FF2B5EF4-FFF2-40B4-BE49-F238E27FC236}">
                <a16:creationId xmlns:a16="http://schemas.microsoft.com/office/drawing/2014/main" id="{1F7127F7-B753-4B41-A39A-CE14E161CED3}"/>
              </a:ext>
            </a:extLst>
          </p:cNvPr>
          <p:cNvPicPr>
            <a:picLocks noChangeAspect="1"/>
          </p:cNvPicPr>
          <p:nvPr/>
        </p:nvPicPr>
        <p:blipFill rotWithShape="1">
          <a:blip r:embed="rId2"/>
          <a:srcRect l="36666" t="11480" r="37500" b="8519"/>
          <a:stretch/>
        </p:blipFill>
        <p:spPr>
          <a:xfrm>
            <a:off x="683623" y="1837509"/>
            <a:ext cx="4899375" cy="4267200"/>
          </a:xfrm>
          <a:prstGeom prst="rect">
            <a:avLst/>
          </a:prstGeom>
        </p:spPr>
      </p:pic>
      <p:sp>
        <p:nvSpPr>
          <p:cNvPr id="8" name="Rectangle 7">
            <a:extLst>
              <a:ext uri="{FF2B5EF4-FFF2-40B4-BE49-F238E27FC236}">
                <a16:creationId xmlns:a16="http://schemas.microsoft.com/office/drawing/2014/main" id="{855B37D2-57F9-4418-8894-5A6CCF3CDFD1}"/>
              </a:ext>
            </a:extLst>
          </p:cNvPr>
          <p:cNvSpPr/>
          <p:nvPr/>
        </p:nvSpPr>
        <p:spPr bwMode="auto">
          <a:xfrm>
            <a:off x="5999402" y="3435531"/>
            <a:ext cx="2590800" cy="2362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b="0" i="0" dirty="0">
                <a:solidFill>
                  <a:srgbClr val="333333"/>
                </a:solidFill>
                <a:effectLst/>
                <a:latin typeface="+mj-lt"/>
                <a:ea typeface="宋体" panose="02010600030101010101" pitchFamily="2" charset="-122"/>
              </a:rPr>
              <a:t>… </a:t>
            </a:r>
            <a:r>
              <a:rPr lang="en-AU" sz="1400" b="0" i="1" dirty="0">
                <a:solidFill>
                  <a:srgbClr val="333333"/>
                </a:solidFill>
                <a:effectLst/>
                <a:latin typeface="+mj-lt"/>
                <a:ea typeface="宋体" panose="02010600030101010101" pitchFamily="2" charset="-122"/>
              </a:rPr>
              <a:t>At present, in addition to China Southern Power Grid, WAPI construction in the State Grid, transportation, home appliances, public security, national defence and other industries has been launched one after another. It is believed that the standard will play a greater role</a:t>
            </a:r>
            <a:r>
              <a:rPr lang="en-AU" sz="1400" b="0" i="0" dirty="0">
                <a:solidFill>
                  <a:srgbClr val="333333"/>
                </a:solidFill>
                <a:effectLst/>
                <a:latin typeface="+mj-lt"/>
                <a:ea typeface="宋体" panose="02010600030101010101" pitchFamily="2" charset="-122"/>
              </a:rPr>
              <a:t>. …</a:t>
            </a:r>
            <a:endParaRPr kumimoji="0" lang="en-AU" sz="1400" b="0" i="0" u="none" strike="noStrike" cap="none" normalizeH="0" baseline="0" dirty="0">
              <a:ln>
                <a:noFill/>
              </a:ln>
              <a:solidFill>
                <a:schemeClr val="tx1"/>
              </a:solidFill>
              <a:effectLst/>
              <a:latin typeface="Times New Roman" pitchFamily="18" charset="0"/>
            </a:endParaRPr>
          </a:p>
        </p:txBody>
      </p:sp>
      <p:cxnSp>
        <p:nvCxnSpPr>
          <p:cNvPr id="10" name="Straight Arrow Connector 9">
            <a:extLst>
              <a:ext uri="{FF2B5EF4-FFF2-40B4-BE49-F238E27FC236}">
                <a16:creationId xmlns:a16="http://schemas.microsoft.com/office/drawing/2014/main" id="{5B0D000E-3770-41F7-B8A6-D8E96E432E73}"/>
              </a:ext>
            </a:extLst>
          </p:cNvPr>
          <p:cNvCxnSpPr/>
          <p:nvPr/>
        </p:nvCxnSpPr>
        <p:spPr bwMode="auto">
          <a:xfrm flipH="1">
            <a:off x="3886200" y="4267200"/>
            <a:ext cx="2133600" cy="1524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 name="TextBox 11">
            <a:extLst>
              <a:ext uri="{FF2B5EF4-FFF2-40B4-BE49-F238E27FC236}">
                <a16:creationId xmlns:a16="http://schemas.microsoft.com/office/drawing/2014/main" id="{97A2A258-7E83-4CC9-996D-8BF3BDDE6EED}"/>
              </a:ext>
            </a:extLst>
          </p:cNvPr>
          <p:cNvSpPr txBox="1"/>
          <p:nvPr/>
        </p:nvSpPr>
        <p:spPr>
          <a:xfrm>
            <a:off x="5582998" y="1814441"/>
            <a:ext cx="3332402" cy="307777"/>
          </a:xfrm>
          <a:prstGeom prst="rect">
            <a:avLst/>
          </a:prstGeom>
          <a:noFill/>
        </p:spPr>
        <p:txBody>
          <a:bodyPr wrap="square">
            <a:spAutoFit/>
          </a:bodyPr>
          <a:lstStyle/>
          <a:p>
            <a:r>
              <a:rPr lang="en-AU" sz="1400" dirty="0">
                <a:latin typeface="+mj-lt"/>
              </a:rPr>
              <a:t>http://www.wapia.org.cn/</a:t>
            </a:r>
          </a:p>
        </p:txBody>
      </p:sp>
    </p:spTree>
    <p:extLst>
      <p:ext uri="{BB962C8B-B14F-4D97-AF65-F5344CB8AC3E}">
        <p14:creationId xmlns:p14="http://schemas.microsoft.com/office/powerpoint/2010/main" val="6758365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2432047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2850212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9312439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15941415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t>Adrian Stephens (retired?)</a:t>
            </a:r>
          </a:p>
          <a:p>
            <a:pPr lvl="1"/>
            <a:r>
              <a:rPr lang="en-AU" sz="1600" dirty="0"/>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37995756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233563139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17403</Words>
  <Application>Microsoft Office PowerPoint</Application>
  <PresentationFormat>On-screen Show (4:3)</PresentationFormat>
  <Paragraphs>2765</Paragraphs>
  <Slides>177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177</vt:i4>
      </vt:variant>
    </vt:vector>
  </HeadingPairs>
  <TitlesOfParts>
    <vt:vector size="184" baseType="lpstr">
      <vt:lpstr>Arial</vt:lpstr>
      <vt:lpstr>Calibri</vt:lpstr>
      <vt:lpstr>Times New Roman</vt:lpstr>
      <vt:lpstr>802-11-Submission</vt:lpstr>
      <vt:lpstr>Acrobat Document</vt:lpstr>
      <vt:lpstr>Document</vt:lpstr>
      <vt:lpstr>Packager Shell Object</vt:lpstr>
      <vt:lpstr>IEEE 802 JTC1 Standing Committee Jul 2021 agenda virtually</vt:lpstr>
      <vt:lpstr>This document will be used to provide information for any IEEE 802 JTC1 SC meetings in Jul 2021</vt:lpstr>
      <vt:lpstr>Registration is required for the July 802 electronic plenary session</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13 Jul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72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FDIS ballot closes 16 Sep 2021</vt:lpstr>
      <vt:lpstr>IEEE 802.1AX-REV FDIS ballot closes 29 July 2021</vt:lpstr>
      <vt:lpstr>IEEE 802.1Q-REV will liaised soon …</vt:lpstr>
      <vt:lpstr>IEEE 802.1Qcx will be included in IEEE 802.1Q-Rev rather than a separate submission</vt:lpstr>
      <vt:lpstr>IEEE 802.1X-2020 FDIS ballot closes 17 Nov 2021</vt:lpstr>
      <vt:lpstr>IEEE 802.1CMde FDIS ballot closes 8 Sep 2021</vt:lpstr>
      <vt:lpstr>IEEE 802.1AE-2018/Cor1-2020 was published in Jun 2021</vt:lpstr>
      <vt:lpstr>IEEE 802.1Qcr will be included in IEEE 802.1Q-Rev rather than a separate submission</vt:lpstr>
      <vt:lpstr>IEEE 802.1CS 60-day ballot closes 31 Jul 2021</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closes 8 Sep 2021</vt:lpstr>
      <vt:lpstr>IEEE 802.3cg-2019 FDIS ballot closes 17 Nov 2021</vt:lpstr>
      <vt:lpstr>IEEE 802.3cq-2020 FDIS ballot closes 8 Sep 2021</vt:lpstr>
      <vt:lpstr>IEEE 802.3cm-2020 FDIS ballot closes 8 Sep 2021</vt:lpstr>
      <vt:lpstr>IEEE 802.3ch-2020 FDIS ballot closes 8 Sep 2021</vt:lpstr>
      <vt:lpstr>IEEE 802.3ca-2020 FDIS ballot closes 17 Nov 2021</vt:lpstr>
      <vt:lpstr>IEEE 802.3.2-2019 FDIS closes 18 Oct 2021</vt:lpstr>
      <vt:lpstr>IEEE 802.3cr is waiting for FDIS to start</vt:lpstr>
      <vt:lpstr>IEEE 802.3cu is waiting for FDIS to start</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60-day pre-ballot closes on 10 Aug 2021</vt:lpstr>
      <vt:lpstr>IEEE 802.11ay is waiting for start of 60-day ballot</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passed but a response is required</vt:lpstr>
      <vt:lpstr>The JTC1 SC will discuss a proposed response to the China NB comments on IEEE 802.11REVmd </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closes on 9 Dec 2021</vt:lpstr>
      <vt:lpstr>The next SC6 meeting has been rescheduled as a virtual meeting in Aug/Sep 2021</vt:lpstr>
      <vt:lpstr>There is very little of interest on the SC6/WG1 agenda</vt:lpstr>
      <vt:lpstr>There is very little of interest on the SC6/WG1 agenda</vt:lpstr>
      <vt:lpstr>There is very little of interest on the SC6/WG1 agenda</vt:lpstr>
      <vt:lpstr>There is very little of interest on the SC6/WG7 agenda</vt:lpstr>
      <vt:lpstr>Three new Work Items of potential interest to IEEE 802 have been proposed in SC6</vt:lpstr>
      <vt:lpstr>IEEE 802 needs to send our usual LS to SC6 for their upcoming meeting</vt:lpstr>
      <vt:lpstr>Blast from the past: the WAPI Alliance is still promoting WAPI over WPA3</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2021-07-14T05:27:28Z</dcterms:modified>
</cp:coreProperties>
</file>