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8"/>
  </p:notesMasterIdLst>
  <p:handoutMasterIdLst>
    <p:handoutMasterId r:id="rId179"/>
  </p:handoutMasterIdLst>
  <p:sldIdLst>
    <p:sldId id="269" r:id="rId2"/>
    <p:sldId id="278" r:id="rId3"/>
    <p:sldId id="2367"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1967" r:id="rId34"/>
    <p:sldId id="1968" r:id="rId35"/>
    <p:sldId id="2104" r:id="rId36"/>
    <p:sldId id="2167" r:id="rId37"/>
    <p:sldId id="2317" r:id="rId38"/>
    <p:sldId id="2331" r:id="rId39"/>
    <p:sldId id="2429" r:id="rId40"/>
    <p:sldId id="2332" r:id="rId41"/>
    <p:sldId id="2351" r:id="rId42"/>
    <p:sldId id="2431" r:id="rId43"/>
    <p:sldId id="2436" r:id="rId44"/>
    <p:sldId id="2437" r:id="rId45"/>
    <p:sldId id="2438" r:id="rId46"/>
    <p:sldId id="2464" r:id="rId47"/>
    <p:sldId id="2008" r:id="rId48"/>
    <p:sldId id="2462" r:id="rId49"/>
    <p:sldId id="2291"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2460" r:id="rId63"/>
    <p:sldId id="2461" r:id="rId64"/>
    <p:sldId id="2463" r:id="rId65"/>
    <p:sldId id="1688" r:id="rId66"/>
    <p:sldId id="2293" r:id="rId67"/>
    <p:sldId id="1708" r:id="rId68"/>
    <p:sldId id="1709" r:id="rId69"/>
    <p:sldId id="1710" r:id="rId70"/>
    <p:sldId id="1790" r:id="rId71"/>
    <p:sldId id="2199" r:id="rId72"/>
    <p:sldId id="2319" r:id="rId73"/>
    <p:sldId id="2320" r:id="rId74"/>
    <p:sldId id="2321" r:id="rId75"/>
    <p:sldId id="2355" r:id="rId76"/>
    <p:sldId id="2472" r:id="rId77"/>
    <p:sldId id="2354" r:id="rId78"/>
    <p:sldId id="2294" r:id="rId79"/>
    <p:sldId id="2470" r:id="rId80"/>
    <p:sldId id="2466" r:id="rId81"/>
    <p:sldId id="2467" r:id="rId82"/>
    <p:sldId id="2468" r:id="rId83"/>
    <p:sldId id="1679" r:id="rId84"/>
    <p:sldId id="2336" r:id="rId85"/>
    <p:sldId id="2328" r:id="rId86"/>
    <p:sldId id="2459" r:id="rId87"/>
    <p:sldId id="2475" r:id="rId88"/>
    <p:sldId id="2474" r:id="rId89"/>
    <p:sldId id="2476" r:id="rId90"/>
    <p:sldId id="2477" r:id="rId91"/>
    <p:sldId id="2478" r:id="rId92"/>
    <p:sldId id="2469" r:id="rId93"/>
    <p:sldId id="2473" r:id="rId94"/>
    <p:sldId id="2324" r:id="rId95"/>
    <p:sldId id="1375" r:id="rId96"/>
    <p:sldId id="1376" r:id="rId97"/>
    <p:sldId id="1400" r:id="rId98"/>
    <p:sldId id="2004" r:id="rId99"/>
    <p:sldId id="619" r:id="rId100"/>
    <p:sldId id="621" r:id="rId101"/>
    <p:sldId id="1561" r:id="rId102"/>
    <p:sldId id="1555" r:id="rId103"/>
    <p:sldId id="1601" r:id="rId104"/>
    <p:sldId id="1585" r:id="rId105"/>
    <p:sldId id="1586" r:id="rId106"/>
    <p:sldId id="1587" r:id="rId107"/>
    <p:sldId id="1588" r:id="rId108"/>
    <p:sldId id="1589" r:id="rId109"/>
    <p:sldId id="1590" r:id="rId110"/>
    <p:sldId id="1771" r:id="rId111"/>
    <p:sldId id="1772" r:id="rId112"/>
    <p:sldId id="1591" r:id="rId113"/>
    <p:sldId id="1592" r:id="rId114"/>
    <p:sldId id="1593" r:id="rId115"/>
    <p:sldId id="1594" r:id="rId116"/>
    <p:sldId id="1595" r:id="rId117"/>
    <p:sldId id="1596" r:id="rId118"/>
    <p:sldId id="1597" r:id="rId119"/>
    <p:sldId id="1598" r:id="rId120"/>
    <p:sldId id="1599" r:id="rId121"/>
    <p:sldId id="1600" r:id="rId122"/>
    <p:sldId id="1628" r:id="rId123"/>
    <p:sldId id="1638" r:id="rId124"/>
    <p:sldId id="1725" r:id="rId125"/>
    <p:sldId id="1726" r:id="rId126"/>
    <p:sldId id="1947" r:id="rId127"/>
    <p:sldId id="1975" r:id="rId128"/>
    <p:sldId id="1976" r:id="rId129"/>
    <p:sldId id="1977" r:id="rId130"/>
    <p:sldId id="2039" r:id="rId131"/>
    <p:sldId id="2060" r:id="rId132"/>
    <p:sldId id="2061" r:id="rId133"/>
    <p:sldId id="2097" r:id="rId134"/>
    <p:sldId id="2103" r:id="rId135"/>
    <p:sldId id="2063" r:id="rId136"/>
    <p:sldId id="2064" r:id="rId137"/>
    <p:sldId id="2065" r:id="rId138"/>
    <p:sldId id="2066" r:id="rId139"/>
    <p:sldId id="2067" r:id="rId140"/>
    <p:sldId id="2068" r:id="rId141"/>
    <p:sldId id="2069" r:id="rId142"/>
    <p:sldId id="2146" r:id="rId143"/>
    <p:sldId id="2147" r:id="rId144"/>
    <p:sldId id="2148" r:id="rId145"/>
    <p:sldId id="2158" r:id="rId146"/>
    <p:sldId id="2159" r:id="rId147"/>
    <p:sldId id="2157" r:id="rId148"/>
    <p:sldId id="2160" r:id="rId149"/>
    <p:sldId id="2216" r:id="rId150"/>
    <p:sldId id="2217" r:id="rId151"/>
    <p:sldId id="2219" r:id="rId152"/>
    <p:sldId id="2238" r:id="rId153"/>
    <p:sldId id="2239" r:id="rId154"/>
    <p:sldId id="2240" r:id="rId155"/>
    <p:sldId id="2242" r:id="rId156"/>
    <p:sldId id="2263" r:id="rId157"/>
    <p:sldId id="2276" r:id="rId158"/>
    <p:sldId id="2277" r:id="rId159"/>
    <p:sldId id="2278" r:id="rId160"/>
    <p:sldId id="2281" r:id="rId161"/>
    <p:sldId id="2282" r:id="rId162"/>
    <p:sldId id="2283" r:id="rId163"/>
    <p:sldId id="2284" r:id="rId164"/>
    <p:sldId id="2318" r:id="rId165"/>
    <p:sldId id="2329" r:id="rId166"/>
    <p:sldId id="2356" r:id="rId167"/>
    <p:sldId id="1701" r:id="rId168"/>
    <p:sldId id="1969" r:id="rId169"/>
    <p:sldId id="2112" r:id="rId170"/>
    <p:sldId id="1965" r:id="rId171"/>
    <p:sldId id="2114" r:id="rId172"/>
    <p:sldId id="1705" r:id="rId173"/>
    <p:sldId id="1706" r:id="rId174"/>
    <p:sldId id="1707" r:id="rId175"/>
    <p:sldId id="2113" r:id="rId176"/>
    <p:sldId id="2037" r:id="rId1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89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802.11-21/0952r5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e67c01741694d0ab4bbcad9b6c04c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0820-00-0jtc-minutes-of-virtual-meeting-in-may-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ec/dcn/21/ec-21-0104-00-00EC-communication-to-jtc1-sc6-new-study-groups.pdf"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cvent.me/D5LYLq"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21/11-21-1039-00-000m-resolution-of-cnb-fdis-comments.doc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13 Jul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Jul 2021</a:t>
            </a:r>
            <a:br>
              <a:rPr lang="en-US" sz="1600" b="1" dirty="0">
                <a:latin typeface="+mj-lt"/>
              </a:rPr>
            </a:br>
            <a:r>
              <a:rPr lang="en-US" sz="1600" b="1" dirty="0">
                <a:latin typeface="+mj-lt"/>
              </a:rPr>
              <a:t>@4-6pm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https://ieeesa.webex.com/ieeesa/j.php?MTID=mde67c01741694d0ab4bbcad9b6c04c12</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173 376 7629 </a:t>
            </a:r>
          </a:p>
          <a:p>
            <a:pPr marL="360363" lvl="1"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233178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3176505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2852344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Jul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2021, as documented in </a:t>
            </a:r>
            <a:r>
              <a:rPr lang="en-AU" i="1" dirty="0">
                <a:hlinkClick r:id="rId3"/>
              </a:rPr>
              <a:t>11-21-0820-00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18392705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36632216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1689304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3739555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28463028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16768620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8368451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8794734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68506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4201883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425167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336761449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7708579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232000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405875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0066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029258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a:t>(</a:t>
            </a:r>
            <a:r>
              <a:rPr lang="en-AU">
                <a:hlinkClick r:id="rId2"/>
              </a:rPr>
              <a:t>ec-20-104-00</a:t>
            </a:r>
            <a:r>
              <a:rPr lang="en-AU"/>
              <a:t> / N17504) </a:t>
            </a:r>
            <a:r>
              <a:rPr lang="en-AU" dirty="0"/>
              <a:t>after Mar 2021 plenary</a:t>
            </a:r>
            <a:r>
              <a:rPr lang="en-AU" b="0" dirty="0"/>
              <a:t> included:</a:t>
            </a:r>
          </a:p>
          <a:p>
            <a:pPr lvl="2"/>
            <a:r>
              <a:rPr lang="en-AU" b="0" i="1" u="none" strike="noStrike" baseline="0" dirty="0">
                <a:solidFill>
                  <a:srgbClr val="000000"/>
                </a:solidFill>
                <a:latin typeface="Arial" panose="020B0604020202020204" pitchFamily="34" charset="0"/>
              </a:rPr>
              <a:t>IEEE 802.3 Enhancements to point-to-point Single Pair Ethernet Study Group </a:t>
            </a:r>
          </a:p>
          <a:p>
            <a:pPr lvl="2"/>
            <a:r>
              <a:rPr lang="en-AU" b="0" i="1" u="none" strike="noStrike" baseline="0" dirty="0">
                <a:solidFill>
                  <a:srgbClr val="000000"/>
                </a:solidFill>
                <a:latin typeface="Arial" panose="020B0604020202020204" pitchFamily="34" charset="0"/>
              </a:rPr>
              <a:t>IEEE 802.15 Study Group DEP (SG 6a) BAN Enhanced Dependability </a:t>
            </a:r>
          </a:p>
          <a:p>
            <a:pPr lvl="2"/>
            <a:r>
              <a:rPr lang="en-AU" b="0" i="1" u="none" strike="noStrike" baseline="0" dirty="0">
                <a:solidFill>
                  <a:srgbClr val="000000"/>
                </a:solidFill>
                <a:latin typeface="Arial" panose="020B0604020202020204" pitchFamily="34" charset="0"/>
              </a:rPr>
              <a:t>IEEE 802.15 Study Group NS-UWB (SG 14) Ultra Wide-Band </a:t>
            </a:r>
          </a:p>
          <a:p>
            <a:pPr lvl="2"/>
            <a:r>
              <a:rPr lang="en-AU" b="0" i="1" u="none" strike="noStrike" baseline="0" dirty="0">
                <a:solidFill>
                  <a:srgbClr val="000000"/>
                </a:solidFill>
                <a:latin typeface="Arial" panose="020B0604020202020204" pitchFamily="34" charset="0"/>
              </a:rPr>
              <a:t>IEEE 802.15 Study Group NGUWB (SG 4ab) Enhanced UWB Features </a:t>
            </a:r>
          </a:p>
          <a:p>
            <a:pPr lvl="2"/>
            <a:r>
              <a:rPr lang="en-AU" b="0" i="1" u="none" strike="noStrike" baseline="0" dirty="0">
                <a:solidFill>
                  <a:srgbClr val="000000"/>
                </a:solidFill>
                <a:latin typeface="Arial" panose="020B0604020202020204" pitchFamily="34" charset="0"/>
              </a:rPr>
              <a:t>IEEE 802.15 Study Group NS-NB (SG 15) Narrow Band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153001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13894898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13177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066224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87047836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357531377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236521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8260552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5217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29 Apr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8749017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6329326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2706522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14556396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048370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5498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72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85707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72</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July 802 electronic plenary session</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a:t>
            </a:r>
          </a:p>
          <a:p>
            <a:pPr lvl="1"/>
            <a:r>
              <a:rPr lang="en-US" dirty="0"/>
              <a:t>If you do not intend to register for this session:</a:t>
            </a:r>
          </a:p>
          <a:p>
            <a:pPr lvl="2"/>
            <a:r>
              <a:rPr lang="en-US" dirty="0"/>
              <a:t>You must leave this meeting</a:t>
            </a:r>
          </a:p>
          <a:p>
            <a:pPr lvl="2"/>
            <a:r>
              <a:rPr lang="en-US" dirty="0"/>
              <a:t>If you have logged attendance on IMAT, email the IEEE 802 Chair or Vice Chairs to have your attendance cancelled</a:t>
            </a:r>
          </a:p>
          <a:p>
            <a:endParaRPr lang="en-AU"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296328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72624096"/>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47837363"/>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closes 8 Sep 2021</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closes 8 Sep 2021</a:t>
            </a:r>
          </a:p>
          <a:p>
            <a:pPr lvl="1"/>
            <a:r>
              <a:rPr lang="en-AU" dirty="0">
                <a:latin typeface="+mj-lt"/>
              </a:rPr>
              <a:t>Will be called </a:t>
            </a:r>
            <a:r>
              <a:rPr lang="en-AU" sz="1800" dirty="0">
                <a:effectLst/>
                <a:latin typeface="+mj-lt"/>
                <a:ea typeface="Calibri" panose="020F0502020204030204" pitchFamily="34" charset="0"/>
              </a:rPr>
              <a:t>ISO/IEC/IEEE 8802-1Q:2020/AMD 31:2021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3038058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26156431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Will be called ISO/IEC/IEEE 8802-1Q:2020/AMD 3:2021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702511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closes 16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closes 16 Sep 2021</a:t>
            </a:r>
          </a:p>
          <a:p>
            <a:pPr lvl="1"/>
            <a:r>
              <a:rPr lang="en-AU" dirty="0"/>
              <a:t>IEEE 802.1AS will be known as ISO/IEC/IEEE 8802-1AS:2021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IEEE 802.1AX will be known as ISO/IEC/IEEE 8802-1AX:2021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a:t>
            </a:r>
            <a:r>
              <a:rPr lang="en-AU" dirty="0">
                <a:solidFill>
                  <a:srgbClr val="FF0000"/>
                </a:solidFill>
                <a:latin typeface="+mj-lt"/>
                <a:ea typeface="Calibri" panose="020F0502020204030204" pitchFamily="34" charset="0"/>
              </a:rPr>
              <a:t>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closes 8 Sep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8 Sep 2021</a:t>
            </a:r>
          </a:p>
          <a:p>
            <a:pPr lvl="1"/>
            <a:r>
              <a:rPr lang="en-US" dirty="0"/>
              <a:t>Will be published as ISO/IEC/IEEE 8802-1:2019/</a:t>
            </a:r>
            <a:r>
              <a:rPr lang="en-US" dirty="0" err="1"/>
              <a:t>Amd</a:t>
            </a:r>
            <a:r>
              <a:rPr lang="en-US" dirty="0"/>
              <a:t> 1:2021</a:t>
            </a:r>
          </a:p>
          <a:p>
            <a:pPr lvl="1"/>
            <a:r>
              <a:rPr lang="en-AU" dirty="0">
                <a:solidFill>
                  <a:srgbClr val="FF0000"/>
                </a:solidFill>
                <a:latin typeface="+mj-lt"/>
                <a:ea typeface="Calibri" panose="020F0502020204030204" pitchFamily="34" charset="0"/>
              </a:rPr>
              <a:t>(May 2021) 802.1 Maintenance may address any comments in Sept</a:t>
            </a:r>
            <a:endParaRPr lang="en-AU" sz="1800" dirty="0">
              <a:solidFill>
                <a:srgbClr val="FF0000"/>
              </a:solidFill>
              <a:effectLst/>
              <a:latin typeface="+mj-lt"/>
              <a:ea typeface="Calibri" panose="020F0502020204030204" pitchFamily="34" charset="0"/>
            </a:endParaRPr>
          </a:p>
          <a:p>
            <a:pPr lvl="1"/>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60-day ballot closes 31 Jul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closes 31 Jul 2021</a:t>
            </a:r>
          </a:p>
          <a:p>
            <a:r>
              <a:rPr lang="en-AU"/>
              <a:t>FDIS </a:t>
            </a:r>
            <a:r>
              <a:rPr lang="en-AU" dirty="0"/>
              <a:t>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latin typeface="+mj-lt"/>
              </a:rPr>
              <a:t>(Apr  2021) </a:t>
            </a:r>
            <a:r>
              <a:rPr lang="en-US" sz="1800" dirty="0">
                <a:solidFill>
                  <a:srgbClr val="FF0000"/>
                </a:solidFill>
                <a:effectLst/>
                <a:latin typeface="+mj-lt"/>
                <a:ea typeface="Calibri" panose="020F0502020204030204" pitchFamily="34" charset="0"/>
              </a:rPr>
              <a:t>The March electronic meeting discussed comment disposition for (first) SA ballot comments. There will be at least an SA recirc ballot before it’s ready for the publication process (then we can send it for adoption after it’s published)…. </a:t>
            </a:r>
            <a:endParaRPr lang="en-AU" dirty="0">
              <a:solidFill>
                <a:srgbClr val="FF0000"/>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546891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975071"/>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047216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2346088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7953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US" dirty="0"/>
              <a:t>Will be published as ISO/IEC/IEEE 8802-3:2020/</a:t>
            </a:r>
            <a:r>
              <a:rPr lang="en-US" dirty="0" err="1"/>
              <a:t>Amd</a:t>
            </a:r>
            <a:r>
              <a:rPr lang="en-US" dirty="0"/>
              <a:t> 5</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closes 8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closes 8 Sep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8 Sep 2021</a:t>
            </a:r>
          </a:p>
          <a:p>
            <a:pPr lvl="1"/>
            <a:r>
              <a:rPr lang="en-US" dirty="0"/>
              <a:t>Will be published 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US" dirty="0"/>
              <a:t>Will be published as ISO/IEC/IEEE 8802-3:2020/</a:t>
            </a:r>
            <a:r>
              <a:rPr lang="en-US" dirty="0" err="1"/>
              <a:t>Amd</a:t>
            </a:r>
            <a:r>
              <a:rPr lang="en-US" dirty="0"/>
              <a:t> 9</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closes 18 Oct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closes 18 Oct 2021</a:t>
            </a:r>
          </a:p>
          <a:p>
            <a:pPr lvl="1"/>
            <a:r>
              <a:rPr lang="en-AU" dirty="0">
                <a:latin typeface="+mj-lt"/>
              </a:rPr>
              <a:t>Will be published as ISO/IEC/IEEE 8802-3-2:20XX</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1998838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25487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5340854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9571717"/>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416955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203830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closes on 10 Aug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closes 10 Aug 2021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12704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considered after publication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447526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26400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will considered after publication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94244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259782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4506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112261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0734299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a:t>
            </a:r>
            <a:r>
              <a:rPr lang="en-AU" dirty="0"/>
              <a:t>60 day pre-ballot passed but a response is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11REV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Chair has asked Dan Harkins to draft a response</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graphicFrame>
        <p:nvGraphicFramePr>
          <p:cNvPr id="2" name="Object 1">
            <a:extLst>
              <a:ext uri="{FF2B5EF4-FFF2-40B4-BE49-F238E27FC236}">
                <a16:creationId xmlns:a16="http://schemas.microsoft.com/office/drawing/2014/main" id="{5A2AC4FD-3215-4D04-A551-AC00E4F247C0}"/>
              </a:ext>
            </a:extLst>
          </p:cNvPr>
          <p:cNvGraphicFramePr>
            <a:graphicFrameLocks noChangeAspect="1"/>
          </p:cNvGraphicFramePr>
          <p:nvPr>
            <p:extLst>
              <p:ext uri="{D42A27DB-BD31-4B8C-83A1-F6EECF244321}">
                <p14:modId xmlns:p14="http://schemas.microsoft.com/office/powerpoint/2010/main" val="3699885353"/>
              </p:ext>
            </p:extLst>
          </p:nvPr>
        </p:nvGraphicFramePr>
        <p:xfrm>
          <a:off x="7010400" y="323215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8">
                  <p:embed/>
                </p:oleObj>
              </mc:Choice>
              <mc:Fallback>
                <p:oleObj name="Document" showAsIcon="1" r:id="rId2" imgW="914597" imgH="806311" progId="Word.Document.8">
                  <p:embed/>
                  <p:pic>
                    <p:nvPicPr>
                      <p:cNvPr id="0" name=""/>
                      <p:cNvPicPr/>
                      <p:nvPr/>
                    </p:nvPicPr>
                    <p:blipFill>
                      <a:blip r:embed="rId3"/>
                      <a:stretch>
                        <a:fillRect/>
                      </a:stretch>
                    </p:blipFill>
                    <p:spPr>
                      <a:xfrm>
                        <a:off x="70104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E20E55-C4DA-48F5-B961-632E1CBCAA07}"/>
              </a:ext>
            </a:extLst>
          </p:cNvPr>
          <p:cNvSpPr>
            <a:spLocks noGrp="1"/>
          </p:cNvSpPr>
          <p:nvPr>
            <p:ph type="title"/>
          </p:nvPr>
        </p:nvSpPr>
        <p:spPr>
          <a:xfrm>
            <a:off x="685800" y="685800"/>
            <a:ext cx="7772400" cy="1066800"/>
          </a:xfrm>
        </p:spPr>
        <p:txBody>
          <a:bodyPr/>
          <a:lstStyle/>
          <a:p>
            <a:r>
              <a:rPr lang="en-AU" dirty="0"/>
              <a:t>The JTC1 SC will discuss a proposed response to the China NB comments on IEEE 802.11REVmd </a:t>
            </a:r>
          </a:p>
        </p:txBody>
      </p:sp>
      <p:sp>
        <p:nvSpPr>
          <p:cNvPr id="3" name="Content Placeholder 2">
            <a:extLst>
              <a:ext uri="{FF2B5EF4-FFF2-40B4-BE49-F238E27FC236}">
                <a16:creationId xmlns:a16="http://schemas.microsoft.com/office/drawing/2014/main" id="{B3462C87-0447-4BFA-A8FF-258356DC9E43}"/>
              </a:ext>
            </a:extLst>
          </p:cNvPr>
          <p:cNvSpPr>
            <a:spLocks noGrp="1"/>
          </p:cNvSpPr>
          <p:nvPr>
            <p:ph idx="1"/>
          </p:nvPr>
        </p:nvSpPr>
        <p:spPr>
          <a:xfrm>
            <a:off x="685800" y="1981200"/>
            <a:ext cx="7772400" cy="4114800"/>
          </a:xfrm>
        </p:spPr>
        <p:txBody>
          <a:bodyPr/>
          <a:lstStyle/>
          <a:p>
            <a:pPr lvl="1"/>
            <a:r>
              <a:rPr lang="en-AU" dirty="0"/>
              <a:t>Dan Harkins’ draft response</a:t>
            </a:r>
          </a:p>
          <a:p>
            <a:pPr lvl="2"/>
            <a:r>
              <a:rPr lang="en-AU" dirty="0"/>
              <a:t>See </a:t>
            </a:r>
            <a:r>
              <a:rPr lang="en-AU" dirty="0">
                <a:hlinkClick r:id="rId2"/>
              </a:rPr>
              <a:t>11-21-1039-00-000m</a:t>
            </a:r>
            <a:endParaRPr lang="en-AU" dirty="0"/>
          </a:p>
          <a:p>
            <a:pPr lvl="2"/>
            <a:r>
              <a:rPr lang="en-AU" dirty="0"/>
              <a:t>CN3 response based on IEEE-SA staff response</a:t>
            </a:r>
          </a:p>
          <a:p>
            <a:pPr lvl="3"/>
            <a:r>
              <a:rPr lang="en-AU" i="1" dirty="0"/>
              <a:t>As IEEE 802.11-2020 is an IEEE standard, it is appropriate to reference IEEE standards.  In addition, the standards referenced were developed and published by IEEE and many were adopted by ISO under the ISO/IEEE PSDO Agreement.</a:t>
            </a:r>
          </a:p>
          <a:p>
            <a:pPr lvl="1"/>
            <a:r>
              <a:rPr lang="en-AU" dirty="0"/>
              <a:t>The Chair has asked Karen to look at response to CN14 for consistency with recent 802.1 WG responses to SC6</a:t>
            </a:r>
          </a:p>
          <a:p>
            <a:pPr lvl="1"/>
            <a:r>
              <a:rPr lang="en-AU" dirty="0"/>
              <a:t>It is likely the response will be reviewed by </a:t>
            </a:r>
            <a:r>
              <a:rPr lang="en-AU" dirty="0" err="1"/>
              <a:t>TGme</a:t>
            </a:r>
            <a:endParaRPr lang="en-AU" dirty="0"/>
          </a:p>
        </p:txBody>
      </p:sp>
      <p:sp>
        <p:nvSpPr>
          <p:cNvPr id="4" name="Footer Placeholder 3">
            <a:extLst>
              <a:ext uri="{FF2B5EF4-FFF2-40B4-BE49-F238E27FC236}">
                <a16:creationId xmlns:a16="http://schemas.microsoft.com/office/drawing/2014/main" id="{4B118618-5A4A-465A-8D2B-7D2E6F2C7A76}"/>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753844-A307-4740-BA5A-59395C2295C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424911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39291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802.15 WG to push 802.15 standards into the PSDO process</a:t>
            </a:r>
          </a:p>
          <a:p>
            <a:pPr lvl="2"/>
            <a:r>
              <a:rPr lang="nb-NO" dirty="0">
                <a:solidFill>
                  <a:srgbClr val="FF0000"/>
                </a:solidFill>
                <a:latin typeface="+mj-lt"/>
              </a:rPr>
              <a:t>He will provide a list to Andrew Myles and Peter Yee</a:t>
            </a:r>
          </a:p>
          <a:p>
            <a:pPr lvl="2"/>
            <a:r>
              <a:rPr lang="nb-NO" dirty="0">
                <a:solidFill>
                  <a:srgbClr val="FF0000"/>
                </a:solidFill>
                <a:latin typeface="+mj-lt"/>
              </a:rPr>
              <a:t>Likely candidates are:</a:t>
            </a:r>
          </a:p>
          <a:p>
            <a:pPr lvl="3"/>
            <a:r>
              <a:rPr lang="nb-NO" dirty="0">
                <a:solidFill>
                  <a:srgbClr val="FF0000"/>
                </a:solidFill>
                <a:latin typeface="+mj-lt"/>
              </a:rPr>
              <a:t>IEEE 802.15.4-2020</a:t>
            </a:r>
          </a:p>
          <a:p>
            <a:pPr lvl="3"/>
            <a:r>
              <a:rPr lang="nb-NO" dirty="0">
                <a:solidFill>
                  <a:srgbClr val="FF0000"/>
                </a:solidFill>
                <a:latin typeface="+mj-lt"/>
              </a:rPr>
              <a:t>IEEE 802.15.4w</a:t>
            </a:r>
          </a:p>
          <a:p>
            <a:pPr lvl="3"/>
            <a:r>
              <a:rPr lang="nb-NO" dirty="0">
                <a:solidFill>
                  <a:srgbClr val="FF0000"/>
                </a:solidFill>
                <a:latin typeface="+mj-lt"/>
              </a:rPr>
              <a:t>IEEE 802.15.4y</a:t>
            </a:r>
          </a:p>
          <a:p>
            <a:pPr lvl="3"/>
            <a:r>
              <a:rPr lang="nb-NO" dirty="0">
                <a:solidFill>
                  <a:srgbClr val="FF0000"/>
                </a:solidFill>
                <a:latin typeface="+mj-lt"/>
              </a:rPr>
              <a:t>IEEE 802.15.9ma </a:t>
            </a:r>
            <a:endParaRPr lang="en-AU" dirty="0">
              <a:solidFill>
                <a:srgbClr val="FF0000"/>
              </a:solidFill>
              <a:latin typeface="+mj-lt"/>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423983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806824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36142137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solidFill>
                  <a:srgbClr val="FF0000"/>
                </a:solidFill>
                <a:latin typeface="+mj-lt"/>
              </a:rPr>
              <a:t>(May 2021) </a:t>
            </a:r>
            <a:r>
              <a:rPr lang="en-US" sz="1800" dirty="0">
                <a:solidFill>
                  <a:srgbClr val="FF0000"/>
                </a:solidFill>
                <a:effectLst/>
                <a:latin typeface="+mj-lt"/>
                <a:ea typeface="Calibri" panose="020F0502020204030204" pitchFamily="34" charset="0"/>
              </a:rPr>
              <a:t>Ben Rolfe</a:t>
            </a:r>
            <a:r>
              <a:rPr lang="nb-NO" dirty="0">
                <a:solidFill>
                  <a:srgbClr val="FF0000"/>
                </a:solidFill>
                <a:latin typeface="+mj-lt"/>
                <a:ea typeface="Calibri" panose="020F0502020204030204" pitchFamily="34" charset="0"/>
              </a:rPr>
              <a:t> will drive proces in 802.19 WG to push 802.19.3 standard into the PSDO process</a:t>
            </a:r>
            <a:endParaRPr lang="en-AU" dirty="0">
              <a:solidFill>
                <a:srgbClr val="FF0000"/>
              </a:solidFill>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83321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92588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9 Dec 21</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closes on 9 Dec 2021</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9 Dec 2021</a:t>
            </a:r>
          </a:p>
          <a:p>
            <a:pPr lvl="1"/>
            <a:r>
              <a:rPr lang="en-US" dirty="0"/>
              <a:t>Will be published as ISO/IEC/IEEE 8802-22:</a:t>
            </a:r>
            <a:r>
              <a:rPr lang="en-US" dirty="0">
                <a:solidFill>
                  <a:srgbClr val="FF0000"/>
                </a:solidFill>
              </a:rPr>
              <a:t>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has been rescheduled as a virtual meeting in Aug</a:t>
            </a:r>
            <a:r>
              <a:rPr lang="en-AU"/>
              <a:t>/Sep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b="0" dirty="0"/>
              <a:t>S</a:t>
            </a:r>
            <a:r>
              <a:rPr lang="en-AU" dirty="0"/>
              <a:t>panish NB</a:t>
            </a:r>
            <a:endParaRPr lang="en-AU" b="0" dirty="0"/>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981200"/>
            <a:ext cx="7772400" cy="4114800"/>
          </a:xfrm>
        </p:spPr>
        <p:txBody>
          <a:bodyPr/>
          <a:lstStyle/>
          <a:p>
            <a:pPr marL="1588" lvl="1" indent="0">
              <a:buNone/>
            </a:pPr>
            <a:r>
              <a:rPr lang="en-AU" b="1" dirty="0"/>
              <a:t>Agenda</a:t>
            </a:r>
          </a:p>
          <a:p>
            <a:pPr marL="344488" lvl="1" indent="-342900">
              <a:buFont typeface="+mj-lt"/>
              <a:buAutoNum type="arabicPeriod"/>
            </a:pPr>
            <a:r>
              <a:rPr lang="en-AU" dirty="0"/>
              <a:t>Welcome&amp; ISO/IEC Codes of Conduct</a:t>
            </a:r>
          </a:p>
          <a:p>
            <a:pPr marL="344488" lvl="1" indent="-342900">
              <a:buFont typeface="+mj-lt"/>
              <a:buAutoNum type="arabicPeriod"/>
            </a:pPr>
            <a:r>
              <a:rPr lang="en-AU" dirty="0"/>
              <a:t>Roll Call</a:t>
            </a:r>
          </a:p>
          <a:p>
            <a:pPr marL="344488" lvl="1" indent="-342900">
              <a:buFont typeface="+mj-lt"/>
              <a:buAutoNum type="arabicPeriod"/>
            </a:pPr>
            <a:r>
              <a:rPr lang="en-AU" dirty="0"/>
              <a:t>Approval of Agenda</a:t>
            </a:r>
          </a:p>
          <a:p>
            <a:pPr marL="344488" lvl="1" indent="-342900">
              <a:buFont typeface="+mj-lt"/>
              <a:buAutoNum type="arabicPeriod"/>
            </a:pPr>
            <a:r>
              <a:rPr lang="en-AU" dirty="0"/>
              <a:t>Review Meeting Reports</a:t>
            </a:r>
          </a:p>
          <a:p>
            <a:pPr marL="344488" lvl="1" indent="-342900">
              <a:buFont typeface="+mj-lt"/>
              <a:buAutoNum type="arabicPeriod"/>
            </a:pPr>
            <a:r>
              <a:rPr lang="en-AU" dirty="0"/>
              <a:t>Active Work Items</a:t>
            </a:r>
          </a:p>
          <a:p>
            <a:pPr marL="527050" lvl="2" indent="-342900">
              <a:buFont typeface="+mj-lt"/>
              <a:buAutoNum type="arabicPeriod"/>
            </a:pPr>
            <a:r>
              <a:rPr lang="en-AU" dirty="0"/>
              <a:t>ISO/IEC 4005 Low Altitude Drone Area Network (LADAN)</a:t>
            </a:r>
          </a:p>
          <a:p>
            <a:pPr marL="527050" lvl="2" indent="-342900">
              <a:buFont typeface="+mj-lt"/>
              <a:buAutoNum type="arabicPeriod"/>
            </a:pPr>
            <a:r>
              <a:rPr lang="en-AU" dirty="0"/>
              <a:t>Revision of ISO/IEC18092 (NFCIP -1)</a:t>
            </a:r>
          </a:p>
          <a:p>
            <a:pPr marL="527050" lvl="2" indent="-342900">
              <a:buFont typeface="+mj-lt"/>
              <a:buAutoNum type="arabicPeriod"/>
            </a:pPr>
            <a:r>
              <a:rPr lang="en-AU" dirty="0"/>
              <a:t>Revision of ISO/IEC 23917:2005 NFCIP-1 Protocol Test Methods</a:t>
            </a:r>
          </a:p>
          <a:p>
            <a:pPr marL="527050" lvl="2" indent="-342900">
              <a:buFont typeface="+mj-lt"/>
              <a:buAutoNum type="arabicPeriod"/>
            </a:pPr>
            <a:r>
              <a:rPr lang="en-AU" dirty="0"/>
              <a:t>Revision of ISO/IEC 19369:2014NFCIP-2 Test method</a:t>
            </a:r>
          </a:p>
          <a:p>
            <a:pPr marL="1588" lvl="1" indent="0">
              <a:buNone/>
            </a:pPr>
            <a:r>
              <a:rPr lang="en-AU" dirty="0"/>
              <a: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12915047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6"/>
            </a:pPr>
            <a:r>
              <a:rPr lang="en-AU" dirty="0"/>
              <a:t>Review on Potential updates of Ad-Hoc group related to WG 1</a:t>
            </a:r>
          </a:p>
          <a:p>
            <a:pPr marL="527050" lvl="2" indent="-342900">
              <a:buFont typeface="+mj-lt"/>
              <a:buAutoNum type="arabicPeriod"/>
            </a:pPr>
            <a:r>
              <a:rPr lang="en-AU" dirty="0"/>
              <a:t>AG 1 on Wearable Devices</a:t>
            </a:r>
          </a:p>
          <a:p>
            <a:pPr marL="527050" lvl="2" indent="-342900">
              <a:buFont typeface="+mj-lt"/>
              <a:buAutoNum type="arabicPeriod"/>
            </a:pPr>
            <a:r>
              <a:rPr lang="en-AU" dirty="0"/>
              <a:t>AHG 1 on Networking for Blockchain</a:t>
            </a:r>
          </a:p>
          <a:p>
            <a:pPr marL="527050" lvl="2" indent="-342900">
              <a:buFont typeface="+mj-lt"/>
              <a:buAutoNum type="arabicPeriod"/>
            </a:pPr>
            <a:r>
              <a:rPr lang="en-AU" dirty="0"/>
              <a:t>AG 2 on Concepts and Terminology</a:t>
            </a:r>
          </a:p>
          <a:p>
            <a:pPr marL="527050" lvl="2" indent="-342900">
              <a:buFont typeface="+mj-lt"/>
              <a:buAutoNum type="arabicPeriod"/>
            </a:pPr>
            <a:r>
              <a:rPr lang="en-AU" dirty="0"/>
              <a:t>AHG 2 on Trustworthiness</a:t>
            </a:r>
          </a:p>
          <a:p>
            <a:pPr marL="344488" lvl="1" indent="-342900">
              <a:buFont typeface="+mj-lt"/>
              <a:buAutoNum type="arabicPeriod" startAt="6"/>
            </a:pPr>
            <a:r>
              <a:rPr lang="en-AU" dirty="0"/>
              <a:t>Liaison</a:t>
            </a:r>
          </a:p>
          <a:p>
            <a:pPr marL="527050" lvl="2" indent="-342900">
              <a:buFont typeface="+mj-lt"/>
              <a:buAutoNum type="arabicPeriod"/>
            </a:pPr>
            <a:r>
              <a:rPr lang="en-AU" dirty="0"/>
              <a:t>Liaisons with other SDOs</a:t>
            </a:r>
          </a:p>
          <a:p>
            <a:pPr marL="530225" lvl="3" indent="0">
              <a:buNone/>
            </a:pPr>
            <a:r>
              <a:rPr lang="en-AU" dirty="0"/>
              <a:t>JTC1/SC17: Cards and security devices for personal identification</a:t>
            </a:r>
          </a:p>
          <a:p>
            <a:pPr marL="530225" lvl="3" indent="0">
              <a:buNone/>
            </a:pPr>
            <a:r>
              <a:rPr lang="en-AU" dirty="0"/>
              <a:t>NFC Forum</a:t>
            </a:r>
          </a:p>
          <a:p>
            <a:pPr marL="530225" lvl="3" indent="0">
              <a:buNone/>
            </a:pPr>
            <a:r>
              <a:rPr lang="en-AU" dirty="0"/>
              <a:t>JTC 1/SC 27: IT Security techniques</a:t>
            </a:r>
          </a:p>
          <a:p>
            <a:pPr marL="530225" lvl="3" indent="0">
              <a:buNone/>
            </a:pPr>
            <a:r>
              <a:rPr lang="en-AU" dirty="0"/>
              <a:t>JTC 1/SC 41: Internet of Things and related technologies</a:t>
            </a:r>
          </a:p>
          <a:p>
            <a:pPr marL="530225" lvl="3" indent="0">
              <a:buNone/>
            </a:pPr>
            <a:r>
              <a:rPr lang="en-AU" dirty="0"/>
              <a:t>IEC TC 100/TA 15ISO/TC204</a:t>
            </a:r>
          </a:p>
          <a:p>
            <a:pPr marL="530225" lvl="3" indent="0">
              <a:buNone/>
            </a:pPr>
            <a:r>
              <a:rPr lang="en-AU" dirty="0"/>
              <a:t>ECMA International</a:t>
            </a:r>
          </a:p>
          <a:p>
            <a:pPr marL="530225" lvl="3" indent="0">
              <a:buNone/>
            </a:pPr>
            <a:r>
              <a:rPr lang="en-AU" dirty="0">
                <a:solidFill>
                  <a:srgbClr val="FF0000"/>
                </a:solidFill>
              </a:rPr>
              <a:t>IEEE 802</a:t>
            </a:r>
          </a:p>
          <a:p>
            <a:pPr marL="527050" lvl="2" indent="-342900">
              <a:buFont typeface="+mj-lt"/>
              <a:buAutoNum type="arabicPeriod"/>
            </a:pPr>
            <a:r>
              <a:rPr lang="en-AU" dirty="0"/>
              <a:t>Review liaison status</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4689668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0623491-DD4D-4B18-A0D9-84D73AF10DF6}"/>
              </a:ext>
            </a:extLst>
          </p:cNvPr>
          <p:cNvSpPr>
            <a:spLocks noGrp="1"/>
          </p:cNvSpPr>
          <p:nvPr>
            <p:ph type="title"/>
          </p:nvPr>
        </p:nvSpPr>
        <p:spPr/>
        <p:txBody>
          <a:bodyPr/>
          <a:lstStyle/>
          <a:p>
            <a:r>
              <a:rPr lang="en-AU" dirty="0"/>
              <a:t>There is very little of interest on the SC6/WG1 agenda</a:t>
            </a:r>
          </a:p>
        </p:txBody>
      </p:sp>
      <p:sp>
        <p:nvSpPr>
          <p:cNvPr id="3" name="Content Placeholder 2">
            <a:extLst>
              <a:ext uri="{FF2B5EF4-FFF2-40B4-BE49-F238E27FC236}">
                <a16:creationId xmlns:a16="http://schemas.microsoft.com/office/drawing/2014/main" id="{D6AA0085-D896-4349-9EB2-93ED0B492FDC}"/>
              </a:ext>
            </a:extLst>
          </p:cNvPr>
          <p:cNvSpPr>
            <a:spLocks noGrp="1"/>
          </p:cNvSpPr>
          <p:nvPr>
            <p:ph idx="1"/>
          </p:nvPr>
        </p:nvSpPr>
        <p:spPr>
          <a:xfrm>
            <a:off x="685800" y="1828800"/>
            <a:ext cx="7772400" cy="4114800"/>
          </a:xfrm>
        </p:spPr>
        <p:txBody>
          <a:bodyPr/>
          <a:lstStyle/>
          <a:p>
            <a:pPr marL="1588" lvl="1" indent="0">
              <a:buNone/>
            </a:pPr>
            <a:r>
              <a:rPr lang="en-AU" b="1" dirty="0"/>
              <a:t>Agenda</a:t>
            </a:r>
          </a:p>
          <a:p>
            <a:pPr marL="344488" lvl="1" indent="-342900">
              <a:buFont typeface="+mj-lt"/>
              <a:buAutoNum type="arabicPeriod" startAt="8"/>
            </a:pPr>
            <a:r>
              <a:rPr lang="en-AU" dirty="0"/>
              <a:t>Introduction of New Item</a:t>
            </a:r>
          </a:p>
          <a:p>
            <a:pPr marL="344488" lvl="1" indent="-342900">
              <a:buFont typeface="+mj-lt"/>
              <a:buAutoNum type="arabicPeriod" startAt="8"/>
            </a:pPr>
            <a:r>
              <a:rPr lang="en-AU" dirty="0"/>
              <a:t>Information from ISO/IEC/TMB/SMB</a:t>
            </a:r>
          </a:p>
          <a:p>
            <a:pPr marL="344488" lvl="1" indent="-342900">
              <a:buFont typeface="+mj-lt"/>
              <a:buAutoNum type="arabicPeriod" startAt="8"/>
            </a:pPr>
            <a:r>
              <a:rPr lang="en-AU" dirty="0"/>
              <a:t>Other Business</a:t>
            </a:r>
          </a:p>
          <a:p>
            <a:pPr marL="527050" lvl="2" indent="-342900">
              <a:buFont typeface="+mj-lt"/>
              <a:buAutoNum type="arabicPeriod"/>
            </a:pPr>
            <a:r>
              <a:rPr lang="en-AU" dirty="0"/>
              <a:t>Improvement of WG 1 Organization</a:t>
            </a:r>
          </a:p>
          <a:p>
            <a:pPr marL="527050" lvl="2" indent="-342900">
              <a:buFont typeface="+mj-lt"/>
              <a:buAutoNum type="arabicPeriod"/>
            </a:pPr>
            <a:r>
              <a:rPr lang="en-AU" dirty="0"/>
              <a:t>Outputs review and recommendation of Resolutions</a:t>
            </a:r>
          </a:p>
          <a:p>
            <a:pPr marL="344488" lvl="1" indent="-342900">
              <a:buFont typeface="+mj-lt"/>
              <a:buAutoNum type="arabicPeriod" startAt="8"/>
            </a:pPr>
            <a:r>
              <a:rPr lang="en-AU" dirty="0"/>
              <a:t>Adjournment</a:t>
            </a:r>
          </a:p>
          <a:p>
            <a:endParaRPr lang="en-AU" dirty="0"/>
          </a:p>
        </p:txBody>
      </p:sp>
      <p:sp>
        <p:nvSpPr>
          <p:cNvPr id="4" name="Footer Placeholder 3">
            <a:extLst>
              <a:ext uri="{FF2B5EF4-FFF2-40B4-BE49-F238E27FC236}">
                <a16:creationId xmlns:a16="http://schemas.microsoft.com/office/drawing/2014/main" id="{B4848895-E18B-4830-8C88-56FF2AA6012C}"/>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2D7B28B-875D-4D4C-84CA-4F2B48BFC4E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598668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A347-8D05-4CE8-B3D2-E97600E1B9F8}"/>
              </a:ext>
            </a:extLst>
          </p:cNvPr>
          <p:cNvSpPr>
            <a:spLocks noGrp="1"/>
          </p:cNvSpPr>
          <p:nvPr>
            <p:ph type="title"/>
          </p:nvPr>
        </p:nvSpPr>
        <p:spPr/>
        <p:txBody>
          <a:bodyPr/>
          <a:lstStyle/>
          <a:p>
            <a:r>
              <a:rPr lang="en-AU" dirty="0"/>
              <a:t>There is very little of interest on the SC6/WG7 agenda</a:t>
            </a:r>
          </a:p>
        </p:txBody>
      </p:sp>
      <p:sp>
        <p:nvSpPr>
          <p:cNvPr id="3" name="Content Placeholder 2">
            <a:extLst>
              <a:ext uri="{FF2B5EF4-FFF2-40B4-BE49-F238E27FC236}">
                <a16:creationId xmlns:a16="http://schemas.microsoft.com/office/drawing/2014/main" id="{C9907E7B-BEDC-42AA-A3E6-E7E1D33DBF6B}"/>
              </a:ext>
            </a:extLst>
          </p:cNvPr>
          <p:cNvSpPr>
            <a:spLocks noGrp="1"/>
          </p:cNvSpPr>
          <p:nvPr>
            <p:ph idx="1"/>
          </p:nvPr>
        </p:nvSpPr>
        <p:spPr/>
        <p:txBody>
          <a:bodyPr/>
          <a:lstStyle/>
          <a:p>
            <a:pPr marL="0" indent="0" algn="l" rtl="0"/>
            <a:r>
              <a:rPr lang="en-AU" i="0" dirty="0">
                <a:solidFill>
                  <a:srgbClr val="000000"/>
                </a:solidFill>
                <a:effectLst/>
                <a:latin typeface="Arial" panose="020B0604020202020204" pitchFamily="34" charset="0"/>
              </a:rPr>
              <a:t>Agenda</a:t>
            </a:r>
          </a:p>
          <a:p>
            <a:pPr marL="0" indent="0" algn="l" rtl="0"/>
            <a:r>
              <a:rPr lang="en-AU" b="0" i="0" dirty="0">
                <a:solidFill>
                  <a:srgbClr val="000000"/>
                </a:solidFill>
                <a:effectLst/>
                <a:latin typeface="Arial" panose="020B0604020202020204" pitchFamily="34" charset="0"/>
              </a:rPr>
              <a:t>…</a:t>
            </a:r>
          </a:p>
          <a:p>
            <a:pPr algn="l" rtl="0">
              <a:buFont typeface="+mj-lt"/>
              <a:buAutoNum type="arabicPeriod" startAt="4"/>
            </a:pPr>
            <a:r>
              <a:rPr lang="en-AU" b="0" i="0" dirty="0">
                <a:solidFill>
                  <a:srgbClr val="000000"/>
                </a:solidFill>
                <a:effectLst/>
                <a:latin typeface="Arial" panose="020B0604020202020204" pitchFamily="34" charset="0"/>
              </a:rPr>
              <a:t>CRM of CD ballot results on Future Network </a:t>
            </a:r>
          </a:p>
          <a:p>
            <a:pPr>
              <a:buFont typeface="+mj-lt"/>
              <a:buAutoNum type="arabicPeriod" startAt="4"/>
            </a:pPr>
            <a:r>
              <a:rPr lang="en-AU" b="0" i="0" dirty="0">
                <a:solidFill>
                  <a:srgbClr val="000000"/>
                </a:solidFill>
                <a:effectLst/>
                <a:latin typeface="Arial" panose="020B0604020202020204" pitchFamily="34" charset="0"/>
              </a:rPr>
              <a:t>CRM of DIS ballot results on Future Network </a:t>
            </a:r>
          </a:p>
          <a:p>
            <a:pPr algn="l" rtl="0">
              <a:buFont typeface="+mj-lt"/>
              <a:buAutoNum type="arabicPeriod" startAt="4"/>
            </a:pPr>
            <a:r>
              <a:rPr lang="en-AU" b="0" i="0" dirty="0">
                <a:solidFill>
                  <a:srgbClr val="000000"/>
                </a:solidFill>
                <a:effectLst/>
                <a:latin typeface="Arial" panose="020B0604020202020204" pitchFamily="34" charset="0"/>
              </a:rPr>
              <a:t>Consideration of the next steps on Future Network </a:t>
            </a:r>
          </a:p>
          <a:p>
            <a:pPr algn="l" rtl="0">
              <a:buFont typeface="+mj-lt"/>
              <a:buAutoNum type="arabicPeriod" startAt="4"/>
            </a:pPr>
            <a:r>
              <a:rPr lang="en-AU" b="0" i="0" dirty="0">
                <a:solidFill>
                  <a:srgbClr val="000000"/>
                </a:solidFill>
                <a:effectLst/>
                <a:latin typeface="Arial" panose="020B0604020202020204" pitchFamily="34" charset="0"/>
              </a:rPr>
              <a:t>Review the current status of RINA</a:t>
            </a:r>
          </a:p>
          <a:p>
            <a:pPr algn="l" rtl="0">
              <a:buFont typeface="+mj-lt"/>
              <a:buAutoNum type="arabicPeriod" startAt="4"/>
            </a:pPr>
            <a:r>
              <a:rPr lang="en-AU" b="0" i="0" dirty="0">
                <a:solidFill>
                  <a:srgbClr val="FF0000"/>
                </a:solidFill>
                <a:effectLst/>
                <a:latin typeface="Arial" panose="020B0604020202020204" pitchFamily="34" charset="0"/>
              </a:rPr>
              <a:t>Review updated text of </a:t>
            </a:r>
            <a:r>
              <a:rPr lang="en-AU" b="0" i="1" dirty="0">
                <a:solidFill>
                  <a:srgbClr val="FF0000"/>
                </a:solidFill>
                <a:effectLst/>
                <a:latin typeface="Arial" panose="020B0604020202020204" pitchFamily="34" charset="0"/>
              </a:rPr>
              <a:t>Wireless LAN Access Control </a:t>
            </a:r>
          </a:p>
          <a:p>
            <a:pPr lvl="2">
              <a:buFont typeface="+mj-lt"/>
              <a:buAutoNum type="arabicPeriod"/>
            </a:pPr>
            <a:r>
              <a:rPr lang="en-AU" b="0" i="0" dirty="0">
                <a:solidFill>
                  <a:srgbClr val="FF0000"/>
                </a:solidFill>
                <a:effectLst/>
                <a:latin typeface="Arial" panose="020B0604020202020204" pitchFamily="34" charset="0"/>
              </a:rPr>
              <a:t>WD 5021-1: Networking Architecture Specification</a:t>
            </a:r>
          </a:p>
          <a:p>
            <a:pPr lvl="2">
              <a:buFont typeface="+mj-lt"/>
              <a:buAutoNum type="arabicPeriod"/>
            </a:pPr>
            <a:r>
              <a:rPr lang="en-AU" b="0" i="0" dirty="0">
                <a:solidFill>
                  <a:srgbClr val="FF0000"/>
                </a:solidFill>
                <a:effectLst/>
                <a:latin typeface="Arial" panose="020B0604020202020204" pitchFamily="34" charset="0"/>
              </a:rPr>
              <a:t>WD 5021-2: Technical Specification for Dispatching Platform</a:t>
            </a:r>
          </a:p>
          <a:p>
            <a:pPr algn="l" rtl="0"/>
            <a:r>
              <a:rPr lang="en-AU" b="0" i="0" dirty="0">
                <a:solidFill>
                  <a:srgbClr val="000000"/>
                </a:solidFill>
                <a:effectLst/>
                <a:latin typeface="Arial" panose="020B0604020202020204" pitchFamily="34" charset="0"/>
              </a:rPr>
              <a:t>…</a:t>
            </a:r>
          </a:p>
          <a:p>
            <a:pPr algn="l" rtl="0"/>
            <a:endParaRPr lang="en-AU" dirty="0"/>
          </a:p>
        </p:txBody>
      </p:sp>
      <p:sp>
        <p:nvSpPr>
          <p:cNvPr id="4" name="Footer Placeholder 3">
            <a:extLst>
              <a:ext uri="{FF2B5EF4-FFF2-40B4-BE49-F238E27FC236}">
                <a16:creationId xmlns:a16="http://schemas.microsoft.com/office/drawing/2014/main" id="{C47A803C-CC0F-4BB5-BB5C-DFEC8FA17F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0B4A0BC-9EFC-4621-9B4F-3357FD19794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4964014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Three new Work Items of potential interest to IEEE 802 have been proposed in SC6</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Three new WIs have been proposed by Korea NB</a:t>
            </a:r>
          </a:p>
          <a:p>
            <a:pPr lvl="1"/>
            <a:r>
              <a:rPr lang="en-AU" dirty="0"/>
              <a:t>NWIP on Control Protocol for RF Directional Signal Transmission</a:t>
            </a:r>
          </a:p>
          <a:p>
            <a:pPr lvl="2"/>
            <a:r>
              <a:rPr lang="en-AU" dirty="0"/>
              <a:t>Seems to want to define a mechanism that can be used generally </a:t>
            </a:r>
          </a:p>
          <a:p>
            <a:pPr lvl="1"/>
            <a:r>
              <a:rPr lang="en-AU" dirty="0"/>
              <a:t>NWIP on Industrial Wireless Network</a:t>
            </a:r>
          </a:p>
          <a:p>
            <a:pPr lvl="2"/>
            <a:r>
              <a:rPr lang="en-AU" dirty="0"/>
              <a:t>latency &lt;1ms</a:t>
            </a:r>
          </a:p>
          <a:p>
            <a:pPr lvl="2"/>
            <a:r>
              <a:rPr lang="en-AU" dirty="0"/>
              <a:t>jitter &lt; 1us</a:t>
            </a:r>
          </a:p>
          <a:p>
            <a:pPr lvl="2"/>
            <a:r>
              <a:rPr lang="en-AU" dirty="0"/>
              <a:t>packet error rate &lt;10-6</a:t>
            </a:r>
          </a:p>
          <a:p>
            <a:pPr lvl="2"/>
            <a:r>
              <a:rPr lang="en-AU" dirty="0"/>
              <a:t>max. 120 nodes</a:t>
            </a:r>
          </a:p>
          <a:p>
            <a:pPr lvl="2"/>
            <a:r>
              <a:rPr lang="en-AU" dirty="0"/>
              <a:t>ISM band</a:t>
            </a:r>
          </a:p>
          <a:p>
            <a:pPr lvl="1"/>
            <a:r>
              <a:rPr lang="en-AU" dirty="0"/>
              <a:t>NWIP on Wearable Robot Area Network</a:t>
            </a:r>
          </a:p>
          <a:p>
            <a:pPr lvl="2"/>
            <a:r>
              <a:rPr lang="en-AU" dirty="0"/>
              <a:t>DC power line communication based on conductive textiles</a:t>
            </a: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22" name="Object 21">
            <a:extLst>
              <a:ext uri="{FF2B5EF4-FFF2-40B4-BE49-F238E27FC236}">
                <a16:creationId xmlns:a16="http://schemas.microsoft.com/office/drawing/2014/main" id="{B7C50593-B83D-4ED7-953C-5A8BD433B010}"/>
              </a:ext>
            </a:extLst>
          </p:cNvPr>
          <p:cNvGraphicFramePr>
            <a:graphicFrameLocks noChangeAspect="1"/>
          </p:cNvGraphicFramePr>
          <p:nvPr>
            <p:extLst>
              <p:ext uri="{D42A27DB-BD31-4B8C-83A1-F6EECF244321}">
                <p14:modId xmlns:p14="http://schemas.microsoft.com/office/powerpoint/2010/main" val="494208967"/>
              </p:ext>
            </p:extLst>
          </p:nvPr>
        </p:nvGraphicFramePr>
        <p:xfrm>
          <a:off x="7366839" y="24384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0" name=""/>
                      <p:cNvPicPr/>
                      <p:nvPr/>
                    </p:nvPicPr>
                    <p:blipFill>
                      <a:blip r:embed="rId3"/>
                      <a:stretch>
                        <a:fillRect/>
                      </a:stretch>
                    </p:blipFill>
                    <p:spPr>
                      <a:xfrm>
                        <a:off x="7366839" y="2438400"/>
                        <a:ext cx="914400" cy="806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282B4D4-7DFD-428F-8B40-D6AF62E0EFEB}"/>
              </a:ext>
            </a:extLst>
          </p:cNvPr>
          <p:cNvGraphicFramePr>
            <a:graphicFrameLocks noChangeAspect="1"/>
          </p:cNvGraphicFramePr>
          <p:nvPr>
            <p:extLst>
              <p:ext uri="{D42A27DB-BD31-4B8C-83A1-F6EECF244321}">
                <p14:modId xmlns:p14="http://schemas.microsoft.com/office/powerpoint/2010/main" val="3401869111"/>
              </p:ext>
            </p:extLst>
          </p:nvPr>
        </p:nvGraphicFramePr>
        <p:xfrm>
          <a:off x="4435475" y="3124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Exch.Document.DC">
                  <p:embed/>
                </p:oleObj>
              </mc:Choice>
              <mc:Fallback>
                <p:oleObj name="Acrobat Document" showAsIcon="1" r:id="rId4" imgW="914597" imgH="806311" progId="AcroExch.Document.DC">
                  <p:embed/>
                  <p:pic>
                    <p:nvPicPr>
                      <p:cNvPr id="0" name=""/>
                      <p:cNvPicPr/>
                      <p:nvPr/>
                    </p:nvPicPr>
                    <p:blipFill>
                      <a:blip r:embed="rId5"/>
                      <a:stretch>
                        <a:fillRect/>
                      </a:stretch>
                    </p:blipFill>
                    <p:spPr>
                      <a:xfrm>
                        <a:off x="4435475" y="3124200"/>
                        <a:ext cx="914400" cy="8064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4596C85-DDAA-4357-9E3A-6B6CDB0FCA94}"/>
              </a:ext>
            </a:extLst>
          </p:cNvPr>
          <p:cNvGraphicFramePr>
            <a:graphicFrameLocks noChangeAspect="1"/>
          </p:cNvGraphicFramePr>
          <p:nvPr>
            <p:extLst>
              <p:ext uri="{D42A27DB-BD31-4B8C-83A1-F6EECF244321}">
                <p14:modId xmlns:p14="http://schemas.microsoft.com/office/powerpoint/2010/main" val="1223960220"/>
              </p:ext>
            </p:extLst>
          </p:nvPr>
        </p:nvGraphicFramePr>
        <p:xfrm>
          <a:off x="4834527" y="5029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Exch.Document.DC">
                  <p:embed/>
                </p:oleObj>
              </mc:Choice>
              <mc:Fallback>
                <p:oleObj name="Acrobat Document" showAsIcon="1" r:id="rId6" imgW="914597" imgH="806311" progId="AcroExch.Document.DC">
                  <p:embed/>
                  <p:pic>
                    <p:nvPicPr>
                      <p:cNvPr id="0" name=""/>
                      <p:cNvPicPr/>
                      <p:nvPr/>
                    </p:nvPicPr>
                    <p:blipFill>
                      <a:blip r:embed="rId7"/>
                      <a:stretch>
                        <a:fillRect/>
                      </a:stretch>
                    </p:blipFill>
                    <p:spPr>
                      <a:xfrm>
                        <a:off x="4834527" y="5029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389333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519A-2484-46FC-A432-2AEBB3450736}"/>
              </a:ext>
            </a:extLst>
          </p:cNvPr>
          <p:cNvSpPr>
            <a:spLocks noGrp="1"/>
          </p:cNvSpPr>
          <p:nvPr>
            <p:ph type="title"/>
          </p:nvPr>
        </p:nvSpPr>
        <p:spPr>
          <a:xfrm>
            <a:off x="685800" y="685800"/>
            <a:ext cx="7772400" cy="1066800"/>
          </a:xfrm>
        </p:spPr>
        <p:txBody>
          <a:bodyPr/>
          <a:lstStyle/>
          <a:p>
            <a:r>
              <a:rPr lang="en-AU" dirty="0"/>
              <a:t>IEEE 802 needs to send our usual LS to SC6 for their upcoming meeting</a:t>
            </a:r>
          </a:p>
        </p:txBody>
      </p:sp>
      <p:sp>
        <p:nvSpPr>
          <p:cNvPr id="3" name="Content Placeholder 2">
            <a:extLst>
              <a:ext uri="{FF2B5EF4-FFF2-40B4-BE49-F238E27FC236}">
                <a16:creationId xmlns:a16="http://schemas.microsoft.com/office/drawing/2014/main" id="{00DBF886-C721-4424-8560-46C46FF2E9FA}"/>
              </a:ext>
            </a:extLst>
          </p:cNvPr>
          <p:cNvSpPr>
            <a:spLocks noGrp="1"/>
          </p:cNvSpPr>
          <p:nvPr>
            <p:ph idx="1"/>
          </p:nvPr>
        </p:nvSpPr>
        <p:spPr>
          <a:xfrm>
            <a:off x="685800" y="1981200"/>
            <a:ext cx="7772400" cy="4114800"/>
          </a:xfrm>
        </p:spPr>
        <p:txBody>
          <a:bodyPr/>
          <a:lstStyle/>
          <a:p>
            <a:pPr lvl="1"/>
            <a:r>
              <a:rPr lang="en-AU" dirty="0"/>
              <a:t>IEEE 802 provides a status report of activities in the PSDO process for each SC6 meeting </a:t>
            </a:r>
          </a:p>
          <a:p>
            <a:pPr lvl="1"/>
            <a:r>
              <a:rPr lang="en-AU" dirty="0"/>
              <a:t>It has been determined that a suitable report is based on the status pages for each PSDO activity contained in the IEEE 802 JTC1 SC agenda</a:t>
            </a:r>
          </a:p>
          <a:p>
            <a:pPr lvl="1"/>
            <a:r>
              <a:rPr lang="en-AU" dirty="0"/>
              <a:t>The Chair has requested that the IEEE 802 EC authorise the Chair &amp; Vice-Chair of the IEEE 802 JTC1 SC to develop such a report for submission to SC6 by 23 Jul 2020</a:t>
            </a:r>
          </a:p>
          <a:p>
            <a:pPr lvl="2"/>
            <a:r>
              <a:rPr lang="en-AU" i="1" dirty="0"/>
              <a:t>Authorise the Chair &amp; Vice Chair of IEEE 802 JTC1 SC to develop a status report on behalf of IEEE 802, based on the status pages in 11-21-0952 as updated, for consideration by ISO/IEC JTC1/SC6 at their meeting in August 2021</a:t>
            </a:r>
          </a:p>
          <a:p>
            <a:pPr lvl="1"/>
            <a:r>
              <a:rPr lang="en-AU" dirty="0"/>
              <a:t>The Vice Chair will hopefully prepare the report (and possibly deliver it to SC6 on Wed, 25 Aug 2021 @13:00-16:00 UTC)</a:t>
            </a:r>
          </a:p>
        </p:txBody>
      </p:sp>
      <p:sp>
        <p:nvSpPr>
          <p:cNvPr id="4" name="Footer Placeholder 3">
            <a:extLst>
              <a:ext uri="{FF2B5EF4-FFF2-40B4-BE49-F238E27FC236}">
                <a16:creationId xmlns:a16="http://schemas.microsoft.com/office/drawing/2014/main" id="{B679CC16-0877-450C-952E-DE06EE42E74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54DC7A8-15DC-4CF0-854C-4E5152020B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4042408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0C56-2B2E-410B-ACE2-4CE6A27D26D4}"/>
              </a:ext>
            </a:extLst>
          </p:cNvPr>
          <p:cNvSpPr>
            <a:spLocks noGrp="1"/>
          </p:cNvSpPr>
          <p:nvPr>
            <p:ph type="title"/>
          </p:nvPr>
        </p:nvSpPr>
        <p:spPr/>
        <p:txBody>
          <a:bodyPr/>
          <a:lstStyle/>
          <a:p>
            <a:r>
              <a:rPr lang="en-AU" dirty="0"/>
              <a:t>Blast from the past: the WAPI Alliance is still promoting WAPI over WPA3</a:t>
            </a:r>
          </a:p>
        </p:txBody>
      </p:sp>
      <p:sp>
        <p:nvSpPr>
          <p:cNvPr id="3" name="Content Placeholder 2">
            <a:extLst>
              <a:ext uri="{FF2B5EF4-FFF2-40B4-BE49-F238E27FC236}">
                <a16:creationId xmlns:a16="http://schemas.microsoft.com/office/drawing/2014/main" id="{45C5A2F9-C080-4ABD-89B0-C3F24D712ECF}"/>
              </a:ext>
            </a:extLst>
          </p:cNvPr>
          <p:cNvSpPr>
            <a:spLocks noGrp="1"/>
          </p:cNvSpPr>
          <p:nvPr>
            <p:ph idx="1"/>
          </p:nvPr>
        </p:nvSpPr>
        <p:spPr>
          <a:xfrm>
            <a:off x="5715000" y="1981200"/>
            <a:ext cx="2743200" cy="4114800"/>
          </a:xfrm>
        </p:spPr>
        <p:txBody>
          <a:bodyPr/>
          <a:lstStyle/>
          <a:p>
            <a:r>
              <a:rPr lang="en-AU" sz="1200" b="0" i="0" dirty="0">
                <a:solidFill>
                  <a:srgbClr val="333333"/>
                </a:solidFill>
                <a:effectLst/>
                <a:latin typeface="+mj-lt"/>
                <a:ea typeface="宋体" panose="02010600030101010101" pitchFamily="2" charset="-122"/>
              </a:rPr>
              <a:t> </a:t>
            </a:r>
            <a:endParaRPr lang="en-AU" sz="1200" dirty="0">
              <a:latin typeface="+mj-lt"/>
            </a:endParaRPr>
          </a:p>
        </p:txBody>
      </p:sp>
      <p:sp>
        <p:nvSpPr>
          <p:cNvPr id="4" name="Footer Placeholder 3">
            <a:extLst>
              <a:ext uri="{FF2B5EF4-FFF2-40B4-BE49-F238E27FC236}">
                <a16:creationId xmlns:a16="http://schemas.microsoft.com/office/drawing/2014/main" id="{5741D61A-0234-4B2A-B2F0-D836188E15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7D70C1C-EFF3-4614-94A8-10F19560ECC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pic>
        <p:nvPicPr>
          <p:cNvPr id="7" name="Picture 6">
            <a:extLst>
              <a:ext uri="{FF2B5EF4-FFF2-40B4-BE49-F238E27FC236}">
                <a16:creationId xmlns:a16="http://schemas.microsoft.com/office/drawing/2014/main" id="{1F7127F7-B753-4B41-A39A-CE14E161CED3}"/>
              </a:ext>
            </a:extLst>
          </p:cNvPr>
          <p:cNvPicPr>
            <a:picLocks noChangeAspect="1"/>
          </p:cNvPicPr>
          <p:nvPr/>
        </p:nvPicPr>
        <p:blipFill rotWithShape="1">
          <a:blip r:embed="rId2"/>
          <a:srcRect l="36666" t="11480" r="37500" b="8519"/>
          <a:stretch/>
        </p:blipFill>
        <p:spPr>
          <a:xfrm>
            <a:off x="683623" y="1837509"/>
            <a:ext cx="4899375" cy="4267200"/>
          </a:xfrm>
          <a:prstGeom prst="rect">
            <a:avLst/>
          </a:prstGeom>
        </p:spPr>
      </p:pic>
      <p:sp>
        <p:nvSpPr>
          <p:cNvPr id="8" name="Rectangle 7">
            <a:extLst>
              <a:ext uri="{FF2B5EF4-FFF2-40B4-BE49-F238E27FC236}">
                <a16:creationId xmlns:a16="http://schemas.microsoft.com/office/drawing/2014/main" id="{855B37D2-57F9-4418-8894-5A6CCF3CDFD1}"/>
              </a:ext>
            </a:extLst>
          </p:cNvPr>
          <p:cNvSpPr/>
          <p:nvPr/>
        </p:nvSpPr>
        <p:spPr bwMode="auto">
          <a:xfrm>
            <a:off x="5999402" y="3435531"/>
            <a:ext cx="2590800" cy="2362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b="0" i="0" dirty="0">
                <a:solidFill>
                  <a:srgbClr val="333333"/>
                </a:solidFill>
                <a:effectLst/>
                <a:latin typeface="+mj-lt"/>
                <a:ea typeface="宋体" panose="02010600030101010101" pitchFamily="2" charset="-122"/>
              </a:rPr>
              <a:t>… </a:t>
            </a:r>
            <a:r>
              <a:rPr lang="en-AU" sz="1400" b="0" i="1" dirty="0">
                <a:solidFill>
                  <a:srgbClr val="333333"/>
                </a:solidFill>
                <a:effectLst/>
                <a:latin typeface="+mj-lt"/>
                <a:ea typeface="宋体" panose="02010600030101010101" pitchFamily="2" charset="-122"/>
              </a:rPr>
              <a:t>At present, in addition to China Southern Power Grid, WAPI construction in the State Grid, transportation, home appliances, public security, national defence and other industries has been launched one after another. It is believed that the standard will play a greater role</a:t>
            </a:r>
            <a:r>
              <a:rPr lang="en-AU" sz="1400" b="0" i="0" dirty="0">
                <a:solidFill>
                  <a:srgbClr val="333333"/>
                </a:solidFill>
                <a:effectLst/>
                <a:latin typeface="+mj-lt"/>
                <a:ea typeface="宋体" panose="02010600030101010101" pitchFamily="2" charset="-122"/>
              </a:rPr>
              <a:t>. …</a:t>
            </a:r>
            <a:endParaRPr kumimoji="0" lang="en-AU" sz="1400" b="0" i="0" u="none" strike="noStrike" cap="none" normalizeH="0" baseline="0" dirty="0">
              <a:ln>
                <a:noFill/>
              </a:ln>
              <a:solidFill>
                <a:schemeClr val="tx1"/>
              </a:solidFill>
              <a:effectLst/>
              <a:latin typeface="Times New Roman" pitchFamily="18" charset="0"/>
            </a:endParaRPr>
          </a:p>
        </p:txBody>
      </p:sp>
      <p:cxnSp>
        <p:nvCxnSpPr>
          <p:cNvPr id="10" name="Straight Arrow Connector 9">
            <a:extLst>
              <a:ext uri="{FF2B5EF4-FFF2-40B4-BE49-F238E27FC236}">
                <a16:creationId xmlns:a16="http://schemas.microsoft.com/office/drawing/2014/main" id="{5B0D000E-3770-41F7-B8A6-D8E96E432E73}"/>
              </a:ext>
            </a:extLst>
          </p:cNvPr>
          <p:cNvCxnSpPr/>
          <p:nvPr/>
        </p:nvCxnSpPr>
        <p:spPr bwMode="auto">
          <a:xfrm flipH="1">
            <a:off x="3886200" y="4267200"/>
            <a:ext cx="2133600" cy="1524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 name="TextBox 11">
            <a:extLst>
              <a:ext uri="{FF2B5EF4-FFF2-40B4-BE49-F238E27FC236}">
                <a16:creationId xmlns:a16="http://schemas.microsoft.com/office/drawing/2014/main" id="{97A2A258-7E83-4CC9-996D-8BF3BDDE6EED}"/>
              </a:ext>
            </a:extLst>
          </p:cNvPr>
          <p:cNvSpPr txBox="1"/>
          <p:nvPr/>
        </p:nvSpPr>
        <p:spPr>
          <a:xfrm>
            <a:off x="5582998" y="1814441"/>
            <a:ext cx="3332402" cy="307777"/>
          </a:xfrm>
          <a:prstGeom prst="rect">
            <a:avLst/>
          </a:prstGeom>
          <a:noFill/>
        </p:spPr>
        <p:txBody>
          <a:bodyPr wrap="square">
            <a:spAutoFit/>
          </a:bodyPr>
          <a:lstStyle/>
          <a:p>
            <a:r>
              <a:rPr lang="en-AU" sz="1400" dirty="0">
                <a:latin typeface="+mj-lt"/>
              </a:rPr>
              <a:t>http://www.wapia.org.cn/</a:t>
            </a:r>
          </a:p>
        </p:txBody>
      </p:sp>
    </p:spTree>
    <p:extLst>
      <p:ext uri="{BB962C8B-B14F-4D97-AF65-F5344CB8AC3E}">
        <p14:creationId xmlns:p14="http://schemas.microsoft.com/office/powerpoint/2010/main" val="675836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24320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a:t>
            </a:r>
          </a:p>
          <a:p>
            <a:pPr lvl="2"/>
            <a:r>
              <a:rPr lang="en-AU" dirty="0"/>
              <a:t>Al Petrick </a:t>
            </a:r>
          </a:p>
          <a:p>
            <a:pPr lvl="2"/>
            <a:r>
              <a:rPr lang="en-AU" dirty="0"/>
              <a:t>Dan Harkins</a:t>
            </a:r>
          </a:p>
          <a:p>
            <a:pPr lvl="2"/>
            <a:r>
              <a:rPr lang="en-AU" dirty="0"/>
              <a:t>Brian Weis</a:t>
            </a:r>
          </a:p>
          <a:p>
            <a:pPr lvl="2"/>
            <a:r>
              <a:rPr lang="en-AU" dirty="0"/>
              <a:t>Mick Seaman</a:t>
            </a:r>
          </a:p>
          <a:p>
            <a:pPr lvl="2"/>
            <a:r>
              <a:rPr lang="en-AU" dirty="0"/>
              <a:t>Stephen McCann</a:t>
            </a:r>
          </a:p>
          <a:p>
            <a:pPr lvl="2"/>
            <a:r>
              <a:rPr lang="en-AU" dirty="0"/>
              <a:t>Adrian Stephens</a:t>
            </a:r>
          </a:p>
          <a:p>
            <a:pPr lvl="2"/>
            <a:r>
              <a:rPr lang="en-AU" dirty="0"/>
              <a:t>Bruce Kraemer</a:t>
            </a:r>
          </a:p>
          <a:p>
            <a:pPr lvl="2"/>
            <a:r>
              <a:rPr lang="en-AU" dirty="0"/>
              <a:t>John Messenger</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5941415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added Sept 2015</a:t>
            </a:r>
          </a:p>
          <a:p>
            <a:pPr lvl="2"/>
            <a:r>
              <a:rPr lang="en-AU" dirty="0"/>
              <a:t>Dorothy Stanley– added Mar 2016</a:t>
            </a:r>
          </a:p>
          <a:p>
            <a:pPr lvl="2"/>
            <a:r>
              <a:rPr lang="en-AU" dirty="0"/>
              <a:t>Peter Yee </a:t>
            </a:r>
            <a:r>
              <a:rPr lang="en-US" dirty="0"/>
              <a:t>– added Oct 2017</a:t>
            </a:r>
          </a:p>
          <a:p>
            <a:pPr lvl="2"/>
            <a:r>
              <a:rPr lang="en-AU" dirty="0"/>
              <a:t>David Law– added Oct 2017</a:t>
            </a:r>
          </a:p>
          <a:p>
            <a:pPr lvl="2"/>
            <a:r>
              <a:rPr lang="en-US" dirty="0"/>
              <a:t>Hyeong-Ho LEE - </a:t>
            </a:r>
            <a:r>
              <a:rPr lang="en-AU" dirty="0"/>
              <a:t>added Oct 2017</a:t>
            </a:r>
          </a:p>
          <a:p>
            <a:pPr lvl="2"/>
            <a:r>
              <a:rPr lang="en-US" dirty="0"/>
              <a:t>Paul Congdon </a:t>
            </a:r>
            <a:r>
              <a:rPr lang="en-AU" dirty="0"/>
              <a:t>– added May 2019 (WG1)</a:t>
            </a:r>
          </a:p>
          <a:p>
            <a:pPr lvl="2"/>
            <a:r>
              <a:rPr lang="en-AU" dirty="0"/>
              <a:t>Paul Nikolich - added Nov 2020</a:t>
            </a:r>
          </a:p>
          <a:p>
            <a:pPr lvl="1"/>
            <a:r>
              <a:rPr lang="en-AU" dirty="0"/>
              <a:t>Yell if you would like to be added too</a:t>
            </a:r>
          </a:p>
          <a:p>
            <a:pPr lvl="1"/>
            <a:r>
              <a:rPr lang="en-AU" dirty="0"/>
              <a:t>Action: Andrew to clean list to ensure only IEEE </a:t>
            </a:r>
            <a:r>
              <a:rPr lang="en-AU"/>
              <a:t>802 people are on SC6 lists</a:t>
            </a:r>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3833330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17069</Words>
  <Application>Microsoft Office PowerPoint</Application>
  <PresentationFormat>On-screen Show (4:3)</PresentationFormat>
  <Paragraphs>2708</Paragraphs>
  <Slides>176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176</vt:i4>
      </vt:variant>
    </vt:vector>
  </HeadingPairs>
  <TitlesOfParts>
    <vt:vector size="184"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Jul 2021 agenda virtually</vt:lpstr>
      <vt:lpstr>This document will be used to provide information for any IEEE 802 JTC1 SC meetings in Jul 2021</vt:lpstr>
      <vt:lpstr>Registration is required for the July 802 electronic plenary session</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13 Jul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72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FDIS ballot closes 8 Sep 2021</vt:lpstr>
      <vt:lpstr>IEEE 802.1Qcp-2018 FDIS ballot closes 29 July 2021</vt:lpstr>
      <vt:lpstr>IEEE 802.1Qcy-2019 FDIS ballot closes 29 July 2021</vt:lpstr>
      <vt:lpstr>IEEE 802.1AS-Rev FDIS ballot closes 16 Sep 2021</vt:lpstr>
      <vt:lpstr>IEEE 802.1AX-REV FDIS ballot closes 29 July 2021</vt:lpstr>
      <vt:lpstr>IEEE 802.1Q-REV will liaised soon …</vt:lpstr>
      <vt:lpstr>IEEE 802.1Qcx will be included in IEEE 802.1Q-Rev rather than a separate submission</vt:lpstr>
      <vt:lpstr>IEEE 802.1X-2020 FDIS ballot closes 17 Nov 2021</vt:lpstr>
      <vt:lpstr>IEEE 802.1CMde FDIS ballot closes 8 Sep 2021</vt:lpstr>
      <vt:lpstr>IEEE 802.1AE-2018/Cor1-2020 was published in Jun 2021</vt:lpstr>
      <vt:lpstr>IEEE 802.1Qcr will be included in IEEE 802.1Q-Rev rather than a separate submission</vt:lpstr>
      <vt:lpstr>IEEE 802.1CS 60-day ballot closes 31 Jul 2021</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closes 8 Sep 2021</vt:lpstr>
      <vt:lpstr>IEEE 802.3cg-2019 FDIS ballot closes 17 Nov 2021</vt:lpstr>
      <vt:lpstr>IEEE 802.3cq-2020 FDIS ballot closes 8 Sep 2021</vt:lpstr>
      <vt:lpstr>IEEE 802.3cm-2020 FDIS ballot closes 8 Sep 2021</vt:lpstr>
      <vt:lpstr>IEEE 802.3ch-2020 FDIS ballot closes 8 Sep 2021</vt:lpstr>
      <vt:lpstr>IEEE 802.3ca-2020 FDIS ballot closes 17 Nov 2021</vt:lpstr>
      <vt:lpstr>IEEE 802.3.2-2019 FDIS closes 18 Oct 2021</vt:lpstr>
      <vt:lpstr>IEEE 802.3cr is waiting for FDIS to start</vt:lpstr>
      <vt:lpstr>IEEE 802.3cu is waiting for FDIS to start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60-day pre-ballot closes on 10 Aug 2021</vt:lpstr>
      <vt:lpstr>IEEE 802.11ay is waiting for start of 60-day ballot</vt:lpstr>
      <vt:lpstr>IEEE 802.11az will be liaised in the future</vt:lpstr>
      <vt:lpstr>IEEE 802.11ba is waiting for start of 60-day ballot</vt:lpstr>
      <vt:lpstr>IEEE 802.11bb will be liaised when appropriate</vt:lpstr>
      <vt:lpstr>IEEE 802.11bc will be liaised when appropriate</vt:lpstr>
      <vt:lpstr>IEEE 802.11bd will be liaised when appropriate</vt:lpstr>
      <vt:lpstr>IEEE 802.11be will be liaised when appropriate</vt:lpstr>
      <vt:lpstr>IEEE 802.11REVmd 60 day pre-ballot passed but a response is required</vt:lpstr>
      <vt:lpstr>The JTC1 SC will discuss a proposed response to the China NB comments on IEEE 802.11REVmd </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closes on 9 Dec 2021</vt:lpstr>
      <vt:lpstr>The next SC6 meeting has been rescheduled as a virtual meeting in Aug/Sep 2021</vt:lpstr>
      <vt:lpstr>There is very little of interest on the SC6/WG1 agenda</vt:lpstr>
      <vt:lpstr>There is very little of interest on the SC6/WG1 agenda</vt:lpstr>
      <vt:lpstr>There is very little of interest on the SC6/WG1 agenda</vt:lpstr>
      <vt:lpstr>There is very little of interest on the SC6/WG7 agenda</vt:lpstr>
      <vt:lpstr>Three new Work Items of potential interest to IEEE 802 have been proposed in SC6</vt:lpstr>
      <vt:lpstr>IEEE 802 needs to send our usual LS to SC6 for their upcoming meeting</vt:lpstr>
      <vt:lpstr>Blast from the past: the WAPI Alliance is still promoting WAPI over WPA3</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2021-07-12T08:11:43Z</dcterms:modified>
</cp:coreProperties>
</file>