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23" r:id="rId21"/>
    <p:sldId id="824" r:id="rId22"/>
    <p:sldId id="828" r:id="rId23"/>
    <p:sldId id="836" r:id="rId24"/>
    <p:sldId id="837" r:id="rId25"/>
    <p:sldId id="838" r:id="rId26"/>
    <p:sldId id="829" r:id="rId27"/>
    <p:sldId id="839" r:id="rId28"/>
    <p:sldId id="840" r:id="rId29"/>
    <p:sldId id="841" r:id="rId30"/>
    <p:sldId id="830" r:id="rId31"/>
    <p:sldId id="831" r:id="rId32"/>
    <p:sldId id="832" r:id="rId33"/>
    <p:sldId id="833" r:id="rId34"/>
    <p:sldId id="834" r:id="rId35"/>
    <p:sldId id="842"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1"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4075" autoAdjust="0"/>
  </p:normalViewPr>
  <p:slideViewPr>
    <p:cSldViewPr>
      <p:cViewPr varScale="1">
        <p:scale>
          <a:sx n="93" d="100"/>
          <a:sy n="93" d="100"/>
        </p:scale>
        <p:origin x="699" y="5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79849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1893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751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2420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85221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61465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106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22895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6796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483303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3328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0934</a:t>
            </a:r>
            <a:r>
              <a:rPr lang="en-US" altLang="en-US" sz="1800" b="1" dirty="0" smtClean="0"/>
              <a:t>r4</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July Plenary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2324495"/>
              </p:ext>
            </p:extLst>
          </p:nvPr>
        </p:nvGraphicFramePr>
        <p:xfrm>
          <a:off x="762000" y="3124200"/>
          <a:ext cx="8229601" cy="241546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21/1035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Satyanarayana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Katla</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Sensing-specific feedback using NDPA and trigger frames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21/1047</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Rojan Chitrakar (Panasonic)</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Legacy support in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Mengshi</a:t>
                      </a:r>
                      <a:r>
                        <a:rPr lang="en-US" altLang="zh-CN" sz="1100" kern="1200" dirty="0" smtClean="0">
                          <a:solidFill>
                            <a:schemeClr val="tx1"/>
                          </a:solidFill>
                          <a:latin typeface="+mn-lt"/>
                          <a:ea typeface="+mn-ea"/>
                          <a:cs typeface="+mn-cs"/>
                        </a:rPr>
                        <a:t> Hu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threshold-based-sensing-measurement-follow-up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21/1071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a:t>
                      </a:r>
                      <a:r>
                        <a:rPr lang="en-US" altLang="zh-CN" sz="1100" kern="1200" baseline="0" dirty="0" smtClean="0">
                          <a:solidFill>
                            <a:schemeClr val="tx1"/>
                          </a:solidFill>
                          <a:latin typeface="+mn-lt"/>
                          <a:ea typeface="+mn-ea"/>
                          <a:cs typeface="+mn-cs"/>
                        </a:rPr>
                        <a:t> (Q</a:t>
                      </a:r>
                      <a:r>
                        <a:rPr lang="en-US" altLang="zh-CN" sz="1100" kern="1200" dirty="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measurement operation bottom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kern="1200" baseline="0" dirty="0" smtClean="0">
                          <a:solidFill>
                            <a:schemeClr val="tx1"/>
                          </a:solidFill>
                          <a:latin typeface="+mn-lt"/>
                          <a:ea typeface="+mn-ea"/>
                          <a:cs typeface="+mn-cs"/>
                        </a:rPr>
                        <a:t>(</a:t>
                      </a:r>
                      <a:r>
                        <a:rPr lang="en-US" altLang="zh-CN" sz="1100" kern="1200" baseline="0" smtClean="0">
                          <a:solidFill>
                            <a:schemeClr val="tx1"/>
                          </a:solidFill>
                          <a:latin typeface="+mn-lt"/>
                          <a:ea typeface="+mn-ea"/>
                          <a:cs typeface="+mn-cs"/>
                        </a:rPr>
                        <a:t>Q</a:t>
                      </a:r>
                      <a:r>
                        <a:rPr lang="en-US" altLang="zh-CN" sz="1100" kern="120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A-framework-for-EDMG-monostatic-</a:t>
                      </a:r>
                      <a:r>
                        <a:rPr lang="en-US" altLang="en-US" sz="1100" kern="1200" dirty="0" err="1" smtClean="0">
                          <a:solidFill>
                            <a:schemeClr val="tx1"/>
                          </a:solidFill>
                          <a:latin typeface="+mn-lt"/>
                          <a:ea typeface="+mn-ea"/>
                          <a:cs typeface="+mn-cs"/>
                        </a:rPr>
                        <a:t>radrar</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21/1116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Pu (Perry) Wang (MERL)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Repurposing Directional Multi-Gigabit (DMG) Beamforming Training Measurements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May 2021 </a:t>
            </a:r>
            <a:r>
              <a:rPr lang="en-US" altLang="zh-CN" sz="2000" dirty="0"/>
              <a:t>meeting to today:</a:t>
            </a:r>
          </a:p>
          <a:p>
            <a:pPr lvl="1" algn="just">
              <a:buFont typeface="Arial" panose="020B0604020202020204" pitchFamily="34" charset="0"/>
              <a:buChar char="•"/>
            </a:pPr>
            <a:r>
              <a:rPr lang="en-US" altLang="zh-CN" sz="1600" dirty="0" smtClean="0"/>
              <a:t>May Interim</a:t>
            </a:r>
            <a:r>
              <a:rPr lang="en-US" altLang="zh-CN" sz="1600" dirty="0"/>
              <a:t>: </a:t>
            </a:r>
            <a:r>
              <a:rPr lang="en-US" altLang="zh-CN" sz="1600" dirty="0">
                <a:hlinkClick r:id="rId3"/>
              </a:rPr>
              <a:t>https://</a:t>
            </a:r>
            <a:r>
              <a:rPr lang="en-US" altLang="zh-CN" sz="1600" dirty="0" smtClean="0">
                <a:hlinkClick r:id="rId3"/>
              </a:rPr>
              <a:t>mentor.ieee.org/802.11/dcn/21/11-21-0870-02-00bf-meeting-minutes-may-2021.docx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May - July: </a:t>
            </a:r>
          </a:p>
          <a:p>
            <a:pPr marL="714375" lvl="1" indent="0" algn="just">
              <a:buNone/>
            </a:pPr>
            <a:r>
              <a:rPr lang="en-US" altLang="zh-CN" sz="1600" dirty="0">
                <a:hlinkClick r:id="rId4"/>
              </a:rPr>
              <a:t>https://</a:t>
            </a:r>
            <a:r>
              <a:rPr lang="en-US" altLang="zh-CN" sz="1600" dirty="0" smtClean="0">
                <a:hlinkClick r:id="rId4"/>
              </a:rPr>
              <a:t>mentor.ieee.org/802.11/dcn/21/11-21-0914-03-00bf-ieee-802-11bf-teleconference-minutes-may-july-2021.docx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r>
              <a:rPr lang="en-US" altLang="zh-CN" sz="2000" dirty="0"/>
              <a:t>Assaf Kasher</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July 13, 16, 19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20</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21</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strike="sngStrike"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02281997"/>
              </p:ext>
            </p:extLst>
          </p:nvPr>
        </p:nvGraphicFramePr>
        <p:xfrm>
          <a:off x="762000" y="3124200"/>
          <a:ext cx="8229601" cy="204438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21/1069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Mengshi</a:t>
                      </a:r>
                      <a:r>
                        <a:rPr lang="en-US" altLang="zh-CN" sz="1100" kern="1200" dirty="0" smtClean="0">
                          <a:solidFill>
                            <a:srgbClr val="00B050"/>
                          </a:solidFill>
                          <a:latin typeface="+mn-lt"/>
                          <a:ea typeface="+mn-ea"/>
                          <a:cs typeface="+mn-cs"/>
                        </a:rPr>
                        <a:t> Hu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threshold-based-sensing-measurement-follow-up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21/1071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Solomon Trainin</a:t>
                      </a:r>
                      <a:r>
                        <a:rPr lang="en-US" altLang="zh-CN" sz="1100" kern="1200" baseline="0" dirty="0" smtClean="0">
                          <a:solidFill>
                            <a:schemeClr val="tx1"/>
                          </a:solidFill>
                          <a:latin typeface="+mn-lt"/>
                          <a:ea typeface="+mn-ea"/>
                          <a:cs typeface="+mn-cs"/>
                        </a:rPr>
                        <a:t> (Q</a:t>
                      </a:r>
                      <a:r>
                        <a:rPr lang="en-US" altLang="zh-CN" sz="1100" kern="1200" dirty="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measurement operation bottom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21/1068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kern="1200" baseline="0" dirty="0" smtClean="0">
                          <a:solidFill>
                            <a:schemeClr val="tx1"/>
                          </a:solidFill>
                          <a:latin typeface="+mn-lt"/>
                          <a:ea typeface="+mn-ea"/>
                          <a:cs typeface="+mn-cs"/>
                        </a:rPr>
                        <a:t>(</a:t>
                      </a:r>
                      <a:r>
                        <a:rPr lang="en-US" altLang="zh-CN" sz="1100" kern="1200" baseline="0" smtClean="0">
                          <a:solidFill>
                            <a:schemeClr val="tx1"/>
                          </a:solidFill>
                          <a:latin typeface="+mn-lt"/>
                          <a:ea typeface="+mn-ea"/>
                          <a:cs typeface="+mn-cs"/>
                        </a:rPr>
                        <a:t>Q</a:t>
                      </a:r>
                      <a:r>
                        <a:rPr lang="en-US" altLang="zh-CN" sz="1100" kern="1200" smtClean="0">
                          <a:solidFill>
                            <a:schemeClr val="tx1"/>
                          </a:solidFill>
                          <a:latin typeface="+mn-lt"/>
                          <a:ea typeface="+mn-ea"/>
                          <a:cs typeface="+mn-cs"/>
                        </a:rPr>
                        <a:t>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A-framework-for-EDMG-monostatic-</a:t>
                      </a:r>
                      <a:r>
                        <a:rPr lang="en-US" altLang="en-US" sz="1100" kern="1200" dirty="0" err="1" smtClean="0">
                          <a:solidFill>
                            <a:schemeClr val="tx1"/>
                          </a:solidFill>
                          <a:latin typeface="+mn-lt"/>
                          <a:ea typeface="+mn-ea"/>
                          <a:cs typeface="+mn-cs"/>
                        </a:rPr>
                        <a:t>radrar</a:t>
                      </a: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21/1116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Pu (Perry) Wang (MERL)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Repurposing Directional Multi-Gigabit (DMG) Beamforming Training Measurements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14605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929044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strike="sngStrike"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39907964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20-24</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79279937"/>
              </p:ext>
            </p:extLst>
          </p:nvPr>
        </p:nvGraphicFramePr>
        <p:xfrm>
          <a:off x="762000" y="3253812"/>
          <a:ext cx="8229601" cy="224782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21/1071</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Solomon Trainin</a:t>
                      </a:r>
                      <a:r>
                        <a:rPr lang="en-US" altLang="zh-CN" sz="1100" kern="1200" baseline="0" dirty="0" smtClean="0">
                          <a:solidFill>
                            <a:srgbClr val="00B050"/>
                          </a:solidFill>
                          <a:latin typeface="+mn-lt"/>
                          <a:ea typeface="+mn-ea"/>
                          <a:cs typeface="+mn-cs"/>
                        </a:rPr>
                        <a:t> (Q</a:t>
                      </a:r>
                      <a:r>
                        <a:rPr lang="en-US" altLang="zh-CN" sz="1100" kern="1200" dirty="0" smtClean="0">
                          <a:solidFill>
                            <a:srgbClr val="00B050"/>
                          </a:solidFill>
                          <a:latin typeface="+mn-lt"/>
                          <a:ea typeface="+mn-ea"/>
                          <a:cs typeface="+mn-cs"/>
                        </a:rPr>
                        <a:t>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a:t>
                      </a:r>
                      <a:r>
                        <a:rPr lang="en-US" altLang="zh-CN" sz="1100" kern="1200" dirty="0" smtClean="0">
                          <a:solidFill>
                            <a:srgbClr val="00B050"/>
                          </a:solidFill>
                          <a:latin typeface="+mn-lt"/>
                          <a:ea typeface="+mn-ea"/>
                          <a:cs typeface="+mn-cs"/>
                        </a:rPr>
                        <a:t>Sensing measurement operation bottom 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21/1068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a:t>
                      </a:r>
                      <a:r>
                        <a:rPr lang="en-US" altLang="zh-CN" sz="1100" kern="1200" baseline="0" dirty="0" smtClean="0">
                          <a:solidFill>
                            <a:srgbClr val="00B050"/>
                          </a:solidFill>
                          <a:latin typeface="+mn-lt"/>
                          <a:ea typeface="+mn-ea"/>
                          <a:cs typeface="+mn-cs"/>
                        </a:rPr>
                        <a:t>(</a:t>
                      </a:r>
                      <a:r>
                        <a:rPr lang="en-US" altLang="zh-CN" sz="1100" kern="1200" baseline="0" smtClean="0">
                          <a:solidFill>
                            <a:srgbClr val="00B050"/>
                          </a:solidFill>
                          <a:latin typeface="+mn-lt"/>
                          <a:ea typeface="+mn-ea"/>
                          <a:cs typeface="+mn-cs"/>
                        </a:rPr>
                        <a:t>Q</a:t>
                      </a:r>
                      <a:r>
                        <a:rPr lang="en-US" altLang="zh-CN" sz="1100" kern="1200" smtClean="0">
                          <a:solidFill>
                            <a:srgbClr val="00B050"/>
                          </a:solidFill>
                          <a:latin typeface="+mn-lt"/>
                          <a:ea typeface="+mn-ea"/>
                          <a:cs typeface="+mn-cs"/>
                        </a:rPr>
                        <a:t>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A-framework-for-EDMG-monostatic-</a:t>
                      </a:r>
                      <a:r>
                        <a:rPr lang="en-US" altLang="en-US" sz="1100" kern="1200" dirty="0" err="1" smtClean="0">
                          <a:solidFill>
                            <a:srgbClr val="00B050"/>
                          </a:solidFill>
                          <a:latin typeface="+mn-lt"/>
                          <a:ea typeface="+mn-ea"/>
                          <a:cs typeface="+mn-cs"/>
                        </a:rPr>
                        <a:t>radrar</a:t>
                      </a:r>
                      <a:endParaRPr lang="en-US"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21/1116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Pu (Perry) Wang (MERL)</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Repurposing Directional Multi-Gigabit (DMG) Beamforming Training Measurements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endParaRPr lang="zh-CN" altLang="en-US" sz="11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9923829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15324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13 </a:t>
            </a:r>
            <a:r>
              <a:rPr lang="en-US" altLang="zh-CN" sz="1800" b="1" dirty="0">
                <a:cs typeface="Times New Roman" panose="02020603050405020304" pitchFamily="18" charset="0"/>
              </a:rPr>
              <a:t>(Tuesday), 9am - 11:00pm ET </a:t>
            </a:r>
            <a:r>
              <a:rPr lang="en-US" altLang="zh-CN" sz="1800" b="1" dirty="0" smtClean="0">
                <a:cs typeface="Times New Roman" panose="02020603050405020304" pitchFamily="18" charset="0"/>
              </a:rPr>
              <a:t>-------------July Plenary</a:t>
            </a: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16 </a:t>
            </a:r>
            <a:r>
              <a:rPr lang="en-US" altLang="zh-CN" sz="1800" b="1" dirty="0">
                <a:cs typeface="Times New Roman" panose="02020603050405020304" pitchFamily="18" charset="0"/>
              </a:rPr>
              <a:t>(Friday),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a:t>
            </a:r>
            <a:r>
              <a:rPr lang="en-US" altLang="zh-CN" sz="1800" b="1" dirty="0" smtClean="0">
                <a:cs typeface="Times New Roman" panose="02020603050405020304" pitchFamily="18" charset="0"/>
              </a:rPr>
              <a:t>19 </a:t>
            </a:r>
            <a:r>
              <a:rPr lang="en-US" altLang="zh-CN" sz="1800" b="1" dirty="0">
                <a:cs typeface="Times New Roman" panose="02020603050405020304" pitchFamily="18" charset="0"/>
              </a:rPr>
              <a:t>(Monday), 9am - 11:00pm ET ------------- July Plenary</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July      27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strike="sngStrike" dirty="0">
                <a:solidFill>
                  <a:srgbClr val="FF0000"/>
                </a:solidFill>
                <a:cs typeface="Times New Roman" panose="02020603050405020304" pitchFamily="18" charset="0"/>
              </a:rPr>
              <a:t>August 3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10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17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24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August 31   (Tuesday), 10am - 12:00pm ET</a:t>
            </a:r>
          </a:p>
          <a:p>
            <a:pPr marL="685800" lvl="2" indent="-285750" algn="just">
              <a:spcBef>
                <a:spcPct val="0"/>
              </a:spcBef>
              <a:spcAft>
                <a:spcPts val="600"/>
              </a:spcAft>
              <a:buFont typeface="Times New Roman" panose="02020603050405020304" pitchFamily="18" charset="0"/>
              <a:buChar char="―"/>
              <a:defRPr/>
            </a:pPr>
            <a:r>
              <a:rPr lang="en-US" altLang="zh-CN" sz="1800" b="1" dirty="0">
                <a:cs typeface="Times New Roman" panose="02020603050405020304" pitchFamily="18" charset="0"/>
              </a:rPr>
              <a:t>September 7   (Tuesday), 10am - 12:00pm </a:t>
            </a:r>
            <a:r>
              <a:rPr lang="en-US" altLang="zh-CN" sz="1800" b="1" dirty="0" smtClean="0">
                <a:cs typeface="Times New Roman" panose="02020603050405020304" pitchFamily="18" charset="0"/>
              </a:rPr>
              <a:t>ET</a:t>
            </a:r>
            <a:endParaRPr lang="en-US" altLang="zh-CN" sz="2400" b="1" dirty="0" smtClean="0">
              <a:cs typeface="Times New Roman" panose="02020603050405020304" pitchFamily="18" charset="0"/>
            </a:endParaRPr>
          </a:p>
        </p:txBody>
      </p:sp>
    </p:spTree>
    <p:extLst>
      <p:ext uri="{BB962C8B-B14F-4D97-AF65-F5344CB8AC3E}">
        <p14:creationId xmlns:p14="http://schemas.microsoft.com/office/powerpoint/2010/main" val="4053608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July 13, 16, </a:t>
            </a:r>
            <a:r>
              <a:rPr lang="en-US" altLang="en-US" dirty="0" smtClean="0">
                <a:solidFill>
                  <a:srgbClr val="0000FF"/>
                </a:solidFill>
              </a:rPr>
              <a:t>19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20</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smtClean="0"/>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83700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21</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smtClean="0"/>
              <a:t>To </a:t>
            </a:r>
            <a:r>
              <a:rPr lang="en-US" altLang="zh-CN" sz="1400" kern="0" dirty="0"/>
              <a:t>enable sub-7 GHz WLAN sensing, an RXVECTOR parameter CSI_ESTIMATE is defined that contains the channel measured during the training symbols of the received PPDU.</a:t>
            </a:r>
          </a:p>
          <a:p>
            <a:pPr lvl="1" algn="just">
              <a:defRPr/>
            </a:pPr>
            <a:r>
              <a:rPr lang="en-US" altLang="zh-CN" sz="1400" kern="0" dirty="0" smtClean="0"/>
              <a:t>A </a:t>
            </a:r>
            <a:r>
              <a:rPr lang="en-US" altLang="zh-CN" sz="1400" kern="0" dirty="0"/>
              <a:t>Sensing Measurement Report frame, which allows a sensing receiver to report sensing measurements, is defined. This new frame contains at least the following two fields:</a:t>
            </a:r>
          </a:p>
          <a:p>
            <a:pPr lvl="2" algn="just">
              <a:defRPr/>
            </a:pPr>
            <a:r>
              <a:rPr lang="en-US" altLang="zh-CN" kern="0" dirty="0" smtClean="0"/>
              <a:t>Measurement </a:t>
            </a:r>
            <a:r>
              <a:rPr lang="en-US" altLang="zh-CN" kern="0" dirty="0"/>
              <a:t>report control field: Contains information necessary to interpret the measurement report field.</a:t>
            </a:r>
          </a:p>
          <a:p>
            <a:pPr lvl="2" algn="just">
              <a:defRPr/>
            </a:pPr>
            <a:r>
              <a:rPr lang="en-US" altLang="zh-CN" kern="0" dirty="0" smtClean="0"/>
              <a:t>Measurement </a:t>
            </a:r>
            <a:r>
              <a:rPr lang="en-US" altLang="zh-CN" kern="0" dirty="0"/>
              <a:t>report field: Carries CSI measurements obtained by a sensing receiver.</a:t>
            </a:r>
          </a:p>
          <a:p>
            <a:pPr lvl="1" algn="just">
              <a:defRPr/>
            </a:pPr>
            <a:r>
              <a:rPr lang="en-US" altLang="zh-CN" sz="1400" kern="0" dirty="0" smtClean="0"/>
              <a:t>The </a:t>
            </a:r>
            <a:r>
              <a:rPr lang="en-US" altLang="zh-CN" sz="1400" kern="0" dirty="0"/>
              <a:t>format of CSI_ESTIMATE is the same one used in the measurement report field within the Sensing Measurement Report frame.  The format of CSI_ESTIMATE is TBD.</a:t>
            </a:r>
          </a:p>
          <a:p>
            <a:pPr lvl="1" algn="just">
              <a:defRPr/>
            </a:pPr>
            <a:r>
              <a:rPr lang="en-US" altLang="zh-CN" sz="1400" kern="0" dirty="0" smtClean="0"/>
              <a:t>Transmission </a:t>
            </a:r>
            <a:r>
              <a:rPr lang="en-US" altLang="zh-CN" sz="1400" kern="0" dirty="0"/>
              <a:t>of the Sensing Measurement Report frame is initiated by an MLME primitive.  Both immediate and delayed reporting are acceptable.</a:t>
            </a:r>
          </a:p>
          <a:p>
            <a:pPr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a:t>
            </a:r>
            <a:r>
              <a:rPr lang="en-US" altLang="zh-CN" sz="1600" b="1" dirty="0" smtClean="0"/>
              <a:t>		</a:t>
            </a:r>
            <a:r>
              <a:rPr lang="en-US" altLang="zh-CN" sz="1600" b="1" kern="0" dirty="0" smtClean="0"/>
              <a:t>Second</a:t>
            </a:r>
            <a:r>
              <a:rPr lang="en-US" altLang="zh-CN" sz="1600" b="1" kern="0" dirty="0"/>
              <a:t>: </a:t>
            </a:r>
            <a:r>
              <a:rPr lang="en-US" altLang="zh-CN" sz="1600" b="1" kern="0" dirty="0" err="1"/>
              <a:t>Rajat</a:t>
            </a:r>
            <a:r>
              <a:rPr lang="en-US" altLang="zh-CN" sz="1600" b="1" kern="0" dirty="0"/>
              <a:t> </a:t>
            </a:r>
            <a:r>
              <a:rPr lang="en-US" altLang="zh-CN" sz="1600" b="1" kern="0" dirty="0" err="1"/>
              <a:t>Pushkarna</a:t>
            </a:r>
            <a:endParaRPr lang="en-US" altLang="zh-CN" sz="1600" b="1" kern="0" dirty="0" smtClean="0"/>
          </a:p>
          <a:p>
            <a:pPr marL="342900" lvl="1" indent="-342900"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highlight>
                  <a:srgbClr val="00FF00"/>
                </a:highlight>
              </a:rPr>
              <a:t>Approved by unanimous </a:t>
            </a:r>
            <a:r>
              <a:rPr lang="en-US" altLang="zh-CN" sz="1600" dirty="0" smtClean="0">
                <a:highlight>
                  <a:srgbClr val="00FF00"/>
                </a:highlight>
              </a:rPr>
              <a:t>consent</a:t>
            </a:r>
            <a:endParaRPr lang="en-US" altLang="zh-CN" sz="1600" b="1" kern="0" dirty="0"/>
          </a:p>
          <a:p>
            <a:pPr marL="0" lvl="1" indent="0" algn="just">
              <a:buNone/>
              <a:defRPr/>
            </a:pPr>
            <a:endParaRPr lang="en-US" altLang="zh-CN" sz="1000" kern="0" dirty="0" smtClean="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29058739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22</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measurement </a:t>
            </a:r>
            <a:r>
              <a:rPr lang="en-US" altLang="zh-CN" sz="1800" kern="0" dirty="0"/>
              <a:t>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smtClean="0"/>
              <a:t>	</a:t>
            </a:r>
            <a:r>
              <a:rPr lang="en-US" altLang="zh-CN" sz="1600" kern="0" dirty="0" smtClean="0"/>
              <a:t>NDP </a:t>
            </a:r>
            <a:r>
              <a:rPr lang="en-US" altLang="zh-CN" sz="1600" kern="0" dirty="0"/>
              <a:t>format for sensing is TBD.</a:t>
            </a:r>
          </a:p>
          <a:p>
            <a:pPr algn="just">
              <a:defRPr/>
            </a:pPr>
            <a:endParaRPr lang="en-US" altLang="zh-CN" sz="900" kern="0" dirty="0"/>
          </a:p>
          <a:p>
            <a:pPr algn="just">
              <a:defRPr/>
            </a:pPr>
            <a:endParaRPr lang="en-US" altLang="zh-CN" sz="900" kern="0" dirty="0" smtClean="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Dongguk Lim</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21/1015r1</a:t>
            </a:r>
          </a:p>
          <a:p>
            <a:pPr marL="628650" lvl="2">
              <a:buFont typeface="微软雅黑" panose="020B0503020204020204" pitchFamily="34" charset="-122"/>
              <a:buChar char="–"/>
              <a:defRPr/>
            </a:pPr>
            <a:r>
              <a:rPr lang="en-US" altLang="zh-CN" kern="0" dirty="0"/>
              <a:t>SP Result: </a:t>
            </a:r>
            <a:r>
              <a:rPr lang="en-US" altLang="zh-CN" kern="0" dirty="0" smtClean="0"/>
              <a:t>26/0/8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6406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23</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t>
            </a:r>
            <a:r>
              <a:rPr lang="en-US" altLang="zh-CN" sz="1800" kern="0" dirty="0" smtClean="0"/>
              <a:t>AID/UID.</a:t>
            </a:r>
            <a:endParaRPr lang="en-US" altLang="zh-CN" sz="1800" kern="0" dirty="0"/>
          </a:p>
          <a:p>
            <a:pPr lvl="1" algn="just">
              <a:defRPr/>
            </a:pPr>
            <a:r>
              <a:rPr lang="en-US" altLang="zh-CN" sz="1800" kern="0" dirty="0" smtClean="0"/>
              <a:t>11bf </a:t>
            </a:r>
            <a:r>
              <a:rPr lang="en-US" altLang="zh-CN" sz="1800" kern="0" dirty="0"/>
              <a:t>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19/3/15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705798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34</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24</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smtClean="0"/>
              <a:t>The </a:t>
            </a:r>
            <a:r>
              <a:rPr lang="en-US" altLang="zh-CN" sz="1800" kern="0" dirty="0"/>
              <a:t>Measurement Setup ID may be used to identify attributes of the sensing measurement instances</a:t>
            </a:r>
          </a:p>
          <a:p>
            <a:pPr lvl="1" algn="just">
              <a:defRPr/>
            </a:pPr>
            <a:r>
              <a:rPr lang="en-US" altLang="zh-CN" sz="1800" kern="0" dirty="0" smtClean="0"/>
              <a:t>The </a:t>
            </a:r>
            <a:r>
              <a:rPr lang="en-US" altLang="zh-CN" sz="1800" kern="0" dirty="0"/>
              <a:t>Measurement Instance ID may be used to identify the sensing measurement instance that utilizes attributes of the same Measurement Setup ID</a:t>
            </a:r>
          </a:p>
          <a:p>
            <a:pPr lvl="1" algn="just">
              <a:defRPr/>
            </a:pPr>
            <a:r>
              <a:rPr lang="en-US" altLang="zh-CN" sz="1800" kern="0" dirty="0" smtClean="0"/>
              <a:t>The </a:t>
            </a:r>
            <a:r>
              <a:rPr lang="en-US" altLang="zh-CN" sz="1800" kern="0" dirty="0"/>
              <a:t>Dialog Token field may be a possibility to contain both IDs</a:t>
            </a:r>
          </a:p>
          <a:p>
            <a:pPr algn="just">
              <a:defRPr/>
            </a:pPr>
            <a:endParaRPr lang="en-US" altLang="zh-CN" sz="900" kern="0" dirty="0"/>
          </a:p>
          <a:p>
            <a:pPr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dirty="0" smtClean="0"/>
              <a:t>		</a:t>
            </a:r>
            <a:r>
              <a:rPr lang="en-US" altLang="zh-CN" sz="1800" b="1" kern="0" dirty="0" smtClean="0"/>
              <a:t>Second</a:t>
            </a:r>
            <a:r>
              <a:rPr lang="en-US" altLang="zh-CN" sz="1800" b="1" kern="0" dirty="0"/>
              <a:t>: Cheng Chen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21/0644r4</a:t>
            </a:r>
          </a:p>
          <a:p>
            <a:pPr marL="628650" lvl="2">
              <a:buFont typeface="微软雅黑" panose="020B0503020204020204" pitchFamily="34" charset="-122"/>
              <a:buChar char="–"/>
              <a:defRPr/>
            </a:pPr>
            <a:r>
              <a:rPr lang="en-US" altLang="zh-CN" kern="0" dirty="0"/>
              <a:t>SP Result: </a:t>
            </a:r>
            <a:r>
              <a:rPr lang="en-US" altLang="zh-CN" kern="0" dirty="0" smtClean="0"/>
              <a:t>20/1/11 </a:t>
            </a:r>
            <a:r>
              <a:rPr lang="en-US" altLang="zh-CN" kern="0" dirty="0"/>
              <a: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35100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105118</TotalTime>
  <Words>2965</Words>
  <Application>Microsoft Office PowerPoint</Application>
  <PresentationFormat>全屏显示(4:3)</PresentationFormat>
  <Paragraphs>543</Paragraphs>
  <Slides>35</Slides>
  <Notes>34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35</vt:i4>
      </vt:variant>
    </vt:vector>
  </HeadingPairs>
  <TitlesOfParts>
    <vt:vector size="44"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 Plenary 2021</vt:lpstr>
      <vt:lpstr>IEEE 802.11 Task Group bf WLAN Sensing </vt:lpstr>
      <vt:lpstr>PowerPoint 演示文稿</vt:lpstr>
      <vt:lpstr>PowerPoint 演示文稿</vt:lpstr>
      <vt:lpstr>Registration for the July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4651</cp:revision>
  <cp:lastPrinted>2014-11-04T15:04:57Z</cp:lastPrinted>
  <dcterms:created xsi:type="dcterms:W3CDTF">2007-04-17T18:10:23Z</dcterms:created>
  <dcterms:modified xsi:type="dcterms:W3CDTF">2021-07-19T14:56:32Z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(3)geRkw33tCre/pn7iy4v6hTQnDu9zA5MsBKFygLWuDxtI9RtiljsvlJf/HGrThlkud5a6QGSk
5KLtlRcdxXnxXEZmynuynnFQblRTPOsTcPin/oB9Mk9NxUEl2gdHQslLLtEG9Gc5MGO/QFmO
ZxQHwFeaxHK7g+AxmHK1k/gLt8aV2kljrMJ2g3T/9rH7nIsgki0ZV30WGdllZQF3gLjJsQAJ
TNj2AWVLyjnsIyNpoX</vt:lpwstr>
  </property>
  <property fmtid="{D5CDD505-2E9C-101B-9397-08002B2CF9AE}" pid="27" name="_2015_ms_pID_7253431">
    <vt:lpwstr>r/0J+ZxxayjKQvpORSR/qskP9cd/zq39qGqq8RGGRlxtVzzhRrcYOk
ikQE6RseMp4IoMKUXByVJUgGTYQTc4fx/YjQzdCkPyQutfSakBGV0bmtO81jWii5Ow1JuEpU
hagfWLIaFDUgozBQcpudPB0/KvTMMy5DoA1xcSM2S3n15jlyvXnf2miM1gw6SGV1UVfpktn2
BrPk5DXIt1jETqebc14orct6M4quR5gNen0I</vt:lpwstr>
  </property>
  <property fmtid="{D5CDD505-2E9C-101B-9397-08002B2CF9AE}" pid="28" name="_2015_ms_pID_7253432">
    <vt:lpwstr>ng==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1626698089</vt:lpwstr>
  </property>
</Properties>
</file>