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handoutMasterIdLst>
    <p:handoutMasterId r:id="rId24"/>
  </p:handoutMasterIdLst>
  <p:sldIdLst>
    <p:sldId id="720" r:id="rId2"/>
    <p:sldId id="736" r:id="rId3"/>
    <p:sldId id="737" r:id="rId4"/>
    <p:sldId id="738" r:id="rId5"/>
    <p:sldId id="739" r:id="rId6"/>
    <p:sldId id="740" r:id="rId7"/>
    <p:sldId id="1061" r:id="rId8"/>
    <p:sldId id="1062" r:id="rId9"/>
    <p:sldId id="1063" r:id="rId10"/>
    <p:sldId id="741" r:id="rId11"/>
    <p:sldId id="742" r:id="rId12"/>
    <p:sldId id="793" r:id="rId13"/>
    <p:sldId id="833" r:id="rId14"/>
    <p:sldId id="753" r:id="rId15"/>
    <p:sldId id="885" r:id="rId16"/>
    <p:sldId id="935" r:id="rId17"/>
    <p:sldId id="1107" r:id="rId18"/>
    <p:sldId id="1157" r:id="rId19"/>
    <p:sldId id="1158" r:id="rId20"/>
    <p:sldId id="1126" r:id="rId21"/>
    <p:sldId id="1139" r:id="rId22"/>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405"/>
  </p:normalViewPr>
  <p:slideViewPr>
    <p:cSldViewPr showGuides="1">
      <p:cViewPr varScale="1">
        <p:scale>
          <a:sx n="81" d="100"/>
          <a:sy n="81" d="100"/>
        </p:scale>
        <p:origin x="108" y="6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May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May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May 2021</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May 2021</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May 2021</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/0904</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2021</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Jun 2021</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2021-05-26</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043"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2021</a:t>
            </a:r>
            <a:endParaRPr lang="en-US" altLang="zh-CN" sz="1800" b="1" dirty="0">
              <a:solidFill>
                <a:srgbClr val="000000"/>
              </a:solidFill>
              <a:ea typeface="Arial Unicode MS" pitchFamily="3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2021</a:t>
            </a:r>
            <a:endParaRPr lang="en-US" altLang="zh-CN" sz="1800" b="1" dirty="0">
              <a:solidFill>
                <a:srgbClr val="000000"/>
              </a:solidFill>
              <a:ea typeface="Arial Unicode MS" pitchFamily="3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2021</a:t>
            </a:r>
            <a:endParaRPr lang="en-US" altLang="zh-CN" sz="1800" b="1" dirty="0">
              <a:solidFill>
                <a:srgbClr val="000000"/>
              </a:solidFill>
              <a:ea typeface="Arial Unicode MS"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2021</a:t>
            </a:r>
            <a:endParaRPr lang="en-US" altLang="zh-CN" sz="1800" b="1" dirty="0">
              <a:solidFill>
                <a:srgbClr val="000000"/>
              </a:solidFill>
              <a:ea typeface="Arial Unicode MS"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Jun 2021</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内容占位符 2"/>
          <p:cNvSpPr>
            <a:spLocks noGrp="1"/>
          </p:cNvSpPr>
          <p:nvPr/>
        </p:nvSpPr>
        <p:spPr>
          <a:xfrm>
            <a:off x="1573333" y="1946773"/>
            <a:ext cx="9143760" cy="425731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u="sng" strike="sngStrike" dirty="0">
                <a:solidFill>
                  <a:srgbClr val="FF0000"/>
                </a:solidFill>
                <a:cs typeface="+mn-ea"/>
                <a:sym typeface="+mn-ea"/>
              </a:rPr>
              <a:t>Jun 1, 10:00am ~ 11:59am, ET; </a:t>
            </a:r>
            <a:r>
              <a:rPr lang="en-US" altLang="zh-CN" sz="2400" u="sng" strike="sngStrike" dirty="0" err="1">
                <a:solidFill>
                  <a:srgbClr val="FF0000"/>
                </a:solidFill>
                <a:cs typeface="+mn-ea"/>
                <a:sym typeface="+mn-ea"/>
              </a:rPr>
              <a:t>Webex</a:t>
            </a:r>
            <a:r>
              <a:rPr lang="en-US" altLang="zh-CN" sz="2400" u="sng" strike="sngStrike" dirty="0">
                <a:solidFill>
                  <a:srgbClr val="FF0000"/>
                </a:solidFill>
                <a:cs typeface="+mn-ea"/>
                <a:sym typeface="+mn-ea"/>
              </a:rPr>
              <a:t> (new)</a:t>
            </a:r>
          </a:p>
          <a:p>
            <a:pPr eaLnBrk="1" hangingPunct="1"/>
            <a:r>
              <a:rPr lang="en-US" altLang="zh-CN" sz="2400" u="sng" dirty="0">
                <a:solidFill>
                  <a:srgbClr val="00B050"/>
                </a:solidFill>
                <a:cs typeface="+mn-ea"/>
                <a:sym typeface="+mn-ea"/>
              </a:rPr>
              <a:t>Jun 8, 10:00am ~ 11:59am, ET; </a:t>
            </a:r>
            <a:r>
              <a:rPr lang="en-US" altLang="zh-CN" sz="2400" u="sng" dirty="0" err="1">
                <a:solidFill>
                  <a:srgbClr val="00B050"/>
                </a:solidFill>
                <a:cs typeface="+mn-ea"/>
                <a:sym typeface="+mn-ea"/>
              </a:rPr>
              <a:t>Webex</a:t>
            </a:r>
            <a:r>
              <a:rPr lang="en-US" altLang="zh-CN" sz="2400" u="sng" dirty="0">
                <a:solidFill>
                  <a:srgbClr val="00B050"/>
                </a:solidFill>
                <a:cs typeface="+mn-ea"/>
                <a:sym typeface="+mn-ea"/>
              </a:rPr>
              <a:t> (new)</a:t>
            </a:r>
          </a:p>
          <a:p>
            <a:pPr eaLnBrk="1" hangingPunct="1"/>
            <a:r>
              <a:rPr lang="en-US" altLang="zh-CN" sz="2400" u="sng" dirty="0">
                <a:solidFill>
                  <a:srgbClr val="00B050"/>
                </a:solidFill>
                <a:cs typeface="+mn-ea"/>
                <a:sym typeface="+mn-ea"/>
              </a:rPr>
              <a:t>Jun 15, 10:00am ~ 11:59am, ET; </a:t>
            </a:r>
            <a:r>
              <a:rPr lang="en-US" altLang="zh-CN" sz="2400" u="sng" dirty="0" err="1">
                <a:solidFill>
                  <a:srgbClr val="00B050"/>
                </a:solidFill>
                <a:cs typeface="+mn-ea"/>
                <a:sym typeface="+mn-ea"/>
              </a:rPr>
              <a:t>Webex</a:t>
            </a:r>
            <a:r>
              <a:rPr lang="en-US" altLang="zh-CN" sz="2400" u="sng" dirty="0">
                <a:solidFill>
                  <a:srgbClr val="00B050"/>
                </a:solidFill>
                <a:cs typeface="+mn-ea"/>
                <a:sym typeface="+mn-ea"/>
              </a:rPr>
              <a:t> (new)</a:t>
            </a:r>
          </a:p>
          <a:p>
            <a:pPr eaLnBrk="1" hangingPunct="1"/>
            <a:r>
              <a:rPr lang="en-US" altLang="zh-CN" sz="2400" u="sng" dirty="0">
                <a:solidFill>
                  <a:srgbClr val="00B050"/>
                </a:solidFill>
                <a:cs typeface="+mn-ea"/>
                <a:sym typeface="+mn-ea"/>
              </a:rPr>
              <a:t>Jun 22, 10:00am ~ 11:59am, ET; </a:t>
            </a:r>
            <a:r>
              <a:rPr lang="en-US" altLang="zh-CN" sz="2400" u="sng" dirty="0" err="1">
                <a:solidFill>
                  <a:srgbClr val="00B050"/>
                </a:solidFill>
                <a:cs typeface="+mn-ea"/>
                <a:sym typeface="+mn-ea"/>
              </a:rPr>
              <a:t>Webex</a:t>
            </a:r>
            <a:r>
              <a:rPr lang="en-US" altLang="zh-CN" sz="2400" u="sng" dirty="0">
                <a:solidFill>
                  <a:srgbClr val="00B050"/>
                </a:solidFill>
                <a:cs typeface="+mn-ea"/>
                <a:sym typeface="+mn-ea"/>
              </a:rPr>
              <a:t> (new)</a:t>
            </a:r>
          </a:p>
          <a:p>
            <a:pPr eaLnBrk="1" hangingPunct="1"/>
            <a:r>
              <a:rPr lang="en-US" altLang="zh-CN" sz="2400" u="sng" dirty="0">
                <a:solidFill>
                  <a:srgbClr val="00B050"/>
                </a:solidFill>
                <a:cs typeface="+mn-ea"/>
                <a:sym typeface="+mn-ea"/>
              </a:rPr>
              <a:t>Jun 29, 10:00am ~ 11:59am, ET; </a:t>
            </a:r>
            <a:r>
              <a:rPr lang="en-US" altLang="zh-CN" sz="2400" u="sng" dirty="0" err="1">
                <a:solidFill>
                  <a:srgbClr val="00B050"/>
                </a:solidFill>
                <a:cs typeface="+mn-ea"/>
                <a:sym typeface="+mn-ea"/>
              </a:rPr>
              <a:t>Webex</a:t>
            </a:r>
            <a:r>
              <a:rPr lang="en-US" altLang="zh-CN" sz="2400" u="sng" dirty="0">
                <a:solidFill>
                  <a:srgbClr val="00B050"/>
                </a:solidFill>
                <a:cs typeface="+mn-ea"/>
                <a:sym typeface="+mn-ea"/>
              </a:rPr>
              <a:t> (new)</a:t>
            </a:r>
          </a:p>
          <a:p>
            <a:pPr eaLnBrk="1" hangingPunct="1"/>
            <a:endParaRPr lang="en-US" altLang="zh-CN" sz="2400" dirty="0">
              <a:solidFill>
                <a:srgbClr val="00B050"/>
              </a:solidFill>
              <a:cs typeface="+mn-ea"/>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2021</a:t>
            </a:r>
            <a:endParaRPr lang="en-US" altLang="zh-CN" sz="1800" b="1" dirty="0">
              <a:solidFill>
                <a:srgbClr val="000000"/>
              </a:solidFill>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graphicFrame>
        <p:nvGraphicFramePr>
          <p:cNvPr id="8" name="表格 7"/>
          <p:cNvGraphicFramePr>
            <a:graphicFrameLocks noGrp="1"/>
          </p:cNvGraphicFramePr>
          <p:nvPr>
            <p:extLst>
              <p:ext uri="{D42A27DB-BD31-4B8C-83A1-F6EECF244321}">
                <p14:modId xmlns:p14="http://schemas.microsoft.com/office/powerpoint/2010/main" val="1999958072"/>
              </p:ext>
            </p:extLst>
          </p:nvPr>
        </p:nvGraphicFramePr>
        <p:xfrm>
          <a:off x="1447922" y="1756302"/>
          <a:ext cx="9637599" cy="429768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 11-21/0207r8, </a:t>
                      </a:r>
                      <a:r>
                        <a:rPr lang="en-US" altLang="zh-CN" sz="1200" dirty="0" smtClean="0">
                          <a:solidFill>
                            <a:srgbClr val="0070C0"/>
                          </a:solidFill>
                        </a:rPr>
                        <a:t>11-21/0595r3, 11-21/0597r7, 11-21/xxxxr0</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 11-21/0453r0, </a:t>
                      </a:r>
                      <a:r>
                        <a:rPr lang="en-US" altLang="zh-CN" sz="1200" dirty="0" smtClean="0">
                          <a:solidFill>
                            <a:srgbClr val="0070C0"/>
                          </a:solidFill>
                          <a:sym typeface="+mn-ea"/>
                        </a:rPr>
                        <a:t>11-21/0454r0, 11-21/0565r0,</a:t>
                      </a:r>
                      <a:r>
                        <a:rPr lang="en-US" altLang="zh-CN" sz="1200" baseline="0" dirty="0" smtClean="0">
                          <a:solidFill>
                            <a:srgbClr val="0070C0"/>
                          </a:solidFill>
                          <a:sym typeface="+mn-ea"/>
                        </a:rPr>
                        <a:t> 11-21/0655r0, 11-21/0806r0</a:t>
                      </a:r>
                      <a:endParaRPr lang="en-US" altLang="zh-CN" sz="1200" dirty="0" smtClean="0">
                        <a:solidFill>
                          <a:srgbClr val="0070C0"/>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rPr>
                        <a:t>11-19/2045r10 </a:t>
                      </a:r>
                      <a:r>
                        <a:rPr lang="en-US" altLang="zh-CN" sz="1200" dirty="0" smtClean="0">
                          <a:solidFill>
                            <a:schemeClr val="tx1"/>
                          </a:solidFill>
                        </a:rPr>
                        <a:t>(D1.0)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a:t>
                      </a:r>
                      <a:r>
                        <a:rPr lang="en-US" altLang="zh-CN" sz="1200" dirty="0" smtClean="0">
                          <a:solidFill>
                            <a:srgbClr val="0070C0"/>
                          </a:solidFill>
                        </a:rPr>
                        <a:t>11-20/1887r9</a:t>
                      </a:r>
                      <a:r>
                        <a:rPr lang="en-US" altLang="zh-CN" sz="1200" dirty="0" smtClean="0">
                          <a:solidFill>
                            <a:schemeClr val="tx1"/>
                          </a:solidFill>
                        </a:rPr>
                        <a:t> (LB251)</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2021</a:t>
            </a:r>
            <a:endParaRPr lang="en-US" altLang="zh-CN" sz="1800" b="1" dirty="0">
              <a:solidFill>
                <a:srgbClr val="000000"/>
              </a:solidFill>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txBox="1">
            <a:spLocks/>
          </p:cNvSpPr>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Oct </a:t>
            </a:r>
            <a:r>
              <a:rPr lang="en-US" altLang="en-US" sz="2000" kern="0" dirty="0">
                <a:solidFill>
                  <a:srgbClr val="00B050"/>
                </a:solidFill>
                <a:cs typeface="+mn-ea"/>
                <a:sym typeface="Wingdings" panose="05000000000000000000" pitchFamily="2" charset="2"/>
              </a:rPr>
              <a:t>2020</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chemeClr val="tx1"/>
                </a:solidFill>
                <a:sym typeface="+mn-ea"/>
              </a:rPr>
              <a:t>D2.0 LB recirculation					</a:t>
            </a:r>
            <a:r>
              <a:rPr lang="en-US" altLang="en-US" sz="2000" kern="0" dirty="0" smtClean="0">
                <a:solidFill>
                  <a:schemeClr val="tx1"/>
                </a:solidFill>
                <a:cs typeface="+mn-ea"/>
                <a:sym typeface="Wingdings" panose="05000000000000000000" pitchFamily="2" charset="2"/>
              </a:rPr>
              <a:t>Jul </a:t>
            </a:r>
            <a:r>
              <a:rPr lang="en-US" altLang="en-US" sz="2000" kern="0" dirty="0">
                <a:solidFill>
                  <a:schemeClr val="tx1"/>
                </a:solidFill>
                <a:cs typeface="+mn-ea"/>
                <a:sym typeface="Wingdings" panose="05000000000000000000" pitchFamily="2" charset="2"/>
              </a:rPr>
              <a:t>2021</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Form Sponsor Ballot Pool				</a:t>
            </a:r>
            <a:r>
              <a:rPr lang="en-US" altLang="en-US" sz="2000" kern="0" dirty="0" smtClean="0">
                <a:solidFill>
                  <a:schemeClr val="tx1"/>
                </a:solidFill>
                <a:cs typeface="+mn-ea"/>
                <a:sym typeface="Wingdings" panose="05000000000000000000" pitchFamily="2" charset="2"/>
              </a:rPr>
              <a:t>Nov </a:t>
            </a:r>
            <a:r>
              <a:rPr lang="en-US" altLang="en-US" sz="2000" kern="0" dirty="0">
                <a:solidFill>
                  <a:schemeClr val="tx1"/>
                </a:solidFill>
                <a:cs typeface="+mn-ea"/>
                <a:sym typeface="Wingdings" panose="05000000000000000000" pitchFamily="2" charset="2"/>
              </a:rPr>
              <a:t>2021</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D3.0 LB recirculation					</a:t>
            </a:r>
            <a:r>
              <a:rPr lang="en-US" altLang="en-US" sz="2000" kern="0" dirty="0" smtClean="0">
                <a:solidFill>
                  <a:schemeClr val="tx1"/>
                </a:solidFill>
                <a:cs typeface="+mn-ea"/>
                <a:sym typeface="Wingdings" panose="05000000000000000000" pitchFamily="2" charset="2"/>
              </a:rPr>
              <a:t>Jan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D3.0 unchanged recirculation 			</a:t>
            </a:r>
            <a:r>
              <a:rPr lang="en-US" altLang="en-US" sz="2000" kern="0" dirty="0" smtClean="0">
                <a:solidFill>
                  <a:schemeClr val="tx1"/>
                </a:solidFill>
                <a:cs typeface="+mn-ea"/>
                <a:sym typeface="Wingdings" panose="05000000000000000000" pitchFamily="2" charset="2"/>
              </a:rPr>
              <a:t>Jan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Initial Sponsor Ballot (D4.0)			</a:t>
            </a:r>
            <a:r>
              <a:rPr lang="en-US" altLang="en-US" sz="2000" kern="0" dirty="0" smtClean="0">
                <a:solidFill>
                  <a:schemeClr val="tx1"/>
                </a:solidFill>
                <a:cs typeface="+mn-ea"/>
                <a:sym typeface="Wingdings" panose="05000000000000000000" pitchFamily="2" charset="2"/>
              </a:rPr>
              <a:t>Mar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Oct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Dec </a:t>
            </a:r>
            <a:r>
              <a:rPr lang="en-US" altLang="en-US" sz="2000" kern="0" dirty="0">
                <a:solidFill>
                  <a:schemeClr val="tx1"/>
                </a:solidFill>
                <a:cs typeface="+mn-ea"/>
                <a:sym typeface="Wingdings" panose="05000000000000000000" pitchFamily="2" charset="2"/>
              </a:rPr>
              <a:t>2022</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2021</a:t>
            </a:r>
            <a:endParaRPr lang="en-US" altLang="zh-CN" sz="1800" b="1" dirty="0">
              <a:solidFill>
                <a:srgbClr val="000000"/>
              </a:solidFill>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a:t>
            </a:r>
            <a:endParaRPr lang="en-US" altLang="zh-CN" dirty="0"/>
          </a:p>
        </p:txBody>
      </p:sp>
      <p:sp>
        <p:nvSpPr>
          <p:cNvPr id="3"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11-21/0890r3, some comment resolutions for lb251, Joseph Levy (</a:t>
            </a:r>
            <a:r>
              <a:rPr lang="en-US" altLang="zh-CN" sz="1600" dirty="0" err="1" smtClean="0">
                <a:solidFill>
                  <a:srgbClr val="FFC000"/>
                </a:solidFill>
                <a:latin typeface="Calibri" panose="020F0502020204030204" pitchFamily="34" charset="0"/>
                <a:cs typeface="Calibri" panose="020F0502020204030204" pitchFamily="34" charset="0"/>
              </a:rPr>
              <a:t>InterDigital</a:t>
            </a:r>
            <a:r>
              <a:rPr lang="en-US" altLang="zh-CN" sz="1600" dirty="0" smtClean="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fr-FR" altLang="zh-CN" sz="1600" dirty="0" smtClean="0">
                <a:solidFill>
                  <a:srgbClr val="FFC000"/>
                </a:solidFill>
                <a:latin typeface="Calibri" panose="020F0502020204030204" pitchFamily="34" charset="0"/>
                <a:cs typeface="Calibri" panose="020F0502020204030204" pitchFamily="34" charset="0"/>
              </a:rPr>
              <a:t>11-21/0872r2, </a:t>
            </a:r>
            <a:r>
              <a:rPr lang="fr-FR" altLang="zh-CN" sz="1600" dirty="0">
                <a:solidFill>
                  <a:srgbClr val="FFC000"/>
                </a:solidFill>
                <a:latin typeface="Calibri" panose="020F0502020204030204" pitchFamily="34" charset="0"/>
                <a:cs typeface="Calibri" panose="020F0502020204030204" pitchFamily="34" charset="0"/>
              </a:rPr>
              <a:t>11bd d1.0 comment resolution 5-2-4-5-2-5, Liwen Chu (</a:t>
            </a:r>
            <a:r>
              <a:rPr lang="fr-FR" altLang="zh-CN" sz="1600" dirty="0" smtClean="0">
                <a:solidFill>
                  <a:srgbClr val="FFC000"/>
                </a:solidFill>
                <a:latin typeface="Calibri" panose="020F0502020204030204" pitchFamily="34" charset="0"/>
                <a:cs typeface="Calibri" panose="020F0502020204030204" pitchFamily="34" charset="0"/>
              </a:rPr>
              <a:t>NXP)</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Jun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8</a:t>
            </a:r>
            <a:r>
              <a:rPr kumimoji="0" lang="en-US" altLang="zh-CN"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lang="en-US" altLang="en-US" sz="2000" kern="0" dirty="0" smtClean="0">
                <a:latin typeface="Arial" panose="020B0604020202020204" pitchFamily="34" charset="0"/>
              </a:rPr>
              <a:t>(call for candidate)</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EX Tech Editor: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7086610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lvl="0" algn="just" eaLnBrk="0" hangingPunct="0">
              <a:defRPr/>
            </a:pPr>
            <a:r>
              <a:rPr lang="en-GB" altLang="en-US" dirty="0" smtClean="0"/>
              <a:t>Call for tech editor candidate</a:t>
            </a:r>
          </a:p>
          <a:p>
            <a:pPr lvl="0" algn="just" eaLnBrk="0" hangingPunct="0">
              <a:defRPr/>
            </a:pPr>
            <a:r>
              <a:rPr lang="en-GB" altLang="en-US" dirty="0" smtClean="0"/>
              <a:t>Present</a:t>
            </a:r>
            <a:r>
              <a:rPr lang="en-US" altLang="en-GB" dirty="0" err="1"/>
              <a:t>ations</a:t>
            </a:r>
            <a:r>
              <a:rPr lang="en-US" altLang="en-GB" dirty="0"/>
              <a:t> and </a:t>
            </a:r>
            <a:r>
              <a:rPr lang="en-US" altLang="en-GB" dirty="0" smtClean="0"/>
              <a:t>discussion</a:t>
            </a:r>
            <a:endParaRPr lang="en-US" altLang="en-GB" dirty="0"/>
          </a:p>
          <a:p>
            <a:pPr marL="800100" lvl="1" indent="-342900" algn="just">
              <a:buFontTx/>
              <a:buChar char="•"/>
              <a:defRPr/>
            </a:pPr>
            <a:r>
              <a:rPr lang="fr-FR" altLang="zh-CN" dirty="0" smtClean="0">
                <a:solidFill>
                  <a:srgbClr val="FFC000"/>
                </a:solidFill>
                <a:latin typeface="Calibri" panose="020F0502020204030204" pitchFamily="34" charset="0"/>
                <a:cs typeface="Calibri" panose="020F0502020204030204" pitchFamily="34" charset="0"/>
              </a:rPr>
              <a:t>11-21/0890r3 </a:t>
            </a:r>
            <a:r>
              <a:rPr lang="fr-FR" altLang="zh-CN" dirty="0">
                <a:solidFill>
                  <a:srgbClr val="FFC000"/>
                </a:solidFill>
                <a:latin typeface="Calibri" panose="020F0502020204030204" pitchFamily="34" charset="0"/>
                <a:cs typeface="Calibri" panose="020F0502020204030204" pitchFamily="34" charset="0"/>
              </a:rPr>
              <a:t>some comment resolutions for lb251, Joseph Levy (</a:t>
            </a:r>
            <a:r>
              <a:rPr lang="fr-FR" altLang="zh-CN" dirty="0" smtClean="0">
                <a:solidFill>
                  <a:srgbClr val="FFC000"/>
                </a:solidFill>
                <a:latin typeface="Calibri" panose="020F0502020204030204" pitchFamily="34" charset="0"/>
                <a:cs typeface="Calibri" panose="020F0502020204030204" pitchFamily="34" charset="0"/>
              </a:rPr>
              <a:t>InterDigital) -&gt; Jun 8</a:t>
            </a:r>
            <a:endParaRPr lang="fr-FR" altLang="zh-CN"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fr-FR" altLang="zh-CN" dirty="0" smtClean="0">
                <a:solidFill>
                  <a:srgbClr val="FFC000"/>
                </a:solidFill>
                <a:latin typeface="Calibri" panose="020F0502020204030204" pitchFamily="34" charset="0"/>
                <a:cs typeface="Calibri" panose="020F0502020204030204" pitchFamily="34" charset="0"/>
              </a:rPr>
              <a:t>11-21/0872r2, </a:t>
            </a:r>
            <a:r>
              <a:rPr lang="fr-FR" altLang="zh-CN" dirty="0">
                <a:solidFill>
                  <a:srgbClr val="FFC000"/>
                </a:solidFill>
                <a:latin typeface="Calibri" panose="020F0502020204030204" pitchFamily="34" charset="0"/>
                <a:cs typeface="Calibri" panose="020F0502020204030204" pitchFamily="34" charset="0"/>
              </a:rPr>
              <a:t>11bd d1.0 comment resolution 5-2-4-5-2-5, Liwen Chu (NXP)</a:t>
            </a:r>
            <a:endParaRPr lang="en-US" altLang="zh-CN" dirty="0">
              <a:solidFill>
                <a:srgbClr val="FFC000"/>
              </a:solidFill>
              <a:latin typeface="Calibri" panose="020F0502020204030204" pitchFamily="34" charset="0"/>
              <a:cs typeface="Calibri" panose="020F0502020204030204" pitchFamily="34" charset="0"/>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Tech motions (motions for CRs since May</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interim week and generating D2.0)</a:t>
            </a:r>
            <a:endPar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algn="just" eaLnBrk="0" hangingPunct="0">
              <a:defRPr/>
            </a:pPr>
            <a:r>
              <a:rPr lang="en-GB" altLang="en-US" dirty="0"/>
              <a:t>Discussion of liaison from ITU-T FG-VM (11-21/0711</a:t>
            </a:r>
            <a:r>
              <a:rPr lang="en-GB" altLang="en-US" dirty="0" smtClean="0"/>
              <a:t>) </a:t>
            </a:r>
            <a:endParaRPr lang="en-GB" altLang="en-US"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zh-CN"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32814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2021</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#1 (approval of Comment Resolutions)</a:t>
            </a:r>
            <a:endParaRPr lang="zh-CN" altLang="en-US" dirty="0"/>
          </a:p>
        </p:txBody>
      </p:sp>
      <p:sp>
        <p:nvSpPr>
          <p:cNvPr id="3" name="内容占位符 2"/>
          <p:cNvSpPr>
            <a:spLocks noGrp="1"/>
          </p:cNvSpPr>
          <p:nvPr>
            <p:ph idx="1"/>
          </p:nvPr>
        </p:nvSpPr>
        <p:spPr>
          <a:xfrm>
            <a:off x="914400" y="1524050"/>
            <a:ext cx="10361613" cy="5029068"/>
          </a:xfrm>
        </p:spPr>
        <p:txBody>
          <a:bodyPr>
            <a:normAutofit fontScale="92500" lnSpcReduction="10000"/>
          </a:bodyPr>
          <a:lstStyle/>
          <a:p>
            <a:endParaRPr lang="en-US" altLang="zh-CN" sz="2400" dirty="0" smtClean="0">
              <a:sym typeface="+mn-ea"/>
            </a:endParaRPr>
          </a:p>
          <a:p>
            <a:r>
              <a:rPr lang="en-US" altLang="zh-CN" sz="2400" dirty="0" smtClean="0">
                <a:sym typeface="+mn-ea"/>
              </a:rPr>
              <a:t>Move to approve the following comment resolutions (additional CRs may be added):</a:t>
            </a:r>
          </a:p>
          <a:p>
            <a:endParaRPr lang="en-US" altLang="zh-CN" sz="2100" dirty="0" smtClean="0">
              <a:sym typeface="+mn-ea"/>
            </a:endParaRPr>
          </a:p>
          <a:p>
            <a:pPr marL="800100" lvl="1" indent="-342900" algn="just">
              <a:buFontTx/>
              <a:buChar char="•"/>
              <a:defRPr/>
            </a:pPr>
            <a:r>
              <a:rPr lang="en-US" altLang="zh-CN" sz="2100" dirty="0" smtClean="0">
                <a:solidFill>
                  <a:schemeClr val="tx1"/>
                </a:solidFill>
                <a:latin typeface="Calibri" panose="020F0502020204030204" pitchFamily="34" charset="0"/>
                <a:cs typeface="Calibri" panose="020F0502020204030204" pitchFamily="34" charset="0"/>
              </a:rPr>
              <a:t>11-21/0171r6: </a:t>
            </a:r>
            <a:r>
              <a:rPr lang="en-US" altLang="zh-CN" sz="2100" dirty="0">
                <a:solidFill>
                  <a:schemeClr val="tx1"/>
                </a:solidFill>
                <a:latin typeface="Calibri" panose="020F0502020204030204" pitchFamily="34" charset="0"/>
                <a:cs typeface="Calibri" panose="020F0502020204030204" pitchFamily="34" charset="0"/>
              </a:rPr>
              <a:t>CID 1040, 1133, 1231,1282, 1426, 1427, 1429, 1430, 1495, 1496, 1497, 1498, 1499, 1565, 1603, 1626, 1752, 1759, and </a:t>
            </a:r>
            <a:r>
              <a:rPr lang="en-US" altLang="zh-CN" sz="2100" dirty="0" smtClean="0">
                <a:solidFill>
                  <a:schemeClr val="tx1"/>
                </a:solidFill>
                <a:latin typeface="Calibri" panose="020F0502020204030204" pitchFamily="34" charset="0"/>
                <a:cs typeface="Calibri" panose="020F0502020204030204" pitchFamily="34" charset="0"/>
              </a:rPr>
              <a:t>1760 (19 CIDs)</a:t>
            </a:r>
            <a:endParaRPr lang="en-US" altLang="zh-CN" sz="21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2100" dirty="0" smtClean="0">
                <a:solidFill>
                  <a:schemeClr val="tx1"/>
                </a:solidFill>
                <a:latin typeface="Calibri" panose="020F0502020204030204" pitchFamily="34" charset="0"/>
                <a:cs typeface="Calibri" panose="020F0502020204030204" pitchFamily="34" charset="0"/>
              </a:rPr>
              <a:t>11-21/0442r4: CID 1401</a:t>
            </a:r>
            <a:endParaRPr lang="en-US" altLang="zh-CN" sz="21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2100" dirty="0" smtClean="0">
                <a:solidFill>
                  <a:schemeClr val="tx1"/>
                </a:solidFill>
                <a:latin typeface="Calibri" panose="020F0502020204030204" pitchFamily="34" charset="0"/>
                <a:cs typeface="Calibri" panose="020F0502020204030204" pitchFamily="34" charset="0"/>
              </a:rPr>
              <a:t>11-21/0697r3: </a:t>
            </a:r>
            <a:r>
              <a:rPr lang="fr-FR" altLang="zh-CN" sz="2100" dirty="0" smtClean="0">
                <a:solidFill>
                  <a:schemeClr val="tx1"/>
                </a:solidFill>
                <a:latin typeface="Calibri" panose="020F0502020204030204" pitchFamily="34" charset="0"/>
                <a:cs typeface="Calibri" panose="020F0502020204030204" pitchFamily="34" charset="0"/>
              </a:rPr>
              <a:t>CID </a:t>
            </a:r>
            <a:r>
              <a:rPr lang="fr-FR" altLang="zh-CN" sz="2100" dirty="0">
                <a:solidFill>
                  <a:schemeClr val="tx1"/>
                </a:solidFill>
                <a:latin typeface="Calibri" panose="020F0502020204030204" pitchFamily="34" charset="0"/>
                <a:cs typeface="Calibri" panose="020F0502020204030204" pitchFamily="34" charset="0"/>
              </a:rPr>
              <a:t>1213, 1371 and </a:t>
            </a:r>
            <a:r>
              <a:rPr lang="fr-FR" altLang="zh-CN" sz="2100" dirty="0" smtClean="0">
                <a:solidFill>
                  <a:schemeClr val="tx1"/>
                </a:solidFill>
                <a:latin typeface="Calibri" panose="020F0502020204030204" pitchFamily="34" charset="0"/>
                <a:cs typeface="Calibri" panose="020F0502020204030204" pitchFamily="34" charset="0"/>
              </a:rPr>
              <a:t>1490</a:t>
            </a:r>
            <a:endParaRPr lang="en-US" altLang="zh-CN" sz="21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2100" dirty="0" smtClean="0">
                <a:solidFill>
                  <a:schemeClr val="tx1"/>
                </a:solidFill>
                <a:latin typeface="Calibri" panose="020F0502020204030204" pitchFamily="34" charset="0"/>
                <a:cs typeface="Calibri" panose="020F0502020204030204" pitchFamily="34" charset="0"/>
              </a:rPr>
              <a:t>11-21/0431r4: </a:t>
            </a:r>
            <a:r>
              <a:rPr lang="fr-FR" altLang="zh-CN" sz="2100" dirty="0" smtClean="0">
                <a:solidFill>
                  <a:schemeClr val="tx1"/>
                </a:solidFill>
                <a:latin typeface="Calibri" panose="020F0502020204030204" pitchFamily="34" charset="0"/>
                <a:cs typeface="Calibri" panose="020F0502020204030204" pitchFamily="34" charset="0"/>
              </a:rPr>
              <a:t>CID </a:t>
            </a:r>
            <a:r>
              <a:rPr lang="fr-FR" altLang="zh-CN" sz="2100" dirty="0">
                <a:solidFill>
                  <a:schemeClr val="tx1"/>
                </a:solidFill>
                <a:latin typeface="Calibri" panose="020F0502020204030204" pitchFamily="34" charset="0"/>
                <a:cs typeface="Calibri" panose="020F0502020204030204" pitchFamily="34" charset="0"/>
              </a:rPr>
              <a:t>1234 and </a:t>
            </a:r>
            <a:r>
              <a:rPr lang="fr-FR" altLang="zh-CN" sz="2100" dirty="0" smtClean="0">
                <a:solidFill>
                  <a:schemeClr val="tx1"/>
                </a:solidFill>
                <a:latin typeface="Calibri" panose="020F0502020204030204" pitchFamily="34" charset="0"/>
                <a:cs typeface="Calibri" panose="020F0502020204030204" pitchFamily="34" charset="0"/>
              </a:rPr>
              <a:t>1440</a:t>
            </a:r>
            <a:endParaRPr lang="fr-FR" altLang="zh-CN" sz="21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fr-FR" altLang="zh-CN" sz="2100" dirty="0" smtClean="0">
                <a:solidFill>
                  <a:schemeClr val="tx1"/>
                </a:solidFill>
                <a:latin typeface="Calibri" panose="020F0502020204030204" pitchFamily="34" charset="0"/>
                <a:cs typeface="Calibri" panose="020F0502020204030204" pitchFamily="34" charset="0"/>
              </a:rPr>
              <a:t>11-21/0429r4: </a:t>
            </a:r>
            <a:r>
              <a:rPr lang="en-US" altLang="zh-CN" sz="2100" dirty="0" smtClean="0">
                <a:solidFill>
                  <a:schemeClr val="tx1"/>
                </a:solidFill>
                <a:latin typeface="Calibri" panose="020F0502020204030204" pitchFamily="34" charset="0"/>
                <a:cs typeface="Calibri" panose="020F0502020204030204" pitchFamily="34" charset="0"/>
              </a:rPr>
              <a:t>CID </a:t>
            </a:r>
            <a:r>
              <a:rPr lang="en-US" altLang="zh-CN" sz="2100" dirty="0">
                <a:solidFill>
                  <a:schemeClr val="tx1"/>
                </a:solidFill>
                <a:latin typeface="Calibri" panose="020F0502020204030204" pitchFamily="34" charset="0"/>
                <a:cs typeface="Calibri" panose="020F0502020204030204" pitchFamily="34" charset="0"/>
              </a:rPr>
              <a:t>1229 and </a:t>
            </a:r>
            <a:r>
              <a:rPr lang="en-US" altLang="zh-CN" sz="2100" dirty="0" smtClean="0">
                <a:solidFill>
                  <a:schemeClr val="tx1"/>
                </a:solidFill>
                <a:latin typeface="Calibri" panose="020F0502020204030204" pitchFamily="34" charset="0"/>
                <a:cs typeface="Calibri" panose="020F0502020204030204" pitchFamily="34" charset="0"/>
              </a:rPr>
              <a:t>1253</a:t>
            </a:r>
            <a:endParaRPr lang="en-US" altLang="zh-CN" sz="21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fr-FR" altLang="zh-CN" sz="2100" dirty="0">
                <a:solidFill>
                  <a:schemeClr val="tx1"/>
                </a:solidFill>
                <a:latin typeface="Calibri" panose="020F0502020204030204" pitchFamily="34" charset="0"/>
                <a:cs typeface="Calibri" panose="020F0502020204030204" pitchFamily="34" charset="0"/>
              </a:rPr>
              <a:t>11-21/0890r1: </a:t>
            </a:r>
            <a:r>
              <a:rPr lang="fr-FR" altLang="zh-CN" sz="2100" dirty="0" smtClean="0">
                <a:solidFill>
                  <a:schemeClr val="tx1"/>
                </a:solidFill>
                <a:latin typeface="Calibri" panose="020F0502020204030204" pitchFamily="34" charset="0"/>
                <a:cs typeface="Calibri" panose="020F0502020204030204" pitchFamily="34" charset="0"/>
              </a:rPr>
              <a:t>CID </a:t>
            </a:r>
            <a:r>
              <a:rPr lang="en-US" altLang="zh-CN" sz="2100" dirty="0" smtClean="0">
                <a:solidFill>
                  <a:schemeClr val="tx1"/>
                </a:solidFill>
                <a:latin typeface="Calibri" panose="020F0502020204030204" pitchFamily="34" charset="0"/>
                <a:cs typeface="Calibri" panose="020F0502020204030204" pitchFamily="34" charset="0"/>
              </a:rPr>
              <a:t>1023</a:t>
            </a:r>
            <a:r>
              <a:rPr lang="en-US" altLang="zh-CN" sz="2100" dirty="0">
                <a:solidFill>
                  <a:schemeClr val="tx1"/>
                </a:solidFill>
                <a:latin typeface="Calibri" panose="020F0502020204030204" pitchFamily="34" charset="0"/>
                <a:cs typeface="Calibri" panose="020F0502020204030204" pitchFamily="34" charset="0"/>
              </a:rPr>
              <a:t>, 1024, 1196, 1374, 1516, and 1758</a:t>
            </a:r>
            <a:endParaRPr lang="zh-CN" altLang="zh-CN" sz="21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fr-FR" altLang="zh-CN" sz="2200" dirty="0">
                <a:solidFill>
                  <a:schemeClr val="tx1"/>
                </a:solidFill>
                <a:latin typeface="Calibri" panose="020F0502020204030204" pitchFamily="34" charset="0"/>
                <a:cs typeface="Calibri" panose="020F0502020204030204" pitchFamily="34" charset="0"/>
              </a:rPr>
              <a:t>11-21/0872r1: </a:t>
            </a:r>
            <a:r>
              <a:rPr lang="fr-FR" altLang="zh-CN" sz="2200" dirty="0" smtClean="0">
                <a:solidFill>
                  <a:schemeClr val="tx1"/>
                </a:solidFill>
                <a:latin typeface="Calibri" panose="020F0502020204030204" pitchFamily="34" charset="0"/>
                <a:cs typeface="Calibri" panose="020F0502020204030204" pitchFamily="34" charset="0"/>
              </a:rPr>
              <a:t>CID </a:t>
            </a:r>
            <a:r>
              <a:rPr lang="en-GB" altLang="zh-CN" sz="2200" dirty="0" smtClean="0">
                <a:solidFill>
                  <a:schemeClr val="tx1"/>
                </a:solidFill>
                <a:latin typeface="Calibri" panose="020F0502020204030204" pitchFamily="34" charset="0"/>
                <a:cs typeface="Calibri" panose="020F0502020204030204" pitchFamily="34" charset="0"/>
              </a:rPr>
              <a:t>1271</a:t>
            </a:r>
            <a:r>
              <a:rPr lang="en-GB" altLang="zh-CN" sz="2200" dirty="0">
                <a:solidFill>
                  <a:schemeClr val="tx1"/>
                </a:solidFill>
                <a:latin typeface="Calibri" panose="020F0502020204030204" pitchFamily="34" charset="0"/>
                <a:cs typeface="Calibri" panose="020F0502020204030204" pitchFamily="34" charset="0"/>
              </a:rPr>
              <a:t>, 1368, 1392, and </a:t>
            </a:r>
            <a:r>
              <a:rPr lang="en-GB" altLang="zh-CN" sz="2200" dirty="0" smtClean="0">
                <a:solidFill>
                  <a:schemeClr val="tx1"/>
                </a:solidFill>
                <a:latin typeface="Calibri" panose="020F0502020204030204" pitchFamily="34" charset="0"/>
                <a:cs typeface="Calibri" panose="020F0502020204030204" pitchFamily="34" charset="0"/>
              </a:rPr>
              <a:t>1551</a:t>
            </a:r>
            <a:endParaRPr lang="en-US" altLang="zh-CN" sz="2200" dirty="0">
              <a:solidFill>
                <a:schemeClr val="tx1"/>
              </a:solidFill>
              <a:latin typeface="Calibri" panose="020F0502020204030204" pitchFamily="34" charset="0"/>
              <a:cs typeface="Calibri" panose="020F0502020204030204" pitchFamily="34" charset="0"/>
            </a:endParaRPr>
          </a:p>
          <a:p>
            <a:pPr marL="42545" indent="0">
              <a:lnSpc>
                <a:spcPct val="120000"/>
              </a:lnSpc>
              <a:spcBef>
                <a:spcPts val="0"/>
              </a:spcBef>
            </a:pPr>
            <a:endParaRPr lang="en-US" altLang="zh-CN" sz="2400" b="1" dirty="0" smtClean="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Moved: 								Seconded:</a:t>
            </a:r>
          </a:p>
          <a:p>
            <a:pPr marL="42545" indent="0">
              <a:lnSpc>
                <a:spcPct val="120000"/>
              </a:lnSpc>
              <a:spcBef>
                <a:spcPts val="0"/>
              </a:spcBef>
            </a:pPr>
            <a:endParaRPr lang="en-US" altLang="zh-CN" sz="2400" b="1" dirty="0" smtClean="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Result:</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733126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#2 (approval of generation of D2.0 and recirculation)</a:t>
            </a:r>
            <a:endParaRPr lang="zh-CN" altLang="en-US" dirty="0"/>
          </a:p>
        </p:txBody>
      </p:sp>
      <p:sp>
        <p:nvSpPr>
          <p:cNvPr id="3" name="内容占位符 2"/>
          <p:cNvSpPr>
            <a:spLocks noGrp="1"/>
          </p:cNvSpPr>
          <p:nvPr>
            <p:ph idx="1"/>
          </p:nvPr>
        </p:nvSpPr>
        <p:spPr>
          <a:xfrm>
            <a:off x="914400" y="1524050"/>
            <a:ext cx="10361613" cy="5029068"/>
          </a:xfrm>
        </p:spPr>
        <p:txBody>
          <a:bodyPr>
            <a:normAutofit/>
          </a:bodyPr>
          <a:lstStyle/>
          <a:p>
            <a:r>
              <a:rPr lang="en-US" altLang="zh-CN" sz="2400" dirty="0" smtClean="0"/>
              <a:t>Having </a:t>
            </a:r>
            <a:r>
              <a:rPr lang="en-US" altLang="zh-CN" sz="2400" dirty="0"/>
              <a:t>approved comment resolutions for all of the comments received from LB 251 on P802.11bd D1.0 as contained in document </a:t>
            </a:r>
            <a:endParaRPr lang="en-US" altLang="zh-CN" sz="2400" dirty="0" smtClean="0"/>
          </a:p>
          <a:p>
            <a:r>
              <a:rPr lang="en-US" altLang="zh-CN" sz="2400" u="sng" dirty="0" smtClean="0"/>
              <a:t>https</a:t>
            </a:r>
            <a:r>
              <a:rPr lang="en-US" altLang="zh-CN" sz="2400" u="sng" dirty="0"/>
              <a:t>://mentor.ieee.org/802.11/dcn/20/11-20-1887-09-00bd-tgbd-lb251-comments.xlsx</a:t>
            </a:r>
            <a:r>
              <a:rPr lang="en-US" altLang="zh-CN" sz="2400" dirty="0"/>
              <a:t>  (to be updated</a:t>
            </a:r>
            <a:r>
              <a:rPr lang="en-US" altLang="zh-CN" sz="2400" dirty="0" smtClean="0"/>
              <a:t>), </a:t>
            </a:r>
          </a:p>
          <a:p>
            <a:r>
              <a:rPr lang="en-US" altLang="zh-CN" sz="2400" dirty="0" smtClean="0"/>
              <a:t>Instruct </a:t>
            </a:r>
            <a:r>
              <a:rPr lang="en-US" altLang="zh-CN" sz="2400" dirty="0"/>
              <a:t>the </a:t>
            </a:r>
            <a:r>
              <a:rPr lang="en-US" altLang="zh-CN" sz="2400" dirty="0" err="1"/>
              <a:t>TGbd</a:t>
            </a:r>
            <a:r>
              <a:rPr lang="en-US" altLang="zh-CN" sz="2400" dirty="0"/>
              <a:t> editor to create P802.11bd D2.0 </a:t>
            </a:r>
            <a:r>
              <a:rPr lang="en-US" altLang="zh-CN" sz="2400" dirty="0" smtClean="0"/>
              <a:t>and approve </a:t>
            </a:r>
            <a:r>
              <a:rPr lang="en-US" altLang="zh-CN" sz="2400" dirty="0"/>
              <a:t>a motion request during July plenary meeting to WG11 for approval of a 15 day Working Group Recirculation Ballot asking the question “Should P802.11bd D2.0 be forwarded to SA Ballot?”</a:t>
            </a:r>
            <a:endParaRPr lang="en-US" altLang="zh-CN" sz="2400" b="0" dirty="0"/>
          </a:p>
          <a:p>
            <a:endParaRPr lang="en-US" altLang="zh-CN" sz="2400" dirty="0" smtClean="0"/>
          </a:p>
          <a:p>
            <a:r>
              <a:rPr lang="en-US" altLang="zh-CN" sz="2400" dirty="0" err="1" smtClean="0"/>
              <a:t>TGbd</a:t>
            </a:r>
            <a:r>
              <a:rPr lang="en-US" altLang="zh-CN" sz="2400" dirty="0" smtClean="0"/>
              <a:t> </a:t>
            </a:r>
            <a:r>
              <a:rPr lang="en-US" altLang="zh-CN" sz="2400" dirty="0"/>
              <a:t>vote: Moved: &lt;name&gt;,  Seconded: &lt;name&gt;, Result: y-n-a</a:t>
            </a:r>
            <a:endParaRPr lang="en-US" altLang="zh-CN" sz="2400" b="0" dirty="0"/>
          </a:p>
          <a:p>
            <a:endParaRPr lang="zh-CN" altLang="en-US" sz="2400" dirty="0">
              <a:sym typeface="+mn-ea"/>
            </a:endParaRP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937159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8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2021</a:t>
            </a:r>
            <a:endParaRPr lang="en-US" altLang="zh-CN" sz="1800" b="1" dirty="0">
              <a:solidFill>
                <a:srgbClr val="000000"/>
              </a:solidFill>
              <a:ea typeface="Arial Unicode MS" pitchFamily="3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2021</a:t>
            </a:r>
            <a:endParaRPr lang="en-US" altLang="zh-CN" sz="1800" b="1" dirty="0">
              <a:solidFill>
                <a:srgbClr val="000000"/>
              </a:solidFill>
              <a:ea typeface="Arial Unicode MS" pitchFamily="34"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2021</a:t>
            </a:r>
            <a:endParaRPr lang="en-US" altLang="zh-CN" sz="1800" b="1" dirty="0">
              <a:solidFill>
                <a:srgbClr val="000000"/>
              </a:solidFill>
              <a:ea typeface="Arial Unicode MS"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2021</a:t>
            </a:r>
            <a:endParaRPr lang="en-US" altLang="zh-CN" sz="1800" b="1" dirty="0">
              <a:solidFill>
                <a:srgbClr val="000000"/>
              </a:solidFill>
              <a:ea typeface="Arial Unicode MS"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800" b="1" noProof="1" smtClean="0">
                <a:latin typeface="Calibri" panose="020F0502020204030204" pitchFamily="34" charset="0"/>
              </a:rPr>
              <a:t>Any material submitted during standards development, whether verbal, recorded, or in written form, is a Contribution and shall comply with the IEEE SA Copyright Policy</a:t>
            </a:r>
          </a:p>
          <a:p>
            <a:pPr marL="342900" indent="-342900" eaLnBrk="0" hangingPunct="0">
              <a:lnSpc>
                <a:spcPct val="90000"/>
              </a:lnSpc>
              <a:buFont typeface="Monotype Sorts" charset="2"/>
            </a:pPr>
            <a:endParaRPr lang="en-US" altLang="en-US" sz="2800" b="1" noProof="1">
              <a:latin typeface="Calibri" panose="020F0502020204030204" pitchFamily="34" charset="0"/>
            </a:endParaRPr>
          </a:p>
          <a:p>
            <a:pPr marL="342900" indent="-342900" eaLnBrk="0" hangingPunct="0">
              <a:lnSpc>
                <a:spcPct val="90000"/>
              </a:lnSpc>
              <a:buFont typeface="Monotype Sorts" charset="2"/>
            </a:pPr>
            <a:r>
              <a:rPr lang="en-US" altLang="en-US" sz="2800" b="1" noProof="1" smtClean="0">
                <a:latin typeface="Calibri" panose="020F0502020204030204" pitchFamily="34" charset="0"/>
              </a:rPr>
              <a:t>Instruct the Secretary to record in the minutes that the foregoing information is provided and that the copyright slides are shown</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13387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fontScale="92500"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noProof="1">
                <a:latin typeface="Calibri" panose="020F0502020204030204" pitchFamily="34" charset="0"/>
              </a:rPr>
              <a:t>Clause 6.1 of the IEEE-SA Standards Board Operations Manual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a:t>
            </a:r>
            <a:r>
              <a:rPr lang="en-US" altLang="en-US" sz="2400" i="1" dirty="0" smtClean="0">
                <a:latin typeface="Calibri" panose="020F0502020204030204" pitchFamily="34" charset="0"/>
              </a:rPr>
              <a:t>submitted</a:t>
            </a:r>
            <a:endParaRPr lang="en-US" altLang="en-US" sz="2800" noProof="1" smtClean="0"/>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27999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1646597"/>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Manual</a:t>
            </a:r>
            <a:br>
              <a:rPr lang="en-US" altLang="zh-CN" sz="2000" dirty="0"/>
            </a:br>
            <a:endParaRPr lang="en-US" altLang="zh-CN" sz="2000" dirty="0"/>
          </a:p>
          <a:p>
            <a:pPr>
              <a:buSzPct val="150000"/>
            </a:pPr>
            <a:r>
              <a:rPr lang="en-US" altLang="zh-CN" sz="2000" dirty="0"/>
              <a:t>IEEE SA Copyright Policy, </a:t>
            </a:r>
            <a:r>
              <a:rPr lang="en-US" altLang="zh-CN" sz="2000" dirty="0" smtClean="0"/>
              <a:t>see</a:t>
            </a:r>
          </a:p>
          <a:p>
            <a:pPr lvl="1">
              <a:buSzPct val="150000"/>
            </a:pPr>
            <a:r>
              <a:rPr lang="en-US" altLang="zh-CN" sz="2000" dirty="0" smtClean="0"/>
              <a:t>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07667413"/>
      </p:ext>
    </p:extLst>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99058</TotalTime>
  <Words>1812</Words>
  <Application>Microsoft Office PowerPoint</Application>
  <PresentationFormat>宽屏</PresentationFormat>
  <Paragraphs>275</Paragraphs>
  <Slides>21</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21</vt:i4>
      </vt:variant>
    </vt:vector>
  </HeadingPairs>
  <TitlesOfParts>
    <vt:vector size="32"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Teleconference Plan for Jun 2021</vt:lpstr>
      <vt:lpstr>TGbd Documents Update</vt:lpstr>
      <vt:lpstr>Current TGbd Timeline</vt:lpstr>
      <vt:lpstr>Submission List</vt:lpstr>
      <vt:lpstr>IEEE 802.11 TGbd Teleconference</vt:lpstr>
      <vt:lpstr>PowerPoint 演示文稿</vt:lpstr>
      <vt:lpstr>Motion #1 (approval of Comment Resolutions)</vt:lpstr>
      <vt:lpstr>Motion #2 (approval of generation of D2.0 and recirculation)</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5122</cp:revision>
  <cp:lastPrinted>2014-11-04T15:04:00Z</cp:lastPrinted>
  <dcterms:created xsi:type="dcterms:W3CDTF">2007-04-17T18:10:00Z</dcterms:created>
  <dcterms:modified xsi:type="dcterms:W3CDTF">2021-05-31T02:10:04Z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