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9" r:id="rId29"/>
    <p:sldId id="330" r:id="rId30"/>
    <p:sldId id="327" r:id="rId31"/>
    <p:sldId id="331" r:id="rId32"/>
    <p:sldId id="332" r:id="rId33"/>
    <p:sldId id="335" r:id="rId34"/>
    <p:sldId id="333" r:id="rId35"/>
    <p:sldId id="334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0" autoAdjust="0"/>
    <p:restoredTop sz="96329"/>
  </p:normalViewPr>
  <p:slideViewPr>
    <p:cSldViewPr snapToGrid="0">
      <p:cViewPr>
        <p:scale>
          <a:sx n="143" d="100"/>
          <a:sy n="143" d="100"/>
        </p:scale>
        <p:origin x="728" y="2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7848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for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DL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9105"/>
              </p:ext>
            </p:extLst>
          </p:nvPr>
        </p:nvGraphicFramePr>
        <p:xfrm>
          <a:off x="738553" y="4893684"/>
          <a:ext cx="4372870" cy="86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37256"/>
              </p:ext>
            </p:extLst>
          </p:nvPr>
        </p:nvGraphicFramePr>
        <p:xfrm>
          <a:off x="8008349" y="2368399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72762"/>
              </p:ext>
            </p:extLst>
          </p:nvPr>
        </p:nvGraphicFramePr>
        <p:xfrm>
          <a:off x="8008349" y="3299640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0311"/>
              </p:ext>
            </p:extLst>
          </p:nvPr>
        </p:nvGraphicFramePr>
        <p:xfrm>
          <a:off x="7990048" y="4254667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DFB5A8E-0ECD-5241-8083-206604C5C202}"/>
              </a:ext>
            </a:extLst>
          </p:cNvPr>
          <p:cNvSpPr txBox="1"/>
          <p:nvPr/>
        </p:nvSpPr>
        <p:spPr>
          <a:xfrm>
            <a:off x="3658850" y="3098739"/>
            <a:ext cx="3079241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multicast packets are forwarded to all APs.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C36EFE0-D88B-8340-8D3A-88AF03E7DF28}"/>
              </a:ext>
            </a:extLst>
          </p:cNvPr>
          <p:cNvSpPr txBox="1"/>
          <p:nvPr/>
        </p:nvSpPr>
        <p:spPr>
          <a:xfrm>
            <a:off x="738553" y="2864341"/>
            <a:ext cx="1318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00:11:22:33:44:55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BE67F6E-2C1C-4245-B73C-2E30CDB8EDD1}"/>
              </a:ext>
            </a:extLst>
          </p:cNvPr>
          <p:cNvSpPr txBox="1"/>
          <p:nvPr/>
        </p:nvSpPr>
        <p:spPr>
          <a:xfrm>
            <a:off x="2469465" y="2872169"/>
            <a:ext cx="1324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00:22:22:33:44:55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C5321CD-59AA-E641-AAF0-89127E802C39}"/>
              </a:ext>
            </a:extLst>
          </p:cNvPr>
          <p:cNvSpPr txBox="1"/>
          <p:nvPr/>
        </p:nvSpPr>
        <p:spPr>
          <a:xfrm>
            <a:off x="2618258" y="3492642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00:22:22:33:44:55</a:t>
            </a:r>
          </a:p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01:00:5e:40:00:01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F85639-BC85-E74B-BBDB-148E85EBD50F}"/>
              </a:ext>
            </a:extLst>
          </p:cNvPr>
          <p:cNvSpPr txBox="1"/>
          <p:nvPr/>
        </p:nvSpPr>
        <p:spPr>
          <a:xfrm>
            <a:off x="6723964" y="2563920"/>
            <a:ext cx="7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Portal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FA2A3086-7B0F-2645-A3D5-4E89A3A355A9}"/>
              </a:ext>
            </a:extLst>
          </p:cNvPr>
          <p:cNvSpPr/>
          <p:nvPr/>
        </p:nvSpPr>
        <p:spPr bwMode="auto">
          <a:xfrm>
            <a:off x="6710388" y="2497997"/>
            <a:ext cx="272561" cy="18737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36F2902-B4DA-E641-B3A8-8F195F792F5D}"/>
              </a:ext>
            </a:extLst>
          </p:cNvPr>
          <p:cNvSpPr txBox="1"/>
          <p:nvPr/>
        </p:nvSpPr>
        <p:spPr>
          <a:xfrm>
            <a:off x="6974535" y="2956203"/>
            <a:ext cx="7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DS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0F588A7-3EC9-0C4D-AB08-B0E40D6595A3}"/>
              </a:ext>
            </a:extLst>
          </p:cNvPr>
          <p:cNvSpPr txBox="1"/>
          <p:nvPr/>
        </p:nvSpPr>
        <p:spPr>
          <a:xfrm>
            <a:off x="5385986" y="4946890"/>
            <a:ext cx="4120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IPv4 multicast address mapping (RFC1112): 01:05:5e:xx:xx:xx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IPv6 multicast address mapping</a:t>
            </a:r>
            <a:r>
              <a:rPr kumimoji="1" lang="en-US" altLang="ja-JP" sz="1200" dirty="0">
                <a:solidFill>
                  <a:schemeClr val="tx1"/>
                </a:solidFill>
                <a:sym typeface="Wingdings" pitchFamily="2" charset="2"/>
              </a:rPr>
              <a:t> (RFC2464): 33:33:xx:xx:xx:xx</a:t>
            </a:r>
          </a:p>
          <a:p>
            <a:endParaRPr kumimoji="1" lang="en-US" altLang="ja-JP" sz="12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sym typeface="Wingdings" pitchFamily="2" charset="2"/>
              </a:rPr>
              <a:t>Not 1 to 1, n to 1 mapping.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FD1FA92-9466-C047-B5E3-441383D98765}"/>
              </a:ext>
            </a:extLst>
          </p:cNvPr>
          <p:cNvSpPr txBox="1"/>
          <p:nvPr/>
        </p:nvSpPr>
        <p:spPr>
          <a:xfrm>
            <a:off x="7394227" y="2789572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00:22:22:33:44:55</a:t>
            </a:r>
          </a:p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01:00:5e:40:00:01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5C94C-7C45-D344-89C9-51F7ABD1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 List Usage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FB33E1-9093-F341-94BD-3EA9E8890A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D938B-57D1-944B-9691-597DE80F42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893337F-5BEC-5E47-BA21-6BC2510E20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C94AF3-7DDC-3B4E-B3C5-9D8F01C6DA3C}"/>
              </a:ext>
            </a:extLst>
          </p:cNvPr>
          <p:cNvSpPr/>
          <p:nvPr/>
        </p:nvSpPr>
        <p:spPr bwMode="auto">
          <a:xfrm>
            <a:off x="1731078" y="1735536"/>
            <a:ext cx="9297564" cy="135625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12">
            <a:extLst>
              <a:ext uri="{FF2B5EF4-FFF2-40B4-BE49-F238E27FC236}">
                <a16:creationId xmlns:a16="http://schemas.microsoft.com/office/drawing/2014/main" id="{ECF715AE-268F-614D-9098-590636749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20882"/>
              </p:ext>
            </p:extLst>
          </p:nvPr>
        </p:nvGraphicFramePr>
        <p:xfrm>
          <a:off x="2112356" y="2059460"/>
          <a:ext cx="670337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730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B724FD-C16E-8547-98A0-A6C1F6447956}"/>
              </a:ext>
            </a:extLst>
          </p:cNvPr>
          <p:cNvSpPr txBox="1"/>
          <p:nvPr/>
        </p:nvSpPr>
        <p:spPr>
          <a:xfrm>
            <a:off x="1256228" y="2114201"/>
            <a:ext cx="45717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D6A96C-5E6E-3C46-A648-28BD4655834D}"/>
              </a:ext>
            </a:extLst>
          </p:cNvPr>
          <p:cNvSpPr/>
          <p:nvPr/>
        </p:nvSpPr>
        <p:spPr bwMode="auto">
          <a:xfrm>
            <a:off x="1731078" y="4066938"/>
            <a:ext cx="7084656" cy="205094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A6C65-4899-214C-A369-A7C17A3406E3}"/>
              </a:ext>
            </a:extLst>
          </p:cNvPr>
          <p:cNvSpPr txBox="1"/>
          <p:nvPr/>
        </p:nvSpPr>
        <p:spPr>
          <a:xfrm>
            <a:off x="9777831" y="2125261"/>
            <a:ext cx="1186543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B8E61A-5899-AE42-B9C8-8B94BFA1CA37}"/>
              </a:ext>
            </a:extLst>
          </p:cNvPr>
          <p:cNvCxnSpPr/>
          <p:nvPr/>
        </p:nvCxnSpPr>
        <p:spPr bwMode="auto">
          <a:xfrm>
            <a:off x="8815734" y="2283478"/>
            <a:ext cx="96209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3C7C8A-37A6-E24A-84D8-3DBADDBD3615}"/>
              </a:ext>
            </a:extLst>
          </p:cNvPr>
          <p:cNvSpPr txBox="1"/>
          <p:nvPr/>
        </p:nvSpPr>
        <p:spPr>
          <a:xfrm>
            <a:off x="2370636" y="4542215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26C788-2EE4-3A41-8135-5AD2B9AB4CCF}"/>
              </a:ext>
            </a:extLst>
          </p:cNvPr>
          <p:cNvSpPr txBox="1"/>
          <p:nvPr/>
        </p:nvSpPr>
        <p:spPr>
          <a:xfrm>
            <a:off x="3801592" y="4566641"/>
            <a:ext cx="628698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127D6F-8E15-6A4B-919C-28856FE3E286}"/>
              </a:ext>
            </a:extLst>
          </p:cNvPr>
          <p:cNvSpPr txBox="1"/>
          <p:nvPr/>
        </p:nvSpPr>
        <p:spPr>
          <a:xfrm>
            <a:off x="7362556" y="4561940"/>
            <a:ext cx="1184940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AED475B-7FC8-1E46-A254-D9C912DDCCD3}"/>
              </a:ext>
            </a:extLst>
          </p:cNvPr>
          <p:cNvCxnSpPr>
            <a:cxnSpLocks/>
          </p:cNvCxnSpPr>
          <p:nvPr/>
        </p:nvCxnSpPr>
        <p:spPr bwMode="auto">
          <a:xfrm>
            <a:off x="3148413" y="4659678"/>
            <a:ext cx="661334" cy="35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ACC1E86-49C3-664C-9C9C-1E32D14EBF61}"/>
              </a:ext>
            </a:extLst>
          </p:cNvPr>
          <p:cNvCxnSpPr>
            <a:cxnSpLocks/>
          </p:cNvCxnSpPr>
          <p:nvPr/>
        </p:nvCxnSpPr>
        <p:spPr bwMode="auto">
          <a:xfrm>
            <a:off x="4430290" y="4637085"/>
            <a:ext cx="2915892" cy="2259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下矢印 9">
            <a:extLst>
              <a:ext uri="{FF2B5EF4-FFF2-40B4-BE49-F238E27FC236}">
                <a16:creationId xmlns:a16="http://schemas.microsoft.com/office/drawing/2014/main" id="{6D01A957-94D7-4E4A-A18A-94481761A777}"/>
              </a:ext>
            </a:extLst>
          </p:cNvPr>
          <p:cNvSpPr/>
          <p:nvPr/>
        </p:nvSpPr>
        <p:spPr bwMode="auto">
          <a:xfrm>
            <a:off x="2559041" y="3029234"/>
            <a:ext cx="484632" cy="151298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21373D-ABD7-2B47-9708-0AEF88F2A055}"/>
              </a:ext>
            </a:extLst>
          </p:cNvPr>
          <p:cNvSpPr txBox="1"/>
          <p:nvPr/>
        </p:nvSpPr>
        <p:spPr>
          <a:xfrm>
            <a:off x="2915166" y="3284691"/>
            <a:ext cx="135434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Resp.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321B10-D0E5-8847-9A27-CE452E85F8CB}"/>
              </a:ext>
            </a:extLst>
          </p:cNvPr>
          <p:cNvSpPr txBox="1"/>
          <p:nvPr/>
        </p:nvSpPr>
        <p:spPr>
          <a:xfrm>
            <a:off x="738499" y="4445604"/>
            <a:ext cx="99257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0C893AA-4C63-194A-BEBB-19A58A3484BC}"/>
              </a:ext>
            </a:extLst>
          </p:cNvPr>
          <p:cNvSpPr txBox="1"/>
          <p:nvPr/>
        </p:nvSpPr>
        <p:spPr>
          <a:xfrm>
            <a:off x="4811370" y="4112614"/>
            <a:ext cx="2179251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for selecting content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 Info for preparing socket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E8F26-FE43-004F-9CB8-B5A7C8271E40}"/>
              </a:ext>
            </a:extLst>
          </p:cNvPr>
          <p:cNvSpPr txBox="1"/>
          <p:nvPr/>
        </p:nvSpPr>
        <p:spPr>
          <a:xfrm>
            <a:off x="4829445" y="4873048"/>
            <a:ext cx="2081019" cy="2769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to select content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5768FE0-944B-C645-987D-E534681E66FD}"/>
              </a:ext>
            </a:extLst>
          </p:cNvPr>
          <p:cNvSpPr txBox="1"/>
          <p:nvPr/>
        </p:nvSpPr>
        <p:spPr>
          <a:xfrm>
            <a:off x="9777830" y="2612833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F135D3-E43E-1F47-A8AE-AB5580F41805}"/>
              </a:ext>
            </a:extLst>
          </p:cNvPr>
          <p:cNvSpPr/>
          <p:nvPr/>
        </p:nvSpPr>
        <p:spPr bwMode="auto">
          <a:xfrm>
            <a:off x="5849368" y="2512855"/>
            <a:ext cx="3922846" cy="383908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72BA41E-D465-FD41-B37D-48BC95FBAC9F}"/>
              </a:ext>
            </a:extLst>
          </p:cNvPr>
          <p:cNvSpPr/>
          <p:nvPr/>
        </p:nvSpPr>
        <p:spPr bwMode="auto">
          <a:xfrm>
            <a:off x="6925777" y="2511930"/>
            <a:ext cx="2846437" cy="224944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6FA18A3-341D-7C43-B629-E24F896E26DB}"/>
              </a:ext>
            </a:extLst>
          </p:cNvPr>
          <p:cNvSpPr txBox="1"/>
          <p:nvPr/>
        </p:nvSpPr>
        <p:spPr>
          <a:xfrm>
            <a:off x="2419786" y="2690679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下矢印 31">
            <a:extLst>
              <a:ext uri="{FF2B5EF4-FFF2-40B4-BE49-F238E27FC236}">
                <a16:creationId xmlns:a16="http://schemas.microsoft.com/office/drawing/2014/main" id="{4D24BB35-9F51-2941-8033-AD6C807EC202}"/>
              </a:ext>
            </a:extLst>
          </p:cNvPr>
          <p:cNvSpPr/>
          <p:nvPr/>
        </p:nvSpPr>
        <p:spPr bwMode="auto">
          <a:xfrm>
            <a:off x="2636155" y="2530171"/>
            <a:ext cx="358663" cy="16532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D390293C-7B7B-0948-B756-0F425FB68FF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09447" y="4804408"/>
            <a:ext cx="29367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11EBEEE-C261-FF4B-A533-6384F1EE977A}"/>
              </a:ext>
            </a:extLst>
          </p:cNvPr>
          <p:cNvSpPr txBox="1"/>
          <p:nvPr/>
        </p:nvSpPr>
        <p:spPr>
          <a:xfrm>
            <a:off x="2233108" y="5638375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DE9E8E5-ED15-C14D-9D1A-A3760A8002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15486" y="4804408"/>
            <a:ext cx="972485" cy="8339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77783C-F187-5C46-B0A7-F1E217B9D89C}"/>
              </a:ext>
            </a:extLst>
          </p:cNvPr>
          <p:cNvSpPr txBox="1"/>
          <p:nvPr/>
        </p:nvSpPr>
        <p:spPr>
          <a:xfrm>
            <a:off x="3428981" y="5150047"/>
            <a:ext cx="1976375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for filtering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 </a:t>
            </a:r>
            <a:r>
              <a:rPr kumimoji="1"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</a:t>
            </a:r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authentication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上下矢印 2">
            <a:extLst>
              <a:ext uri="{FF2B5EF4-FFF2-40B4-BE49-F238E27FC236}">
                <a16:creationId xmlns:a16="http://schemas.microsoft.com/office/drawing/2014/main" id="{9E2479D4-E19F-EA44-B399-5FF91963F792}"/>
              </a:ext>
            </a:extLst>
          </p:cNvPr>
          <p:cNvSpPr/>
          <p:nvPr/>
        </p:nvSpPr>
        <p:spPr bwMode="auto">
          <a:xfrm>
            <a:off x="2058599" y="3056542"/>
            <a:ext cx="484632" cy="121615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B61904C-11A0-E840-8BA8-F80EECE49657}"/>
              </a:ext>
            </a:extLst>
          </p:cNvPr>
          <p:cNvSpPr txBox="1"/>
          <p:nvPr/>
        </p:nvSpPr>
        <p:spPr>
          <a:xfrm>
            <a:off x="128525" y="3251143"/>
            <a:ext cx="217239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(w/EBCS Req/Resp element)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(Content ID)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Control Plane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Architecture: Option 1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178922" y="3873654"/>
            <a:ext cx="2217103" cy="243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4405232" y="3591136"/>
            <a:ext cx="84055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4701" y="3948004"/>
            <a:ext cx="1315110" cy="115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5161421" y="4232670"/>
            <a:ext cx="1490657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4405232" y="3959532"/>
            <a:ext cx="839469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8222" y="3699575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80B9769-BB64-D94A-B0FA-C1C80162BE80}"/>
              </a:ext>
            </a:extLst>
          </p:cNvPr>
          <p:cNvSpPr/>
          <p:nvPr/>
        </p:nvSpPr>
        <p:spPr bwMode="auto">
          <a:xfrm>
            <a:off x="2923953" y="2158410"/>
            <a:ext cx="1477927" cy="2020188"/>
          </a:xfrm>
          <a:custGeom>
            <a:avLst/>
            <a:gdLst>
              <a:gd name="connsiteX0" fmla="*/ 0 w 2200940"/>
              <a:gd name="connsiteY0" fmla="*/ 0 h 2009555"/>
              <a:gd name="connsiteX1" fmla="*/ 0 w 2200940"/>
              <a:gd name="connsiteY1" fmla="*/ 903768 h 2009555"/>
              <a:gd name="connsiteX2" fmla="*/ 1105787 w 2200940"/>
              <a:gd name="connsiteY2" fmla="*/ 2009555 h 2009555"/>
              <a:gd name="connsiteX3" fmla="*/ 2200940 w 2200940"/>
              <a:gd name="connsiteY3" fmla="*/ 2009555 h 2009555"/>
              <a:gd name="connsiteX0" fmla="*/ 0 w 1435396"/>
              <a:gd name="connsiteY0" fmla="*/ 0 h 2009555"/>
              <a:gd name="connsiteX1" fmla="*/ 0 w 1435396"/>
              <a:gd name="connsiteY1" fmla="*/ 903768 h 2009555"/>
              <a:gd name="connsiteX2" fmla="*/ 1105787 w 1435396"/>
              <a:gd name="connsiteY2" fmla="*/ 2009555 h 2009555"/>
              <a:gd name="connsiteX3" fmla="*/ 1435396 w 1435396"/>
              <a:gd name="connsiteY3" fmla="*/ 2009555 h 2009555"/>
              <a:gd name="connsiteX0" fmla="*/ 0 w 1477927"/>
              <a:gd name="connsiteY0" fmla="*/ 0 h 2020188"/>
              <a:gd name="connsiteX1" fmla="*/ 0 w 1477927"/>
              <a:gd name="connsiteY1" fmla="*/ 903768 h 2020188"/>
              <a:gd name="connsiteX2" fmla="*/ 1105787 w 1477927"/>
              <a:gd name="connsiteY2" fmla="*/ 2009555 h 2020188"/>
              <a:gd name="connsiteX3" fmla="*/ 1477927 w 1477927"/>
              <a:gd name="connsiteY3" fmla="*/ 2020188 h 20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927" h="2020188">
                <a:moveTo>
                  <a:pt x="0" y="0"/>
                </a:moveTo>
                <a:lnTo>
                  <a:pt x="0" y="903768"/>
                </a:lnTo>
                <a:lnTo>
                  <a:pt x="1105787" y="2009555"/>
                </a:lnTo>
                <a:lnTo>
                  <a:pt x="1477927" y="202018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4BCBAEF-26A0-5B4A-9FE7-55C2D8733A97}"/>
              </a:ext>
            </a:extLst>
          </p:cNvPr>
          <p:cNvSpPr txBox="1"/>
          <p:nvPr/>
        </p:nvSpPr>
        <p:spPr>
          <a:xfrm>
            <a:off x="9873893" y="4711878"/>
            <a:ext cx="210025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PKFA, HCFA or HLSA)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RSNA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E1C46A65-EBFD-084E-9E10-303923331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1" t="5529" r="11980" b="4299"/>
          <a:stretch/>
        </p:blipFill>
        <p:spPr>
          <a:xfrm>
            <a:off x="2767186" y="4879001"/>
            <a:ext cx="3882540" cy="1777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E2B7D5D-FF22-6846-B9FA-25FEFEC7C0AA}"/>
              </a:ext>
            </a:extLst>
          </p:cNvPr>
          <p:cNvSpPr txBox="1"/>
          <p:nvPr/>
        </p:nvSpPr>
        <p:spPr>
          <a:xfrm>
            <a:off x="2941989" y="5300271"/>
            <a:ext cx="456263" cy="16503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68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Architecture: Option 2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61359" y="3630876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endCxn id="85" idx="1"/>
          </p:cNvCxnSpPr>
          <p:nvPr/>
        </p:nvCxnSpPr>
        <p:spPr bwMode="auto">
          <a:xfrm>
            <a:off x="2181428" y="3941715"/>
            <a:ext cx="22239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stCxn id="74" idx="3"/>
          </p:cNvCxnSpPr>
          <p:nvPr/>
        </p:nvCxnSpPr>
        <p:spPr bwMode="auto">
          <a:xfrm>
            <a:off x="1073654" y="3823483"/>
            <a:ext cx="353441" cy="869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4405352" y="3772438"/>
            <a:ext cx="84055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  <a:stCxn id="85" idx="3"/>
            <a:endCxn id="12" idx="1"/>
          </p:cNvCxnSpPr>
          <p:nvPr/>
        </p:nvCxnSpPr>
        <p:spPr bwMode="auto">
          <a:xfrm flipV="1">
            <a:off x="5245910" y="3939789"/>
            <a:ext cx="1322888" cy="192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5161421" y="4232670"/>
            <a:ext cx="1490657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1461359" y="3976292"/>
            <a:ext cx="720069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stream</a:t>
            </a:r>
          </a:p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mapper</a:t>
            </a:r>
            <a:endParaRPr kumimoji="1" lang="ja-JP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2395277" y="4573016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2395277" y="4238438"/>
            <a:ext cx="1235019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</a:p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 </a:t>
            </a:r>
            <a:r>
              <a:rPr kumimoji="1" lang="en-US" altLang="ja-JP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4BCBAEF-26A0-5B4A-9FE7-55C2D8733A97}"/>
              </a:ext>
            </a:extLst>
          </p:cNvPr>
          <p:cNvSpPr txBox="1"/>
          <p:nvPr/>
        </p:nvSpPr>
        <p:spPr>
          <a:xfrm>
            <a:off x="9873893" y="4711878"/>
            <a:ext cx="210025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PKFA, HCFA or HLSA)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RSNA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E1C46A65-EBFD-084E-9E10-303923331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1" t="5529" r="11980" b="4299"/>
          <a:stretch/>
        </p:blipFill>
        <p:spPr>
          <a:xfrm>
            <a:off x="2767186" y="4879001"/>
            <a:ext cx="3882540" cy="1777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782E890-0B91-F343-908D-B219991D167F}"/>
              </a:ext>
            </a:extLst>
          </p:cNvPr>
          <p:cNvSpPr txBox="1"/>
          <p:nvPr/>
        </p:nvSpPr>
        <p:spPr>
          <a:xfrm>
            <a:off x="8554614" y="3477363"/>
            <a:ext cx="456263" cy="16503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93656E2-1071-D949-8A62-72A51866E901}"/>
              </a:ext>
            </a:extLst>
          </p:cNvPr>
          <p:cNvCxnSpPr>
            <a:endCxn id="94" idx="3"/>
          </p:cNvCxnSpPr>
          <p:nvPr/>
        </p:nvCxnSpPr>
        <p:spPr bwMode="auto">
          <a:xfrm flipH="1">
            <a:off x="2181428" y="2155840"/>
            <a:ext cx="760562" cy="214361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16D1EF2-BFA5-D54B-A0E5-2669DA053703}"/>
              </a:ext>
            </a:extLst>
          </p:cNvPr>
          <p:cNvSpPr txBox="1"/>
          <p:nvPr/>
        </p:nvSpPr>
        <p:spPr>
          <a:xfrm>
            <a:off x="8405041" y="3475796"/>
            <a:ext cx="720069" cy="2308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F089D59-07BF-6C45-AB9D-5044F7C422C9}"/>
              </a:ext>
            </a:extLst>
          </p:cNvPr>
          <p:cNvSpPr txBox="1"/>
          <p:nvPr/>
        </p:nvSpPr>
        <p:spPr>
          <a:xfrm>
            <a:off x="5678617" y="5083297"/>
            <a:ext cx="456263" cy="442035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stream mapper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91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Architecture: Option 3 (agreed)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61359" y="3630876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endCxn id="85" idx="1"/>
          </p:cNvCxnSpPr>
          <p:nvPr/>
        </p:nvCxnSpPr>
        <p:spPr bwMode="auto">
          <a:xfrm>
            <a:off x="2181428" y="3941715"/>
            <a:ext cx="22239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stCxn id="74" idx="3"/>
          </p:cNvCxnSpPr>
          <p:nvPr/>
        </p:nvCxnSpPr>
        <p:spPr bwMode="auto">
          <a:xfrm>
            <a:off x="1073654" y="3823483"/>
            <a:ext cx="353441" cy="869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4405352" y="3772438"/>
            <a:ext cx="84055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  <a:stCxn id="85" idx="3"/>
            <a:endCxn id="12" idx="1"/>
          </p:cNvCxnSpPr>
          <p:nvPr/>
        </p:nvCxnSpPr>
        <p:spPr bwMode="auto">
          <a:xfrm flipV="1">
            <a:off x="5245910" y="3939789"/>
            <a:ext cx="1322888" cy="192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5161421" y="4232670"/>
            <a:ext cx="1490657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1461359" y="3976292"/>
            <a:ext cx="720069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stream</a:t>
            </a:r>
          </a:p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mapper</a:t>
            </a:r>
            <a:endParaRPr kumimoji="1" lang="ja-JP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2395277" y="4573016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2395277" y="4238438"/>
            <a:ext cx="1235019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</a:p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 </a:t>
            </a:r>
            <a:r>
              <a:rPr kumimoji="1" lang="en-US" altLang="ja-JP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4BCBAEF-26A0-5B4A-9FE7-55C2D8733A97}"/>
              </a:ext>
            </a:extLst>
          </p:cNvPr>
          <p:cNvSpPr txBox="1"/>
          <p:nvPr/>
        </p:nvSpPr>
        <p:spPr>
          <a:xfrm>
            <a:off x="9873893" y="4711878"/>
            <a:ext cx="210025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PKFA, HCFA or HLSA)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RSNA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E1C46A65-EBFD-084E-9E10-303923331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1" t="5529" r="11980" b="4299"/>
          <a:stretch/>
        </p:blipFill>
        <p:spPr>
          <a:xfrm>
            <a:off x="2767186" y="4879001"/>
            <a:ext cx="3882540" cy="1777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782E890-0B91-F343-908D-B219991D167F}"/>
              </a:ext>
            </a:extLst>
          </p:cNvPr>
          <p:cNvSpPr txBox="1"/>
          <p:nvPr/>
        </p:nvSpPr>
        <p:spPr>
          <a:xfrm>
            <a:off x="8554614" y="3477363"/>
            <a:ext cx="456263" cy="16503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93656E2-1071-D949-8A62-72A51866E901}"/>
              </a:ext>
            </a:extLst>
          </p:cNvPr>
          <p:cNvCxnSpPr>
            <a:endCxn id="94" idx="3"/>
          </p:cNvCxnSpPr>
          <p:nvPr/>
        </p:nvCxnSpPr>
        <p:spPr bwMode="auto">
          <a:xfrm flipH="1">
            <a:off x="2181428" y="2155840"/>
            <a:ext cx="760562" cy="214361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16D1EF2-BFA5-D54B-A0E5-2669DA053703}"/>
              </a:ext>
            </a:extLst>
          </p:cNvPr>
          <p:cNvSpPr txBox="1"/>
          <p:nvPr/>
        </p:nvSpPr>
        <p:spPr>
          <a:xfrm>
            <a:off x="8405041" y="3475796"/>
            <a:ext cx="720069" cy="2308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F089D59-07BF-6C45-AB9D-5044F7C422C9}"/>
              </a:ext>
            </a:extLst>
          </p:cNvPr>
          <p:cNvSpPr txBox="1"/>
          <p:nvPr/>
        </p:nvSpPr>
        <p:spPr>
          <a:xfrm>
            <a:off x="5678617" y="5083297"/>
            <a:ext cx="456263" cy="442035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stream mapper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98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80A66-5B46-BB45-BF8B-2768A7F1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 and Cons</a:t>
            </a:r>
            <a:endParaRPr kumimoji="1" lang="ja-JP" altLang="en-US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5BB53DF5-541A-8E4A-81B4-426A32A0D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371304"/>
              </p:ext>
            </p:extLst>
          </p:nvPr>
        </p:nvGraphicFramePr>
        <p:xfrm>
          <a:off x="914400" y="1981200"/>
          <a:ext cx="10361613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3871">
                  <a:extLst>
                    <a:ext uri="{9D8B030D-6E8A-4147-A177-3AD203B41FA5}">
                      <a16:colId xmlns:a16="http://schemas.microsoft.com/office/drawing/2014/main" val="92480192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32554899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1677448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8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</a:t>
                      </a:r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Each AP can be configured independently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Is it OK to inspect HLP header in AP role?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9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</a:t>
                      </a:r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Portal inspects HLP header seems natural.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All APs in a DS have to have same EBCS configuration.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43963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FEE61E-3D9E-9A4F-A224-E28C1B5BED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335EE-2484-A741-BA42-5922A4695C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E1D040-7565-7249-A9B1-17C2C572BA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62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E37EF3-8698-4742-8B36-0E9D6189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F30488-5040-0D47-A5D8-855B4513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Which option do you prefer?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Option 1: EBCS filter locates in the AP role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Option 2: EBCS filter locates in the portal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Result: Option 1 / Option 2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CA4920-7C4F-5845-95E9-4E967DBB9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834F2B-4947-8345-A32E-56D411B91D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7BEE958-2EB1-DF4A-B6E4-D324E7E91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3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86523</TotalTime>
  <Words>2896</Words>
  <Application>Microsoft Macintosh PowerPoint</Application>
  <PresentationFormat>ワイド画面</PresentationFormat>
  <Paragraphs>843</Paragraphs>
  <Slides>35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Practical DL Example</vt:lpstr>
      <vt:lpstr>Content List Usage</vt:lpstr>
      <vt:lpstr>Control Plane</vt:lpstr>
      <vt:lpstr>AP Architecture: Option 1</vt:lpstr>
      <vt:lpstr>AP Architecture: Option 2</vt:lpstr>
      <vt:lpstr>AP Architecture: Option 3 (agreed)</vt:lpstr>
      <vt:lpstr>Pros and Cons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188</cp:revision>
  <cp:lastPrinted>1601-01-01T00:00:00Z</cp:lastPrinted>
  <dcterms:created xsi:type="dcterms:W3CDTF">2019-03-11T15:18:40Z</dcterms:created>
  <dcterms:modified xsi:type="dcterms:W3CDTF">2021-08-17T14:38:36Z</dcterms:modified>
</cp:coreProperties>
</file>