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23" r:id="rId4"/>
    <p:sldId id="324" r:id="rId5"/>
    <p:sldId id="325" r:id="rId6"/>
    <p:sldId id="306" r:id="rId7"/>
    <p:sldId id="287" r:id="rId8"/>
    <p:sldId id="285" r:id="rId9"/>
    <p:sldId id="307" r:id="rId10"/>
    <p:sldId id="266" r:id="rId11"/>
    <p:sldId id="259" r:id="rId12"/>
    <p:sldId id="312" r:id="rId13"/>
    <p:sldId id="313" r:id="rId14"/>
    <p:sldId id="314" r:id="rId15"/>
    <p:sldId id="320" r:id="rId16"/>
    <p:sldId id="317" r:id="rId17"/>
    <p:sldId id="318" r:id="rId18"/>
    <p:sldId id="319" r:id="rId19"/>
    <p:sldId id="305" r:id="rId20"/>
    <p:sldId id="321" r:id="rId21"/>
    <p:sldId id="322" r:id="rId22"/>
    <p:sldId id="303" r:id="rId23"/>
    <p:sldId id="308" r:id="rId24"/>
    <p:sldId id="309" r:id="rId25"/>
    <p:sldId id="311" r:id="rId26"/>
    <p:sldId id="326" r:id="rId27"/>
    <p:sldId id="328" r:id="rId28"/>
    <p:sldId id="327" r:id="rId29"/>
    <p:sldId id="329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23" autoAdjust="0"/>
    <p:restoredTop sz="96342"/>
  </p:normalViewPr>
  <p:slideViewPr>
    <p:cSldViewPr snapToGrid="0">
      <p:cViewPr varScale="1">
        <p:scale>
          <a:sx n="217" d="100"/>
          <a:sy n="217" d="100"/>
        </p:scale>
        <p:origin x="208" y="2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C8F58-C0F9-F644-A75A-DD47F59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Share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E5CBA-5E25-5949-8B6A-BFE6E4DF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MAC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Beacon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5F201C-B936-D44A-A9A7-03FBAF3454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AEB53A-F023-8541-979A-44E96B7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0605E4-E6D7-5B4D-935A-0007742C2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4" y="1430280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1" y="4727632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9820" y="2558183"/>
            <a:ext cx="32835" cy="20504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226" y="4866131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0" y="5032551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7" y="4608768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DD6AEFB-9D2D-DF43-B2BE-7CD6CE582A0F}"/>
              </a:ext>
            </a:extLst>
          </p:cNvPr>
          <p:cNvSpPr/>
          <p:nvPr/>
        </p:nvSpPr>
        <p:spPr bwMode="auto">
          <a:xfrm>
            <a:off x="6538087" y="3561130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39" y="2124963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5" y="3280016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3" y="1628045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3" y="1628044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9" y="2788805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5" y="1721823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2" y="5019175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5810" y="4583300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5324094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9" y="4916541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3" y="4198437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8" y="4137234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7" y="5171743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3" y="4476941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8" y="4900311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40" y="2416506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6" y="3571559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4" y="1919588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4" y="1919587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69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62" y="1379672"/>
            <a:ext cx="10414000" cy="41148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699141" y="304579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1182" y="292268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13791" y="343707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13791" y="350670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355657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61595" y="312929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53370" y="184940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D85B9F9-B5ED-2449-9012-248885A8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2021 July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9E733C-B451-4E48-9D61-4256D84462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86D0-09EE-5C4C-A461-5B6759343A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E1ECA-D7D0-0642-BC86-A617538867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7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704377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stCxn id="7" idx="3"/>
            <a:endCxn id="85" idx="1"/>
          </p:cNvCxnSpPr>
          <p:nvPr/>
        </p:nvCxnSpPr>
        <p:spPr bwMode="auto">
          <a:xfrm>
            <a:off x="2178922" y="3873654"/>
            <a:ext cx="3258911" cy="517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72821" y="2609687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>
            <a:off x="4784914" y="2763576"/>
            <a:ext cx="1287907" cy="40875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6E905E2-A16D-9243-9839-5519F48AF853}"/>
              </a:ext>
            </a:extLst>
          </p:cNvPr>
          <p:cNvSpPr txBox="1"/>
          <p:nvPr/>
        </p:nvSpPr>
        <p:spPr>
          <a:xfrm>
            <a:off x="293642" y="3429000"/>
            <a:ext cx="78899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HLP</a:t>
            </a:r>
          </a:p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stCxn id="76" idx="3"/>
            <a:endCxn id="7" idx="1"/>
          </p:cNvCxnSpPr>
          <p:nvPr/>
        </p:nvCxnSpPr>
        <p:spPr bwMode="auto">
          <a:xfrm>
            <a:off x="1082641" y="3721388"/>
            <a:ext cx="376212" cy="152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CFC5B0ED-2E94-2649-87CF-811463365183}"/>
              </a:ext>
            </a:extLst>
          </p:cNvPr>
          <p:cNvCxnSpPr>
            <a:cxnSpLocks/>
            <a:stCxn id="64" idx="1"/>
            <a:endCxn id="94" idx="0"/>
          </p:cNvCxnSpPr>
          <p:nvPr/>
        </p:nvCxnSpPr>
        <p:spPr bwMode="auto">
          <a:xfrm>
            <a:off x="2983878" y="2154396"/>
            <a:ext cx="754603" cy="231305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5437833" y="3632994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</p:cNvCxnSpPr>
          <p:nvPr/>
        </p:nvCxnSpPr>
        <p:spPr bwMode="auto">
          <a:xfrm>
            <a:off x="5962850" y="3931568"/>
            <a:ext cx="596961" cy="16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2497207" y="4751830"/>
            <a:ext cx="2870845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EBCS MSDU or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(EBCS content ID param)</a:t>
            </a:r>
          </a:p>
          <a:p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notify MAC whether the MSDU is EBCS or not.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3300700" y="4467448"/>
            <a:ext cx="875561" cy="2616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4869" y="3731871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AE970A1-A9D4-AD48-9AE1-8AA05678D66F}"/>
              </a:ext>
            </a:extLst>
          </p:cNvPr>
          <p:cNvSpPr txBox="1"/>
          <p:nvPr/>
        </p:nvSpPr>
        <p:spPr>
          <a:xfrm>
            <a:off x="1881772" y="4114314"/>
            <a:ext cx="78739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F8D4573-4B60-F243-BC33-CC197CCD4CFE}"/>
              </a:ext>
            </a:extLst>
          </p:cNvPr>
          <p:cNvSpPr txBox="1"/>
          <p:nvPr/>
        </p:nvSpPr>
        <p:spPr>
          <a:xfrm>
            <a:off x="5428867" y="4545993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67F2C650-ACE8-034E-97A8-55ED0CBA8CEE}"/>
              </a:ext>
            </a:extLst>
          </p:cNvPr>
          <p:cNvCxnSpPr>
            <a:cxnSpLocks/>
          </p:cNvCxnSpPr>
          <p:nvPr/>
        </p:nvCxnSpPr>
        <p:spPr bwMode="auto">
          <a:xfrm>
            <a:off x="4763771" y="3925381"/>
            <a:ext cx="685963" cy="9129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05215FE-9EF5-2444-85FF-777AB76D7B53}"/>
              </a:ext>
            </a:extLst>
          </p:cNvPr>
          <p:cNvSpPr txBox="1"/>
          <p:nvPr/>
        </p:nvSpPr>
        <p:spPr>
          <a:xfrm>
            <a:off x="5931240" y="4774360"/>
            <a:ext cx="1350721" cy="2308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need EBCS.</a:t>
            </a:r>
          </a:p>
        </p:txBody>
      </p:sp>
    </p:spTree>
    <p:extLst>
      <p:ext uri="{BB962C8B-B14F-4D97-AF65-F5344CB8AC3E}">
        <p14:creationId xmlns:p14="http://schemas.microsoft.com/office/powerpoint/2010/main" val="3170305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E4ACC90-A70B-4D44-8E10-E3FD7F7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67F7F79-76EF-0842-9E54-C54C0658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Should we consider DS injection?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Current .11 has the same issue.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trike="sngStrike" dirty="0"/>
              <a:t>Control plane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Filter location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Define EBCS Data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Practical Implementation figure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traffic originating from ESS</a:t>
            </a:r>
          </a:p>
          <a:p>
            <a:pPr>
              <a:buFont typeface="Arial" panose="020B0604020202020204" pitchFamily="34" charset="0"/>
              <a:buChar char="•"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A69B0C-2404-4045-9159-160F57CE62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2E99E-F014-0C40-A789-8B6FF2830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7684C7-6F7B-334A-BD68-2E8933B87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43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6F10E-7D4A-A844-A77D-0B1DC00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Practical Example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3EE1-8729-594A-8F6D-E7C0FE83DD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8270C9-B114-0A41-9AF3-C32235220F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6CA80B7-BFA9-BA4A-95DB-BAB0EAD2DE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6DB7FB-2560-0C4B-964B-576DF0E16D28}"/>
              </a:ext>
            </a:extLst>
          </p:cNvPr>
          <p:cNvSpPr txBox="1"/>
          <p:nvPr/>
        </p:nvSpPr>
        <p:spPr>
          <a:xfrm>
            <a:off x="738553" y="2389568"/>
            <a:ext cx="79861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14FB8D-06B7-1045-A509-4C64DD4A9116}"/>
              </a:ext>
            </a:extLst>
          </p:cNvPr>
          <p:cNvSpPr txBox="1"/>
          <p:nvPr/>
        </p:nvSpPr>
        <p:spPr>
          <a:xfrm>
            <a:off x="2398879" y="2394167"/>
            <a:ext cx="64472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(L3)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30E808-88BF-7C43-B039-D963C0ABF364}"/>
              </a:ext>
            </a:extLst>
          </p:cNvPr>
          <p:cNvSpPr txBox="1"/>
          <p:nvPr/>
        </p:nvSpPr>
        <p:spPr>
          <a:xfrm>
            <a:off x="4804630" y="2389568"/>
            <a:ext cx="636713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(L2)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685078-9578-0843-A8BE-80224CB5379A}"/>
              </a:ext>
            </a:extLst>
          </p:cNvPr>
          <p:cNvSpPr txBox="1"/>
          <p:nvPr/>
        </p:nvSpPr>
        <p:spPr>
          <a:xfrm>
            <a:off x="7353335" y="2481900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2FEA49-09D0-504E-943C-C7908E4EB4E1}"/>
              </a:ext>
            </a:extLst>
          </p:cNvPr>
          <p:cNvSpPr txBox="1"/>
          <p:nvPr/>
        </p:nvSpPr>
        <p:spPr>
          <a:xfrm>
            <a:off x="7353335" y="3418784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85256DA-8EBE-154B-8604-0041CBA3878B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>
            <a:off x="1537170" y="2620401"/>
            <a:ext cx="8543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F0F737C-02E0-BA44-85B4-F02708390385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 flipV="1">
            <a:off x="3043607" y="2620401"/>
            <a:ext cx="1761023" cy="45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DF037D0-E5F7-AC47-A49C-FB8E37D0602C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5441343" y="2620399"/>
            <a:ext cx="191199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F322EB5-B114-5B4A-83A5-AAA64F4DF28A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>
            <a:off x="5441343" y="2765848"/>
            <a:ext cx="1911992" cy="7914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94E7B32-2B1F-8144-9470-4E2BB0004EE8}"/>
              </a:ext>
            </a:extLst>
          </p:cNvPr>
          <p:cNvSpPr txBox="1"/>
          <p:nvPr/>
        </p:nvSpPr>
        <p:spPr>
          <a:xfrm>
            <a:off x="7353335" y="4355668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056DDA2-E874-E543-8F16-9CCAD8A86064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>
            <a:off x="5441343" y="2851231"/>
            <a:ext cx="1911992" cy="16429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表 26">
            <a:extLst>
              <a:ext uri="{FF2B5EF4-FFF2-40B4-BE49-F238E27FC236}">
                <a16:creationId xmlns:a16="http://schemas.microsoft.com/office/drawing/2014/main" id="{14DD6045-5CDF-7843-9123-556C950BE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502551"/>
              </p:ext>
            </p:extLst>
          </p:nvPr>
        </p:nvGraphicFramePr>
        <p:xfrm>
          <a:off x="738553" y="4893684"/>
          <a:ext cx="4372870" cy="115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1163955">
                  <a:extLst>
                    <a:ext uri="{9D8B030D-6E8A-4147-A177-3AD203B41FA5}">
                      <a16:colId xmlns:a16="http://schemas.microsoft.com/office/drawing/2014/main" val="3873725888"/>
                    </a:ext>
                  </a:extLst>
                </a:gridCol>
                <a:gridCol w="874655">
                  <a:extLst>
                    <a:ext uri="{9D8B030D-6E8A-4147-A177-3AD203B41FA5}">
                      <a16:colId xmlns:a16="http://schemas.microsoft.com/office/drawing/2014/main" val="2737216374"/>
                    </a:ext>
                  </a:extLst>
                </a:gridCol>
                <a:gridCol w="1449705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IPv4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UDP port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48526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3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F7D23D5C-7455-A545-905B-4861B9CFC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296020"/>
              </p:ext>
            </p:extLst>
          </p:nvPr>
        </p:nvGraphicFramePr>
        <p:xfrm>
          <a:off x="8008349" y="2206899"/>
          <a:ext cx="1554798" cy="756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3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8BB7C23-BCC0-9746-8538-4DDC209C7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11369"/>
              </p:ext>
            </p:extLst>
          </p:nvPr>
        </p:nvGraphicFramePr>
        <p:xfrm>
          <a:off x="8008349" y="3215761"/>
          <a:ext cx="1554798" cy="756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3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38E745E6-4D37-7446-BE96-9A9F49D1F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986257"/>
              </p:ext>
            </p:extLst>
          </p:nvPr>
        </p:nvGraphicFramePr>
        <p:xfrm>
          <a:off x="7990048" y="4116167"/>
          <a:ext cx="1554798" cy="756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3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7E18BBD-5889-FE44-9374-AFEA65F4D999}"/>
              </a:ext>
            </a:extLst>
          </p:cNvPr>
          <p:cNvCxnSpPr/>
          <p:nvPr/>
        </p:nvCxnSpPr>
        <p:spPr bwMode="auto">
          <a:xfrm flipH="1">
            <a:off x="3043607" y="2121877"/>
            <a:ext cx="430972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C4EBB52-65D4-0A44-9057-662A18AD96D7}"/>
              </a:ext>
            </a:extLst>
          </p:cNvPr>
          <p:cNvSpPr txBox="1"/>
          <p:nvPr/>
        </p:nvSpPr>
        <p:spPr>
          <a:xfrm>
            <a:off x="4862338" y="1803957"/>
            <a:ext cx="57900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IGMP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989D98B-55E9-7A4E-8874-CC1C27E5F03A}"/>
              </a:ext>
            </a:extLst>
          </p:cNvPr>
          <p:cNvSpPr txBox="1"/>
          <p:nvPr/>
        </p:nvSpPr>
        <p:spPr>
          <a:xfrm>
            <a:off x="3768379" y="2961383"/>
            <a:ext cx="2948243" cy="5078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 IGMP snooping is enabled, multicast packets are</a:t>
            </a:r>
            <a:b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forwarded only to the APs that requires the contents.</a:t>
            </a:r>
          </a:p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Otherwise, multicast packets are forwarded to all APs.</a:t>
            </a:r>
            <a:endParaRPr kumimoji="1" lang="ja-JP" alt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Control Plane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54" y="1801702"/>
            <a:ext cx="10414000" cy="41148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CFCE-E681-3645-9CF3-946BB1FF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Data Plane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707933" y="346782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9974" y="334471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22583" y="385910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22583" y="392873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38392" y="397860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70387" y="355132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62162" y="227143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/>
              <a:t>Control Plane with MIB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  <a:endCxn id="23" idx="1"/>
          </p:cNvCxnSpPr>
          <p:nvPr/>
        </p:nvCxnSpPr>
        <p:spPr bwMode="auto">
          <a:xfrm>
            <a:off x="3510769" y="2497481"/>
            <a:ext cx="537311" cy="268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C1AB60F-26C5-474A-B626-26954F204093}"/>
              </a:ext>
            </a:extLst>
          </p:cNvPr>
          <p:cNvGrpSpPr/>
          <p:nvPr/>
        </p:nvGrpSpPr>
        <p:grpSpPr>
          <a:xfrm>
            <a:off x="7550218" y="751435"/>
            <a:ext cx="3839566" cy="5824254"/>
            <a:chOff x="7550218" y="751435"/>
            <a:chExt cx="3839566" cy="5824254"/>
          </a:xfrm>
        </p:grpSpPr>
        <p:pic>
          <p:nvPicPr>
            <p:cNvPr id="18" name="図 17" descr="ダイアグラム, 概略図&#10;&#10;自動的に生成された説明">
              <a:extLst>
                <a:ext uri="{FF2B5EF4-FFF2-40B4-BE49-F238E27FC236}">
                  <a16:creationId xmlns:a16="http://schemas.microsoft.com/office/drawing/2014/main" id="{1024A3A0-DC7D-4241-8833-FD0621BC094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550218" y="751435"/>
              <a:ext cx="3596054" cy="5824254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3C0C6EB-4B43-1F4D-BA45-29A98F0A1A3B}"/>
                </a:ext>
              </a:extLst>
            </p:cNvPr>
            <p:cNvSpPr txBox="1"/>
            <p:nvPr/>
          </p:nvSpPr>
          <p:spPr>
            <a:xfrm>
              <a:off x="9823330" y="2591844"/>
              <a:ext cx="1566454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MA-</a:t>
              </a:r>
              <a:r>
                <a:rPr kumimoji="1" lang="en-US" altLang="ja-JP" sz="1050" dirty="0" err="1">
                  <a:solidFill>
                    <a:srgbClr val="FF0000"/>
                  </a:solidFill>
                </a:rPr>
                <a:t>UNITDATA.request</a:t>
              </a:r>
              <a:endParaRPr kumimoji="1" lang="en-US" altLang="ja-JP" sz="1050" dirty="0">
                <a:solidFill>
                  <a:srgbClr val="FF0000"/>
                </a:solidFill>
              </a:endParaRPr>
            </a:p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(EBCS content ID)</a:t>
              </a:r>
              <a:endParaRPr kumimoji="1" lang="ja-JP" altLang="en-US" sz="1050">
                <a:solidFill>
                  <a:srgbClr val="FF0000"/>
                </a:solidFill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11C0427-E14E-964F-9844-66457B771CF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266710" y="2799593"/>
              <a:ext cx="556620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1" name="表 12">
            <a:extLst>
              <a:ext uri="{FF2B5EF4-FFF2-40B4-BE49-F238E27FC236}">
                <a16:creationId xmlns:a16="http://schemas.microsoft.com/office/drawing/2014/main" id="{022A0976-18BE-024B-844C-9AB1E96A9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47548"/>
              </p:ext>
            </p:extLst>
          </p:nvPr>
        </p:nvGraphicFramePr>
        <p:xfrm>
          <a:off x="381279" y="4295631"/>
          <a:ext cx="752888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914718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352868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579C1-B46C-4F46-A5D8-5D1CA33B2D62}"/>
              </a:ext>
            </a:extLst>
          </p:cNvPr>
          <p:cNvSpPr txBox="1"/>
          <p:nvPr/>
        </p:nvSpPr>
        <p:spPr>
          <a:xfrm>
            <a:off x="4048080" y="2550787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47DEB64-71FD-0B48-B15C-B4E40C2317B8}"/>
              </a:ext>
            </a:extLst>
          </p:cNvPr>
          <p:cNvCxnSpPr>
            <a:cxnSpLocks/>
            <a:stCxn id="23" idx="2"/>
            <a:endCxn id="61" idx="0"/>
          </p:cNvCxnSpPr>
          <p:nvPr/>
        </p:nvCxnSpPr>
        <p:spPr bwMode="auto">
          <a:xfrm flipH="1">
            <a:off x="4436969" y="2981674"/>
            <a:ext cx="429605" cy="3540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7A75A1E-E857-7640-A494-A7866165375A}"/>
              </a:ext>
            </a:extLst>
          </p:cNvPr>
          <p:cNvSpPr/>
          <p:nvPr/>
        </p:nvSpPr>
        <p:spPr bwMode="auto">
          <a:xfrm>
            <a:off x="4586137" y="4601980"/>
            <a:ext cx="3695929" cy="831954"/>
          </a:xfrm>
          <a:custGeom>
            <a:avLst/>
            <a:gdLst>
              <a:gd name="connsiteX0" fmla="*/ 53319 w 3695929"/>
              <a:gd name="connsiteY0" fmla="*/ 0 h 831954"/>
              <a:gd name="connsiteX1" fmla="*/ 503024 w 3695929"/>
              <a:gd name="connsiteY1" fmla="*/ 614597 h 831954"/>
              <a:gd name="connsiteX2" fmla="*/ 3695929 w 3695929"/>
              <a:gd name="connsiteY2" fmla="*/ 831954 h 83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5929" h="831954">
                <a:moveTo>
                  <a:pt x="53319" y="0"/>
                </a:moveTo>
                <a:cubicBezTo>
                  <a:pt x="-25380" y="237969"/>
                  <a:pt x="-104078" y="475938"/>
                  <a:pt x="503024" y="614597"/>
                </a:cubicBezTo>
                <a:cubicBezTo>
                  <a:pt x="1110126" y="753256"/>
                  <a:pt x="2403027" y="792605"/>
                  <a:pt x="3695929" y="83195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E603AA-3C74-F14B-A6CA-D7C904E5B4A6}"/>
              </a:ext>
            </a:extLst>
          </p:cNvPr>
          <p:cNvSpPr txBox="1"/>
          <p:nvPr/>
        </p:nvSpPr>
        <p:spPr>
          <a:xfrm>
            <a:off x="2618216" y="5420964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03BD52-B015-324F-90D0-AFE0F264CB1B}"/>
              </a:ext>
            </a:extLst>
          </p:cNvPr>
          <p:cNvSpPr txBox="1"/>
          <p:nvPr/>
        </p:nvSpPr>
        <p:spPr>
          <a:xfrm>
            <a:off x="5276614" y="503535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3EA98CE-0B81-C444-8737-1C0074B55AAC}"/>
              </a:ext>
            </a:extLst>
          </p:cNvPr>
          <p:cNvSpPr/>
          <p:nvPr/>
        </p:nvSpPr>
        <p:spPr bwMode="auto">
          <a:xfrm>
            <a:off x="129093" y="4544066"/>
            <a:ext cx="8152973" cy="861690"/>
          </a:xfrm>
          <a:custGeom>
            <a:avLst/>
            <a:gdLst>
              <a:gd name="connsiteX0" fmla="*/ 8330066 w 8330066"/>
              <a:gd name="connsiteY0" fmla="*/ 764498 h 839501"/>
              <a:gd name="connsiteX1" fmla="*/ 797508 w 8330066"/>
              <a:gd name="connsiteY1" fmla="*/ 801974 h 839501"/>
              <a:gd name="connsiteX2" fmla="*/ 212892 w 8330066"/>
              <a:gd name="connsiteY2" fmla="*/ 299803 h 839501"/>
              <a:gd name="connsiteX3" fmla="*/ 722557 w 8330066"/>
              <a:gd name="connsiteY3" fmla="*/ 0 h 839501"/>
              <a:gd name="connsiteX0" fmla="*/ 8361737 w 8361737"/>
              <a:gd name="connsiteY0" fmla="*/ 764498 h 838947"/>
              <a:gd name="connsiteX1" fmla="*/ 829179 w 8361737"/>
              <a:gd name="connsiteY1" fmla="*/ 801974 h 838947"/>
              <a:gd name="connsiteX2" fmla="*/ 184602 w 8361737"/>
              <a:gd name="connsiteY2" fmla="*/ 307298 h 838947"/>
              <a:gd name="connsiteX3" fmla="*/ 754228 w 8361737"/>
              <a:gd name="connsiteY3" fmla="*/ 0 h 838947"/>
              <a:gd name="connsiteX0" fmla="*/ 8347347 w 8347347"/>
              <a:gd name="connsiteY0" fmla="*/ 764498 h 842274"/>
              <a:gd name="connsiteX1" fmla="*/ 814789 w 8347347"/>
              <a:gd name="connsiteY1" fmla="*/ 801974 h 842274"/>
              <a:gd name="connsiteX2" fmla="*/ 170212 w 8347347"/>
              <a:gd name="connsiteY2" fmla="*/ 307298 h 842274"/>
              <a:gd name="connsiteX3" fmla="*/ 739838 w 8347347"/>
              <a:gd name="connsiteY3" fmla="*/ 0 h 842274"/>
              <a:gd name="connsiteX0" fmla="*/ 8316350 w 8316350"/>
              <a:gd name="connsiteY0" fmla="*/ 764498 h 922189"/>
              <a:gd name="connsiteX1" fmla="*/ 783792 w 8316350"/>
              <a:gd name="connsiteY1" fmla="*/ 801974 h 922189"/>
              <a:gd name="connsiteX2" fmla="*/ 139215 w 8316350"/>
              <a:gd name="connsiteY2" fmla="*/ 307298 h 922189"/>
              <a:gd name="connsiteX3" fmla="*/ 708841 w 8316350"/>
              <a:gd name="connsiteY3" fmla="*/ 0 h 922189"/>
              <a:gd name="connsiteX0" fmla="*/ 8112522 w 8112522"/>
              <a:gd name="connsiteY0" fmla="*/ 764498 h 861690"/>
              <a:gd name="connsiteX1" fmla="*/ 579964 w 8112522"/>
              <a:gd name="connsiteY1" fmla="*/ 801974 h 861690"/>
              <a:gd name="connsiteX2" fmla="*/ 505013 w 8112522"/>
              <a:gd name="connsiteY2" fmla="*/ 0 h 861690"/>
              <a:gd name="connsiteX0" fmla="*/ 8152973 w 8152973"/>
              <a:gd name="connsiteY0" fmla="*/ 764498 h 861690"/>
              <a:gd name="connsiteX1" fmla="*/ 620415 w 8152973"/>
              <a:gd name="connsiteY1" fmla="*/ 801974 h 861690"/>
              <a:gd name="connsiteX2" fmla="*/ 545464 w 8152973"/>
              <a:gd name="connsiteY2" fmla="*/ 0 h 86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52973" h="861690">
                <a:moveTo>
                  <a:pt x="8152973" y="764498"/>
                </a:moveTo>
                <a:cubicBezTo>
                  <a:pt x="5063125" y="821960"/>
                  <a:pt x="1888333" y="929390"/>
                  <a:pt x="620415" y="801974"/>
                </a:cubicBezTo>
                <a:cubicBezTo>
                  <a:pt x="-647503" y="674558"/>
                  <a:pt x="396187" y="54651"/>
                  <a:pt x="54546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6F06C7-7DED-6143-A6B5-8CFFFC41B690}"/>
              </a:ext>
            </a:extLst>
          </p:cNvPr>
          <p:cNvSpPr/>
          <p:nvPr/>
        </p:nvSpPr>
        <p:spPr bwMode="auto">
          <a:xfrm>
            <a:off x="77202" y="4586990"/>
            <a:ext cx="8384746" cy="1993692"/>
          </a:xfrm>
          <a:custGeom>
            <a:avLst/>
            <a:gdLst>
              <a:gd name="connsiteX0" fmla="*/ 8384746 w 8384746"/>
              <a:gd name="connsiteY0" fmla="*/ 1993692 h 1993692"/>
              <a:gd name="connsiteX1" fmla="*/ 747257 w 8384746"/>
              <a:gd name="connsiteY1" fmla="*/ 1124262 h 1993692"/>
              <a:gd name="connsiteX2" fmla="*/ 709782 w 8384746"/>
              <a:gd name="connsiteY2" fmla="*/ 0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4746" h="1993692">
                <a:moveTo>
                  <a:pt x="8384746" y="1993692"/>
                </a:moveTo>
                <a:cubicBezTo>
                  <a:pt x="5205582" y="1725118"/>
                  <a:pt x="2026418" y="1456544"/>
                  <a:pt x="747257" y="1124262"/>
                </a:cubicBezTo>
                <a:cubicBezTo>
                  <a:pt x="-531904" y="791980"/>
                  <a:pt x="88939" y="395990"/>
                  <a:pt x="70978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69EC33E-923F-9247-A2E6-43EFE586E84B}"/>
              </a:ext>
            </a:extLst>
          </p:cNvPr>
          <p:cNvSpPr/>
          <p:nvPr/>
        </p:nvSpPr>
        <p:spPr bwMode="auto">
          <a:xfrm>
            <a:off x="5789706" y="4579495"/>
            <a:ext cx="2649756" cy="2121108"/>
          </a:xfrm>
          <a:custGeom>
            <a:avLst/>
            <a:gdLst>
              <a:gd name="connsiteX0" fmla="*/ 63953 w 2649756"/>
              <a:gd name="connsiteY0" fmla="*/ 0 h 2121108"/>
              <a:gd name="connsiteX1" fmla="*/ 333776 w 2649756"/>
              <a:gd name="connsiteY1" fmla="*/ 1371600 h 2121108"/>
              <a:gd name="connsiteX2" fmla="*/ 2649756 w 2649756"/>
              <a:gd name="connsiteY2" fmla="*/ 2121108 h 212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756" h="2121108">
                <a:moveTo>
                  <a:pt x="63953" y="0"/>
                </a:moveTo>
                <a:cubicBezTo>
                  <a:pt x="-16619" y="509041"/>
                  <a:pt x="-97191" y="1018082"/>
                  <a:pt x="333776" y="1371600"/>
                </a:cubicBezTo>
                <a:cubicBezTo>
                  <a:pt x="764743" y="1725118"/>
                  <a:pt x="1707249" y="1923113"/>
                  <a:pt x="2649756" y="212110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36BCAEC-B886-1145-AFFC-97516A0541AA}"/>
              </a:ext>
            </a:extLst>
          </p:cNvPr>
          <p:cNvSpPr txBox="1"/>
          <p:nvPr/>
        </p:nvSpPr>
        <p:spPr>
          <a:xfrm>
            <a:off x="8493404" y="6514365"/>
            <a:ext cx="152798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PHY-</a:t>
            </a:r>
            <a:r>
              <a:rPr kumimoji="1" lang="en-US" altLang="ja-JP" sz="1050" dirty="0" err="1">
                <a:solidFill>
                  <a:srgbClr val="FF0000"/>
                </a:solidFill>
              </a:rPr>
              <a:t>TXSTART.request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2895C8-5201-8A41-B554-E97202D3049F}"/>
              </a:ext>
            </a:extLst>
          </p:cNvPr>
          <p:cNvSpPr txBox="1"/>
          <p:nvPr/>
        </p:nvSpPr>
        <p:spPr>
          <a:xfrm>
            <a:off x="3013025" y="5829701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39A7985-2C15-4D4C-8A11-CBED83E285BD}"/>
              </a:ext>
            </a:extLst>
          </p:cNvPr>
          <p:cNvSpPr txBox="1"/>
          <p:nvPr/>
        </p:nvSpPr>
        <p:spPr>
          <a:xfrm>
            <a:off x="6128385" y="575689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9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81295</TotalTime>
  <Words>2204</Words>
  <Application>Microsoft Macintosh PowerPoint</Application>
  <PresentationFormat>ワイド画面</PresentationFormat>
  <Paragraphs>631</Paragraphs>
  <Slides>29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4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Control Plane</vt:lpstr>
      <vt:lpstr>Data Plane</vt:lpstr>
      <vt:lpstr>Control Plane with MIB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Share</vt:lpstr>
      <vt:lpstr>AP (Category 2)</vt:lpstr>
      <vt:lpstr>AP (Category 3)</vt:lpstr>
      <vt:lpstr>Content List Item (Enhanced Broadcast Services Tuple field, Figure 9-839b)</vt:lpstr>
      <vt:lpstr>Option 2: EBCS role</vt:lpstr>
      <vt:lpstr>Option 2: EBCS role</vt:lpstr>
      <vt:lpstr>PowerPoint プレゼンテーション</vt:lpstr>
      <vt:lpstr>Define New eBCS Data frame (Copied from 11-19/1506r3)</vt:lpstr>
      <vt:lpstr>EBCS AP MIB Variables</vt:lpstr>
      <vt:lpstr>EBCS AP MLME SAP interfaces</vt:lpstr>
      <vt:lpstr>EBCS receiver MLME SAP interfaces</vt:lpstr>
      <vt:lpstr>2021 July</vt:lpstr>
      <vt:lpstr>EBCS AP</vt:lpstr>
      <vt:lpstr>Discussion</vt:lpstr>
      <vt:lpstr>Practical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166</cp:revision>
  <cp:lastPrinted>1601-01-01T00:00:00Z</cp:lastPrinted>
  <dcterms:created xsi:type="dcterms:W3CDTF">2019-03-11T15:18:40Z</dcterms:created>
  <dcterms:modified xsi:type="dcterms:W3CDTF">2021-07-16T12:06:19Z</dcterms:modified>
</cp:coreProperties>
</file>