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2" r:id="rId3"/>
    <p:sldId id="306" r:id="rId4"/>
    <p:sldId id="313" r:id="rId5"/>
    <p:sldId id="314" r:id="rId6"/>
    <p:sldId id="315" r:id="rId7"/>
    <p:sldId id="316" r:id="rId8"/>
    <p:sldId id="319" r:id="rId9"/>
    <p:sldId id="310" r:id="rId10"/>
    <p:sldId id="318" r:id="rId11"/>
    <p:sldId id="32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p:cViewPr>
        <p:scale>
          <a:sx n="100" d="100"/>
          <a:sy n="100" d="100"/>
        </p:scale>
        <p:origin x="324" y="-6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Latency Sensitive Traffic</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4196262718"/>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a:buFont typeface="Arial" panose="020B0604020202020204" pitchFamily="34" charset="0"/>
              <a:buChar char="•"/>
            </a:pPr>
            <a:r>
              <a:rPr lang="en-US" sz="1800" dirty="0"/>
              <a:t>Do you support that </a:t>
            </a:r>
            <a:r>
              <a:rPr lang="en-US" sz="1800" dirty="0">
                <a:highlight>
                  <a:srgbClr val="FFFF00"/>
                </a:highlight>
              </a:rPr>
              <a:t>during a R-TWT SP, a member STA of the R-TWT SP can share its TXOP with the R-TWT scheduling AP</a:t>
            </a:r>
            <a:r>
              <a:rPr lang="en-US" sz="1800" dirty="0"/>
              <a:t>?</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457200" lvl="1" indent="0"/>
            <a:r>
              <a:rPr lang="en-US" sz="1400" b="1" dirty="0"/>
              <a:t>35.8.4 Channel access rules for r-TWT service periods</a:t>
            </a:r>
          </a:p>
          <a:p>
            <a:pPr marL="457200" lvl="1" indent="0"/>
            <a:r>
              <a:rPr lang="en-US" sz="1400" b="1" dirty="0"/>
              <a:t>35.8.4.1 TXOP rules for r-TWT SPs</a:t>
            </a:r>
          </a:p>
          <a:p>
            <a:pPr marL="457200" lvl="1" indent="0"/>
            <a:r>
              <a:rPr lang="en-US" sz="1400" i="1" dirty="0"/>
              <a:t>Add the below paragraph at the end of this subclause:</a:t>
            </a:r>
          </a:p>
          <a:p>
            <a:pPr marL="457200" lvl="1" indent="0"/>
            <a:endParaRPr lang="en-US" sz="1400" i="1" dirty="0"/>
          </a:p>
          <a:p>
            <a:pPr marL="457200" lvl="1" indent="0"/>
            <a:r>
              <a:rPr lang="en-US" sz="1400" dirty="0"/>
              <a:t>(#5880) When a non-AP EHT STA accesses the channel during </a:t>
            </a:r>
            <a:r>
              <a:rPr lang="en-US" sz="1400" dirty="0">
                <a:highlight>
                  <a:srgbClr val="FFFF00"/>
                </a:highlight>
              </a:rPr>
              <a:t>a non-trigger enabled R-TWT SP </a:t>
            </a:r>
            <a:r>
              <a:rPr lang="en-US" sz="1400" dirty="0"/>
              <a:t>of which the non-AP EHT STA is a member STA, it </a:t>
            </a:r>
            <a:r>
              <a:rPr lang="en-US" sz="1400" dirty="0">
                <a:highlight>
                  <a:srgbClr val="FFFF00"/>
                </a:highlight>
              </a:rPr>
              <a:t>may share its TXOP with the R-TWT scheduling AP.</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2910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marL="0" indent="0"/>
            <a:r>
              <a:rPr lang="en-US" sz="1800" dirty="0"/>
              <a:t>[1] </a:t>
            </a:r>
            <a:r>
              <a:rPr lang="en-US" sz="1800" dirty="0" err="1"/>
              <a:t>Könings</a:t>
            </a:r>
            <a:r>
              <a:rPr lang="en-US" sz="1800" dirty="0"/>
              <a:t>, Bastian, et al. "Channel switch and quiet attack: New DoS attacks exploiting the 802.11 standard." 2009 IEEE 34th Conference on Local Computer Networks. IEEE, 2009.</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245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153A1FE-9A9C-49C2-B1FD-6AC8E9F7676D}"/>
              </a:ext>
            </a:extLst>
          </p:cNvPr>
          <p:cNvGraphicFramePr>
            <a:graphicFrameLocks noGrp="1"/>
          </p:cNvGraphicFramePr>
          <p:nvPr>
            <p:ph idx="1"/>
            <p:extLst>
              <p:ext uri="{D42A27DB-BD31-4B8C-83A1-F6EECF244321}">
                <p14:modId xmlns:p14="http://schemas.microsoft.com/office/powerpoint/2010/main" val="550163949"/>
              </p:ext>
            </p:extLst>
          </p:nvPr>
        </p:nvGraphicFramePr>
        <p:xfrm>
          <a:off x="685799" y="1981200"/>
          <a:ext cx="7770810" cy="281559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2724094437"/>
                    </a:ext>
                  </a:extLst>
                </a:gridCol>
                <a:gridCol w="1295135">
                  <a:extLst>
                    <a:ext uri="{9D8B030D-6E8A-4147-A177-3AD203B41FA5}">
                      <a16:colId xmlns:a16="http://schemas.microsoft.com/office/drawing/2014/main" val="2415909079"/>
                    </a:ext>
                  </a:extLst>
                </a:gridCol>
                <a:gridCol w="1295135">
                  <a:extLst>
                    <a:ext uri="{9D8B030D-6E8A-4147-A177-3AD203B41FA5}">
                      <a16:colId xmlns:a16="http://schemas.microsoft.com/office/drawing/2014/main" val="443576650"/>
                    </a:ext>
                  </a:extLst>
                </a:gridCol>
                <a:gridCol w="1295135">
                  <a:extLst>
                    <a:ext uri="{9D8B030D-6E8A-4147-A177-3AD203B41FA5}">
                      <a16:colId xmlns:a16="http://schemas.microsoft.com/office/drawing/2014/main" val="1872204544"/>
                    </a:ext>
                  </a:extLst>
                </a:gridCol>
                <a:gridCol w="1295135">
                  <a:extLst>
                    <a:ext uri="{9D8B030D-6E8A-4147-A177-3AD203B41FA5}">
                      <a16:colId xmlns:a16="http://schemas.microsoft.com/office/drawing/2014/main" val="3592263890"/>
                    </a:ext>
                  </a:extLst>
                </a:gridCol>
                <a:gridCol w="1295135">
                  <a:extLst>
                    <a:ext uri="{9D8B030D-6E8A-4147-A177-3AD203B41FA5}">
                      <a16:colId xmlns:a16="http://schemas.microsoft.com/office/drawing/2014/main" val="342315044"/>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Proposed Change</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Resolution</a:t>
                      </a:r>
                    </a:p>
                  </a:txBody>
                  <a:tcPr marL="6350" marR="6350" marT="6350" marB="0"/>
                </a:tc>
                <a:extLst>
                  <a:ext uri="{0D108BD9-81ED-4DB2-BD59-A6C34878D82A}">
                    <a16:rowId xmlns:a16="http://schemas.microsoft.com/office/drawing/2014/main" val="1218709578"/>
                  </a:ext>
                </a:extLst>
              </a:tr>
              <a:tr h="370840">
                <a:tc>
                  <a:txBody>
                    <a:bodyPr/>
                    <a:lstStyle/>
                    <a:p>
                      <a:pPr algn="l" fontAlgn="t"/>
                      <a:r>
                        <a:rPr lang="en-US" sz="1000" b="0" i="0" u="none" strike="noStrike" dirty="0">
                          <a:solidFill>
                            <a:srgbClr val="000000"/>
                          </a:solidFill>
                          <a:effectLst/>
                          <a:latin typeface="Arial" panose="020B0604020202020204" pitchFamily="34" charset="0"/>
                        </a:rPr>
                        <a:t>5880</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Liangxiao Xin</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35.6.4.1</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Not every legacy STA will respect quiet element. More </a:t>
                      </a:r>
                      <a:r>
                        <a:rPr lang="en-US" sz="1000" b="0" i="0" u="none" strike="noStrike" dirty="0" err="1">
                          <a:solidFill>
                            <a:srgbClr val="000000"/>
                          </a:solidFill>
                          <a:effectLst/>
                          <a:latin typeface="Arial" panose="020B0604020202020204" pitchFamily="34" charset="0"/>
                        </a:rPr>
                        <a:t>mechainsms</a:t>
                      </a:r>
                      <a:r>
                        <a:rPr lang="en-US" sz="1000" b="0" i="0" u="none" strike="noStrike" dirty="0">
                          <a:solidFill>
                            <a:srgbClr val="000000"/>
                          </a:solidFill>
                          <a:effectLst/>
                          <a:latin typeface="Arial" panose="020B0604020202020204" pitchFamily="34" charset="0"/>
                        </a:rPr>
                        <a:t> other than quiet element is needed to enhance the medium access protection during a restricted TWT service period</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During a restricted TWT SP, the scheduling AP may not respond to a RTS whose TXOP </a:t>
                      </a:r>
                      <a:r>
                        <a:rPr lang="en-US" sz="1000" b="0" i="0" u="none" strike="noStrike" dirty="0" err="1">
                          <a:solidFill>
                            <a:srgbClr val="000000"/>
                          </a:solidFill>
                          <a:effectLst/>
                          <a:latin typeface="Arial" panose="020B0604020202020204" pitchFamily="34" charset="0"/>
                        </a:rPr>
                        <a:t>overlapps</a:t>
                      </a:r>
                      <a:r>
                        <a:rPr lang="en-US" sz="1000" b="0" i="0" u="none" strike="noStrike" dirty="0">
                          <a:solidFill>
                            <a:srgbClr val="000000"/>
                          </a:solidFill>
                          <a:effectLst/>
                          <a:latin typeface="Arial" panose="020B0604020202020204" pitchFamily="34" charset="0"/>
                        </a:rPr>
                        <a:t> with a R-TWT SP from a STA which is not a member of the restricted TWT.</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Revised</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a:solidFill>
                            <a:srgbClr val="000000"/>
                          </a:solidFill>
                          <a:effectLst/>
                          <a:latin typeface="Arial" panose="020B0604020202020204" pitchFamily="34" charset="0"/>
                        </a:rPr>
                        <a:t>Agree with the commenter. Current RTS/CTS mechanism can be updated to protect channel access for latency sensitive traffic during the restricted TWT SP</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err="1">
                          <a:solidFill>
                            <a:srgbClr val="000000"/>
                          </a:solidFill>
                          <a:effectLst/>
                          <a:latin typeface="Arial" panose="020B0604020202020204" pitchFamily="34" charset="0"/>
                        </a:rPr>
                        <a:t>TGbe</a:t>
                      </a:r>
                      <a:r>
                        <a:rPr lang="en-US" sz="1000" b="0" i="0" u="none" strike="noStrike" dirty="0">
                          <a:solidFill>
                            <a:srgbClr val="000000"/>
                          </a:solidFill>
                          <a:effectLst/>
                          <a:latin typeface="Arial" panose="020B0604020202020204" pitchFamily="34" charset="0"/>
                        </a:rPr>
                        <a:t> editor, please incorporate changes as shown in 11-21/00894r4 tagged 5880</a:t>
                      </a:r>
                    </a:p>
                  </a:txBody>
                  <a:tcPr marL="6350" marR="6350" marT="6350" marB="0"/>
                </a:tc>
                <a:extLst>
                  <a:ext uri="{0D108BD9-81ED-4DB2-BD59-A6C34878D82A}">
                    <a16:rowId xmlns:a16="http://schemas.microsoft.com/office/drawing/2014/main" val="252686255"/>
                  </a:ext>
                </a:extLst>
              </a:tr>
            </a:tbl>
          </a:graphicData>
        </a:graphic>
      </p:graphicFrame>
      <p:sp>
        <p:nvSpPr>
          <p:cNvPr id="3" name="Slide Number Placeholder 2">
            <a:extLst>
              <a:ext uri="{FF2B5EF4-FFF2-40B4-BE49-F238E27FC236}">
                <a16:creationId xmlns:a16="http://schemas.microsoft.com/office/drawing/2014/main" id="{D1CBAEFC-71DE-4821-B5D5-EA208A7C955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C90F7CAB-84D8-4CF7-ABE9-693C8A34AAEC}"/>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0142E78-3EC6-4E58-BC87-73915F04EDFA}"/>
              </a:ext>
            </a:extLst>
          </p:cNvPr>
          <p:cNvSpPr>
            <a:spLocks noGrp="1"/>
          </p:cNvSpPr>
          <p:nvPr>
            <p:ph type="dt" idx="15"/>
          </p:nvPr>
        </p:nvSpPr>
        <p:spPr/>
        <p:txBody>
          <a:bodyPr/>
          <a:lstStyle/>
          <a:p>
            <a:r>
              <a:rPr lang="en-US" dirty="0"/>
              <a:t>May 2022</a:t>
            </a:r>
            <a:endParaRPr lang="en-GB" dirty="0"/>
          </a:p>
        </p:txBody>
      </p:sp>
      <p:sp>
        <p:nvSpPr>
          <p:cNvPr id="6" name="Title 5">
            <a:extLst>
              <a:ext uri="{FF2B5EF4-FFF2-40B4-BE49-F238E27FC236}">
                <a16:creationId xmlns:a16="http://schemas.microsoft.com/office/drawing/2014/main" id="{232726BF-17C7-4F15-AC7A-F12A6E214BAC}"/>
              </a:ext>
            </a:extLst>
          </p:cNvPr>
          <p:cNvSpPr>
            <a:spLocks noGrp="1"/>
          </p:cNvSpPr>
          <p:nvPr>
            <p:ph type="title"/>
          </p:nvPr>
        </p:nvSpPr>
        <p:spPr/>
        <p:txBody>
          <a:bodyPr/>
          <a:lstStyle/>
          <a:p>
            <a:r>
              <a:rPr lang="en-US" dirty="0"/>
              <a:t>Related Comments</a:t>
            </a:r>
          </a:p>
        </p:txBody>
      </p:sp>
    </p:spTree>
    <p:extLst>
      <p:ext uri="{BB962C8B-B14F-4D97-AF65-F5344CB8AC3E}">
        <p14:creationId xmlns:p14="http://schemas.microsoft.com/office/powerpoint/2010/main" val="377839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May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The group has agreed on using R-TWT and quiet interval to provide more predictable latency performance for latency sensitive traffic.</a:t>
            </a:r>
          </a:p>
          <a:p>
            <a:pPr>
              <a:buFont typeface="Arial" panose="020B0604020202020204" pitchFamily="34" charset="0"/>
              <a:buChar char="•"/>
            </a:pPr>
            <a:r>
              <a:rPr lang="en-US" sz="1800" dirty="0"/>
              <a:t>During a R-TWT SP, R-TWT member STAs should be prioritized to transmit latency sensitive traffic.</a:t>
            </a:r>
            <a:endParaRPr lang="en-US" sz="1400" dirty="0">
              <a:solidFill>
                <a:schemeClr val="tx1"/>
              </a:solidFill>
            </a:endParaRPr>
          </a:p>
          <a:p>
            <a:pPr>
              <a:buFont typeface="Arial" panose="020B0604020202020204" pitchFamily="34" charset="0"/>
              <a:buChar char="•"/>
            </a:pPr>
            <a:r>
              <a:rPr lang="en-US" sz="1800" dirty="0">
                <a:solidFill>
                  <a:schemeClr val="tx1"/>
                </a:solidFill>
              </a:rPr>
              <a:t>Other STAs may not enter quiet during R-TWT SP </a:t>
            </a:r>
            <a:r>
              <a:rPr lang="en-US" sz="1800" dirty="0">
                <a:solidFill>
                  <a:schemeClr val="tx1"/>
                </a:solidFill>
                <a:sym typeface="Wingdings" panose="05000000000000000000" pitchFamily="2" charset="2"/>
              </a:rPr>
              <a:t> weak protection</a:t>
            </a:r>
            <a:endParaRPr lang="en-US" sz="1800" dirty="0">
              <a:solidFill>
                <a:schemeClr val="tx1"/>
              </a:solidFill>
            </a:endParaRPr>
          </a:p>
          <a:p>
            <a:pPr lvl="1">
              <a:buFont typeface="Arial" panose="020B0604020202020204" pitchFamily="34" charset="0"/>
              <a:buChar char="•"/>
            </a:pPr>
            <a:r>
              <a:rPr lang="en-US" sz="1400" dirty="0">
                <a:solidFill>
                  <a:schemeClr val="tx1"/>
                </a:solidFill>
              </a:rPr>
              <a:t>Quiet element is not implemented if device does not operate on DFS channel (e.g., U-NII) [1]</a:t>
            </a:r>
          </a:p>
          <a:p>
            <a:pPr lvl="1">
              <a:buFont typeface="Arial" panose="020B0604020202020204" pitchFamily="34" charset="0"/>
              <a:buChar char="•"/>
            </a:pPr>
            <a:r>
              <a:rPr lang="en-US" sz="1400" dirty="0">
                <a:solidFill>
                  <a:schemeClr val="tx1"/>
                </a:solidFill>
              </a:rPr>
              <a:t>Miss the latest update of the quiet interval (e.g., miss quiet element in beacon)</a:t>
            </a:r>
          </a:p>
          <a:p>
            <a:pPr lvl="1">
              <a:buFont typeface="Arial" panose="020B0604020202020204" pitchFamily="34" charset="0"/>
              <a:buChar char="•"/>
            </a:pPr>
            <a:r>
              <a:rPr lang="en-US" sz="1400" dirty="0">
                <a:solidFill>
                  <a:schemeClr val="tx1"/>
                </a:solidFill>
              </a:rPr>
              <a:t>It is optional for AP to schedule quiet interval during the first TU of the R-TWT SP</a:t>
            </a:r>
          </a:p>
          <a:p>
            <a:pPr lvl="1">
              <a:buFont typeface="Arial" panose="020B0604020202020204" pitchFamily="34" charset="0"/>
              <a:buChar char="•"/>
            </a:pPr>
            <a:r>
              <a:rPr lang="en-US" sz="1400" dirty="0">
                <a:solidFill>
                  <a:schemeClr val="tx1"/>
                </a:solidFill>
              </a:rPr>
              <a:t>EHT STAs may ignore the quiet element</a:t>
            </a:r>
          </a:p>
          <a:p>
            <a:pPr>
              <a:buFont typeface="Arial" panose="020B0604020202020204" pitchFamily="34" charset="0"/>
              <a:buChar char="•"/>
            </a:pPr>
            <a:r>
              <a:rPr lang="en-US" sz="1800" dirty="0">
                <a:solidFill>
                  <a:schemeClr val="tx1"/>
                </a:solidFill>
              </a:rPr>
              <a:t>Other STAs will access channel during R-TWT SP and harm the latency performance of latency sensitive traffic.</a:t>
            </a:r>
          </a:p>
          <a:p>
            <a:pPr>
              <a:buFont typeface="Arial" panose="020B0604020202020204" pitchFamily="34" charset="0"/>
              <a:buChar char="•"/>
            </a:pPr>
            <a:r>
              <a:rPr lang="en-US" sz="1800" dirty="0"/>
              <a:t>In this presentation, we discuss the channel access during the R-TWT SP to protect channel resource for latency sensitive traffic.</a:t>
            </a:r>
          </a:p>
          <a:p>
            <a:pPr lvl="1">
              <a:buFont typeface="Arial" panose="020B0604020202020204" pitchFamily="34" charset="0"/>
              <a:buChar char="•"/>
            </a:pPr>
            <a:r>
              <a:rPr lang="en-US" sz="1400" dirty="0"/>
              <a:t>Other tools are needed to protect R-TWT SP besides quiet interval.</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8180-0273-46AF-841E-A19804E52D90}"/>
              </a:ext>
            </a:extLst>
          </p:cNvPr>
          <p:cNvSpPr>
            <a:spLocks noGrp="1"/>
          </p:cNvSpPr>
          <p:nvPr>
            <p:ph type="title"/>
          </p:nvPr>
        </p:nvSpPr>
        <p:spPr/>
        <p:txBody>
          <a:bodyPr/>
          <a:lstStyle/>
          <a:p>
            <a:r>
              <a:rPr lang="en-US" dirty="0"/>
              <a:t>Network under consideration</a:t>
            </a:r>
          </a:p>
        </p:txBody>
      </p:sp>
      <p:sp>
        <p:nvSpPr>
          <p:cNvPr id="4" name="Slide Number Placeholder 3">
            <a:extLst>
              <a:ext uri="{FF2B5EF4-FFF2-40B4-BE49-F238E27FC236}">
                <a16:creationId xmlns:a16="http://schemas.microsoft.com/office/drawing/2014/main" id="{D12AAF0D-88B1-486F-A443-3B0520A9ED5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74BB9C-FE7A-4142-A947-68F637A2002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2BD1768D-23B4-4095-A88C-0055C27F54EC}"/>
              </a:ext>
            </a:extLst>
          </p:cNvPr>
          <p:cNvSpPr>
            <a:spLocks noGrp="1"/>
          </p:cNvSpPr>
          <p:nvPr>
            <p:ph type="dt" idx="15"/>
          </p:nvPr>
        </p:nvSpPr>
        <p:spPr/>
        <p:txBody>
          <a:bodyPr/>
          <a:lstStyle/>
          <a:p>
            <a:r>
              <a:rPr lang="en-US" dirty="0"/>
              <a:t>May 2022</a:t>
            </a:r>
            <a:endParaRPr lang="en-GB" dirty="0"/>
          </a:p>
        </p:txBody>
      </p:sp>
      <p:sp>
        <p:nvSpPr>
          <p:cNvPr id="12" name="Content Placeholder 11">
            <a:extLst>
              <a:ext uri="{FF2B5EF4-FFF2-40B4-BE49-F238E27FC236}">
                <a16:creationId xmlns:a16="http://schemas.microsoft.com/office/drawing/2014/main" id="{426FBC3F-41D1-4621-B734-502E749C5BDC}"/>
              </a:ext>
            </a:extLst>
          </p:cNvPr>
          <p:cNvSpPr>
            <a:spLocks noGrp="1"/>
          </p:cNvSpPr>
          <p:nvPr>
            <p:ph idx="1"/>
          </p:nvPr>
        </p:nvSpPr>
        <p:spPr/>
        <p:txBody>
          <a:bodyPr/>
          <a:lstStyle/>
          <a:p>
            <a:pPr>
              <a:buFont typeface="Arial" panose="020B0604020202020204" pitchFamily="34" charset="0"/>
              <a:buChar char="•"/>
            </a:pPr>
            <a:r>
              <a:rPr lang="en-US" sz="1800" dirty="0"/>
              <a:t>During the R-TWT SP, the STA can be classified as</a:t>
            </a:r>
          </a:p>
          <a:p>
            <a:pPr lvl="1">
              <a:buFont typeface="Arial" panose="020B0604020202020204" pitchFamily="34" charset="0"/>
              <a:buChar char="•"/>
            </a:pPr>
            <a:r>
              <a:rPr lang="en-US" sz="1400" dirty="0"/>
              <a:t>R-TWT scheduled STA (member or not member) </a:t>
            </a:r>
            <a:r>
              <a:rPr lang="en-US" sz="1400" dirty="0">
                <a:sym typeface="Wingdings" panose="05000000000000000000" pitchFamily="2" charset="2"/>
              </a:rPr>
              <a:t> support R-TWT operation</a:t>
            </a:r>
            <a:endParaRPr lang="en-US" sz="1400" dirty="0"/>
          </a:p>
          <a:p>
            <a:pPr lvl="1">
              <a:buFont typeface="Arial" panose="020B0604020202020204" pitchFamily="34" charset="0"/>
              <a:buChar char="•"/>
            </a:pPr>
            <a:r>
              <a:rPr lang="en-US" sz="1400" dirty="0"/>
              <a:t>Non-R-TWT scheduled STA</a:t>
            </a:r>
            <a:endParaRPr lang="en-US" sz="1800" dirty="0"/>
          </a:p>
          <a:p>
            <a:pPr>
              <a:buFont typeface="Arial" panose="020B0604020202020204" pitchFamily="34" charset="0"/>
              <a:buChar char="•"/>
            </a:pPr>
            <a:r>
              <a:rPr lang="en-US" sz="1800" dirty="0">
                <a:sym typeface="Wingdings" panose="05000000000000000000" pitchFamily="2" charset="2"/>
              </a:rPr>
              <a:t>We propose the methods to protect R-TWT SP from n</a:t>
            </a:r>
            <a:r>
              <a:rPr lang="en-US" sz="1800" dirty="0"/>
              <a:t>on-R-TWT scheduled STA</a:t>
            </a:r>
            <a:endParaRPr lang="en-US" sz="24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pic>
        <p:nvPicPr>
          <p:cNvPr id="7" name="Picture 6">
            <a:extLst>
              <a:ext uri="{FF2B5EF4-FFF2-40B4-BE49-F238E27FC236}">
                <a16:creationId xmlns:a16="http://schemas.microsoft.com/office/drawing/2014/main" id="{1D3BCF06-F144-4C32-A120-32FDA8DFE4F8}"/>
              </a:ext>
            </a:extLst>
          </p:cNvPr>
          <p:cNvPicPr>
            <a:picLocks noChangeAspect="1"/>
          </p:cNvPicPr>
          <p:nvPr/>
        </p:nvPicPr>
        <p:blipFill>
          <a:blip r:embed="rId2"/>
          <a:stretch>
            <a:fillRect/>
          </a:stretch>
        </p:blipFill>
        <p:spPr>
          <a:xfrm>
            <a:off x="3313949" y="3733800"/>
            <a:ext cx="786626" cy="782950"/>
          </a:xfrm>
          <a:prstGeom prst="rect">
            <a:avLst/>
          </a:prstGeom>
        </p:spPr>
      </p:pic>
      <p:pic>
        <p:nvPicPr>
          <p:cNvPr id="1032" name="Picture 8" descr="PlayStation VR | The VR gaming system for PS4 | PlayStation">
            <a:extLst>
              <a:ext uri="{FF2B5EF4-FFF2-40B4-BE49-F238E27FC236}">
                <a16:creationId xmlns:a16="http://schemas.microsoft.com/office/drawing/2014/main" id="{12CB78A2-F443-4639-AC5E-9E09EEB582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4687" y="4946178"/>
            <a:ext cx="738588" cy="5798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ony PlayStation 5: How to buy, price, preorder, release date - Business  Insider">
            <a:extLst>
              <a:ext uri="{FF2B5EF4-FFF2-40B4-BE49-F238E27FC236}">
                <a16:creationId xmlns:a16="http://schemas.microsoft.com/office/drawing/2014/main" id="{1198504F-CD97-4AAA-AA8B-E51786E588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439" y="4648200"/>
            <a:ext cx="986804" cy="74010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E3FE4F4-6830-4CA0-88E0-19A07CAA857F}"/>
              </a:ext>
            </a:extLst>
          </p:cNvPr>
          <p:cNvSpPr txBox="1"/>
          <p:nvPr/>
        </p:nvSpPr>
        <p:spPr>
          <a:xfrm>
            <a:off x="3048000" y="4357309"/>
            <a:ext cx="1386376" cy="523220"/>
          </a:xfrm>
          <a:prstGeom prst="rect">
            <a:avLst/>
          </a:prstGeom>
          <a:noFill/>
        </p:spPr>
        <p:txBody>
          <a:bodyPr wrap="square" rtlCol="0">
            <a:spAutoFit/>
          </a:bodyPr>
          <a:lstStyle/>
          <a:p>
            <a:pPr algn="ctr"/>
            <a:r>
              <a:rPr lang="en-US" sz="1400" dirty="0">
                <a:solidFill>
                  <a:schemeClr val="tx1"/>
                </a:solidFill>
              </a:rPr>
              <a:t>R-TWT scheduling  AP</a:t>
            </a:r>
          </a:p>
        </p:txBody>
      </p:sp>
      <p:pic>
        <p:nvPicPr>
          <p:cNvPr id="30" name="Picture 32" descr="Laptop Notebook PNG Transparent Background, Free Download #6747 -  FreeIconsPNG">
            <a:extLst>
              <a:ext uri="{FF2B5EF4-FFF2-40B4-BE49-F238E27FC236}">
                <a16:creationId xmlns:a16="http://schemas.microsoft.com/office/drawing/2014/main" id="{A13947AB-9F6B-47DA-9BA5-165C61D4558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9079" y="4332460"/>
            <a:ext cx="883121" cy="52322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E279A-1CAA-4D48-8551-8E039E8E7157}"/>
              </a:ext>
            </a:extLst>
          </p:cNvPr>
          <p:cNvSpPr txBox="1"/>
          <p:nvPr/>
        </p:nvSpPr>
        <p:spPr>
          <a:xfrm>
            <a:off x="1373878" y="5445507"/>
            <a:ext cx="1750590" cy="523220"/>
          </a:xfrm>
          <a:prstGeom prst="rect">
            <a:avLst/>
          </a:prstGeom>
          <a:noFill/>
        </p:spPr>
        <p:txBody>
          <a:bodyPr wrap="square" rtlCol="0">
            <a:spAutoFit/>
          </a:bodyPr>
          <a:lstStyle/>
          <a:p>
            <a:pPr algn="ctr"/>
            <a:r>
              <a:rPr lang="en-US" sz="1400" dirty="0">
                <a:solidFill>
                  <a:schemeClr val="tx1"/>
                </a:solidFill>
              </a:rPr>
              <a:t>R-TWT member STA</a:t>
            </a:r>
          </a:p>
          <a:p>
            <a:pPr algn="ctr"/>
            <a:r>
              <a:rPr lang="en-US" sz="1400" dirty="0">
                <a:solidFill>
                  <a:schemeClr val="tx1"/>
                </a:solidFill>
              </a:rPr>
              <a:t>(AR/VR)</a:t>
            </a:r>
          </a:p>
        </p:txBody>
      </p:sp>
      <p:sp>
        <p:nvSpPr>
          <p:cNvPr id="32" name="TextBox 31">
            <a:extLst>
              <a:ext uri="{FF2B5EF4-FFF2-40B4-BE49-F238E27FC236}">
                <a16:creationId xmlns:a16="http://schemas.microsoft.com/office/drawing/2014/main" id="{26AED283-D507-438C-A434-7E64158202C3}"/>
              </a:ext>
            </a:extLst>
          </p:cNvPr>
          <p:cNvSpPr txBox="1"/>
          <p:nvPr/>
        </p:nvSpPr>
        <p:spPr>
          <a:xfrm>
            <a:off x="4038600" y="5350122"/>
            <a:ext cx="2849869" cy="523220"/>
          </a:xfrm>
          <a:prstGeom prst="rect">
            <a:avLst/>
          </a:prstGeom>
          <a:noFill/>
        </p:spPr>
        <p:txBody>
          <a:bodyPr wrap="square" rtlCol="0">
            <a:spAutoFit/>
          </a:bodyPr>
          <a:lstStyle/>
          <a:p>
            <a:pPr algn="ctr"/>
            <a:r>
              <a:rPr lang="en-US" sz="1400" dirty="0">
                <a:solidFill>
                  <a:schemeClr val="tx1"/>
                </a:solidFill>
              </a:rPr>
              <a:t>R-TWT scheduled STA, not member</a:t>
            </a:r>
          </a:p>
          <a:p>
            <a:pPr algn="ctr"/>
            <a:r>
              <a:rPr lang="en-US" sz="1400" dirty="0">
                <a:solidFill>
                  <a:schemeClr val="tx1"/>
                </a:solidFill>
              </a:rPr>
              <a:t>(Online/cloud gaming)</a:t>
            </a:r>
          </a:p>
        </p:txBody>
      </p:sp>
      <p:sp>
        <p:nvSpPr>
          <p:cNvPr id="33" name="TextBox 32">
            <a:extLst>
              <a:ext uri="{FF2B5EF4-FFF2-40B4-BE49-F238E27FC236}">
                <a16:creationId xmlns:a16="http://schemas.microsoft.com/office/drawing/2014/main" id="{63F8FCBD-3DCE-48C4-9133-A28F0EDC1210}"/>
              </a:ext>
            </a:extLst>
          </p:cNvPr>
          <p:cNvSpPr txBox="1"/>
          <p:nvPr/>
        </p:nvSpPr>
        <p:spPr>
          <a:xfrm>
            <a:off x="6736997" y="4877508"/>
            <a:ext cx="1342376" cy="523220"/>
          </a:xfrm>
          <a:prstGeom prst="rect">
            <a:avLst/>
          </a:prstGeom>
          <a:noFill/>
        </p:spPr>
        <p:txBody>
          <a:bodyPr wrap="square" rtlCol="0">
            <a:spAutoFit/>
          </a:bodyPr>
          <a:lstStyle/>
          <a:p>
            <a:pPr algn="ctr"/>
            <a:r>
              <a:rPr lang="en-US" sz="1400" dirty="0">
                <a:solidFill>
                  <a:schemeClr val="tx1"/>
                </a:solidFill>
              </a:rPr>
              <a:t>Non-R-TWT scheduled STA</a:t>
            </a:r>
          </a:p>
        </p:txBody>
      </p:sp>
      <p:cxnSp>
        <p:nvCxnSpPr>
          <p:cNvPr id="15" name="Straight Arrow Connector 14">
            <a:extLst>
              <a:ext uri="{FF2B5EF4-FFF2-40B4-BE49-F238E27FC236}">
                <a16:creationId xmlns:a16="http://schemas.microsoft.com/office/drawing/2014/main" id="{2BD2F6ED-C34E-4335-96D4-BD5977143C5D}"/>
              </a:ext>
            </a:extLst>
          </p:cNvPr>
          <p:cNvCxnSpPr>
            <a:cxnSpLocks/>
          </p:cNvCxnSpPr>
          <p:nvPr/>
        </p:nvCxnSpPr>
        <p:spPr bwMode="auto">
          <a:xfrm flipH="1">
            <a:off x="2640692" y="4409659"/>
            <a:ext cx="493392" cy="65484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1F5805C1-796B-4DED-BE93-981C9AF738DA}"/>
              </a:ext>
            </a:extLst>
          </p:cNvPr>
          <p:cNvCxnSpPr>
            <a:cxnSpLocks/>
          </p:cNvCxnSpPr>
          <p:nvPr/>
        </p:nvCxnSpPr>
        <p:spPr bwMode="auto">
          <a:xfrm>
            <a:off x="4357562" y="4382398"/>
            <a:ext cx="424414" cy="26580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2" name="Straight Arrow Connector 41">
            <a:extLst>
              <a:ext uri="{FF2B5EF4-FFF2-40B4-BE49-F238E27FC236}">
                <a16:creationId xmlns:a16="http://schemas.microsoft.com/office/drawing/2014/main" id="{407A1545-3C5C-4D41-96A8-A4BA648F4F2D}"/>
              </a:ext>
            </a:extLst>
          </p:cNvPr>
          <p:cNvCxnSpPr>
            <a:cxnSpLocks/>
          </p:cNvCxnSpPr>
          <p:nvPr/>
        </p:nvCxnSpPr>
        <p:spPr bwMode="auto">
          <a:xfrm>
            <a:off x="4434376" y="4183823"/>
            <a:ext cx="2379467" cy="304139"/>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40977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The R-TWT scheduling AP does not send an CTS in response to an RTS sent by non-R-TWT scheduled STA during a R-TWT SP.  </a:t>
            </a:r>
          </a:p>
          <a:p>
            <a:pPr lvl="1">
              <a:buFont typeface="Arial" panose="020B0604020202020204" pitchFamily="34" charset="0"/>
              <a:buChar char="•"/>
            </a:pPr>
            <a:r>
              <a:rPr lang="en-US" sz="1400" dirty="0"/>
              <a:t>This solution could also apply to the R-TWT scheduled STAs that are not members</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Open discussion: if non-R-TWT scheduled STA sends an RTS before the start of a R-TWT SP but the NAV duration of RTS overlaps that R-TWT SP, should R-TWT scheduling AP send CTS?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However, pre-11ax STA makes its own decision of sending RTS or not.</a:t>
            </a:r>
          </a:p>
          <a:p>
            <a:pPr>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7" name="Group 6">
            <a:extLst>
              <a:ext uri="{FF2B5EF4-FFF2-40B4-BE49-F238E27FC236}">
                <a16:creationId xmlns:a16="http://schemas.microsoft.com/office/drawing/2014/main" id="{B2EF86E7-1984-45E2-A978-1511CC7F3624}"/>
              </a:ext>
            </a:extLst>
          </p:cNvPr>
          <p:cNvGrpSpPr/>
          <p:nvPr/>
        </p:nvGrpSpPr>
        <p:grpSpPr>
          <a:xfrm>
            <a:off x="2179752" y="3000967"/>
            <a:ext cx="4859107" cy="961433"/>
            <a:chOff x="1918336" y="3715976"/>
            <a:chExt cx="5561012" cy="1417381"/>
          </a:xfrm>
        </p:grpSpPr>
        <p:cxnSp>
          <p:nvCxnSpPr>
            <p:cNvPr id="8" name="Straight Arrow Connector 7">
              <a:extLst>
                <a:ext uri="{FF2B5EF4-FFF2-40B4-BE49-F238E27FC236}">
                  <a16:creationId xmlns:a16="http://schemas.microsoft.com/office/drawing/2014/main" id="{7E3BD277-34C3-4A3E-B9B8-F3807B768CC1}"/>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1785065-2486-459D-96A8-CDB969565408}"/>
                </a:ext>
              </a:extLst>
            </p:cNvPr>
            <p:cNvSpPr txBox="1"/>
            <p:nvPr/>
          </p:nvSpPr>
          <p:spPr>
            <a:xfrm>
              <a:off x="1960880" y="3739676"/>
              <a:ext cx="1307145" cy="528723"/>
            </a:xfrm>
            <a:prstGeom prst="rect">
              <a:avLst/>
            </a:prstGeom>
            <a:noFill/>
          </p:spPr>
          <p:txBody>
            <a:bodyPr wrap="square" rtlCol="0">
              <a:spAutoFit/>
            </a:bodyPr>
            <a:lstStyle/>
            <a:p>
              <a:pPr algn="ctr"/>
              <a:r>
                <a:rPr lang="en-US" sz="1050" dirty="0">
                  <a:solidFill>
                    <a:schemeClr val="tx1"/>
                  </a:solidFill>
                </a:rPr>
                <a:t>R-TWT scheduling AP</a:t>
              </a:r>
            </a:p>
          </p:txBody>
        </p:sp>
        <p:sp>
          <p:nvSpPr>
            <p:cNvPr id="11" name="TextBox 10">
              <a:extLst>
                <a:ext uri="{FF2B5EF4-FFF2-40B4-BE49-F238E27FC236}">
                  <a16:creationId xmlns:a16="http://schemas.microsoft.com/office/drawing/2014/main" id="{92780A7D-10CF-4C5F-B96E-200906B900AA}"/>
                </a:ext>
              </a:extLst>
            </p:cNvPr>
            <p:cNvSpPr txBox="1"/>
            <p:nvPr/>
          </p:nvSpPr>
          <p:spPr>
            <a:xfrm>
              <a:off x="1918336" y="4374531"/>
              <a:ext cx="1370009" cy="528723"/>
            </a:xfrm>
            <a:prstGeom prst="rect">
              <a:avLst/>
            </a:prstGeom>
            <a:noFill/>
          </p:spPr>
          <p:txBody>
            <a:bodyPr wrap="square" rtlCol="0">
              <a:spAutoFit/>
            </a:bodyPr>
            <a:lstStyle/>
            <a:p>
              <a:pPr algn="ctr"/>
              <a:r>
                <a:rPr lang="en-US" sz="1050" dirty="0">
                  <a:solidFill>
                    <a:schemeClr val="tx1"/>
                  </a:solidFill>
                </a:rPr>
                <a:t>Non-R-TWT scheduled STA</a:t>
              </a:r>
            </a:p>
          </p:txBody>
        </p:sp>
        <p:cxnSp>
          <p:nvCxnSpPr>
            <p:cNvPr id="13" name="Straight Connector 12">
              <a:extLst>
                <a:ext uri="{FF2B5EF4-FFF2-40B4-BE49-F238E27FC236}">
                  <a16:creationId xmlns:a16="http://schemas.microsoft.com/office/drawing/2014/main" id="{906E30A7-2341-4643-806E-D34D01435138}"/>
                </a:ext>
              </a:extLst>
            </p:cNvPr>
            <p:cNvCxnSpPr>
              <a:cxnSpLocks/>
            </p:cNvCxnSpPr>
            <p:nvPr/>
          </p:nvCxnSpPr>
          <p:spPr bwMode="auto">
            <a:xfrm>
              <a:off x="3429000" y="4027360"/>
              <a:ext cx="0" cy="8939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FAF1A0C-260D-4637-8ED8-6720BA818AEE}"/>
                </a:ext>
              </a:extLst>
            </p:cNvPr>
            <p:cNvCxnSpPr>
              <a:cxnSpLocks/>
            </p:cNvCxnSpPr>
            <p:nvPr/>
          </p:nvCxnSpPr>
          <p:spPr bwMode="auto">
            <a:xfrm>
              <a:off x="6945948" y="4095236"/>
              <a:ext cx="0" cy="8261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Arrow Connector 15">
              <a:extLst>
                <a:ext uri="{FF2B5EF4-FFF2-40B4-BE49-F238E27FC236}">
                  <a16:creationId xmlns:a16="http://schemas.microsoft.com/office/drawing/2014/main" id="{FCE91C80-B72F-4428-B7FA-AA7C9F62064F}"/>
                </a:ext>
              </a:extLst>
            </p:cNvPr>
            <p:cNvCxnSpPr>
              <a:cxnSpLocks/>
            </p:cNvCxnSpPr>
            <p:nvPr/>
          </p:nvCxnSpPr>
          <p:spPr bwMode="auto">
            <a:xfrm>
              <a:off x="3429000" y="4753927"/>
              <a:ext cx="351694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429C8861-62AF-4AAF-8ACB-7B7D1B8A9AF4}"/>
                </a:ext>
              </a:extLst>
            </p:cNvPr>
            <p:cNvSpPr txBox="1"/>
            <p:nvPr/>
          </p:nvSpPr>
          <p:spPr>
            <a:xfrm>
              <a:off x="4419599" y="4709327"/>
              <a:ext cx="1600200" cy="424030"/>
            </a:xfrm>
            <a:prstGeom prst="rect">
              <a:avLst/>
            </a:prstGeom>
            <a:noFill/>
          </p:spPr>
          <p:txBody>
            <a:bodyPr wrap="square" rtlCol="0">
              <a:spAutoFit/>
            </a:bodyPr>
            <a:lstStyle/>
            <a:p>
              <a:pPr algn="ctr"/>
              <a:r>
                <a:rPr lang="en-US" sz="1050" dirty="0">
                  <a:solidFill>
                    <a:schemeClr val="tx1"/>
                  </a:solidFill>
                </a:rPr>
                <a:t>R-TWT SP</a:t>
              </a:r>
            </a:p>
          </p:txBody>
        </p:sp>
        <p:sp>
          <p:nvSpPr>
            <p:cNvPr id="18" name="Rectangle 17">
              <a:extLst>
                <a:ext uri="{FF2B5EF4-FFF2-40B4-BE49-F238E27FC236}">
                  <a16:creationId xmlns:a16="http://schemas.microsoft.com/office/drawing/2014/main" id="{F1D4C446-DC59-4553-9360-92A5A89DC30E}"/>
                </a:ext>
              </a:extLst>
            </p:cNvPr>
            <p:cNvSpPr/>
            <p:nvPr/>
          </p:nvSpPr>
          <p:spPr bwMode="auto">
            <a:xfrm>
              <a:off x="3657600" y="4278867"/>
              <a:ext cx="773746" cy="3513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RTS</a:t>
              </a:r>
            </a:p>
          </p:txBody>
        </p:sp>
        <p:cxnSp>
          <p:nvCxnSpPr>
            <p:cNvPr id="20" name="Straight Arrow Connector 19">
              <a:extLst>
                <a:ext uri="{FF2B5EF4-FFF2-40B4-BE49-F238E27FC236}">
                  <a16:creationId xmlns:a16="http://schemas.microsoft.com/office/drawing/2014/main" id="{39093004-6EC3-43BC-89A2-BAEBD4777201}"/>
                </a:ext>
              </a:extLst>
            </p:cNvPr>
            <p:cNvCxnSpPr>
              <a:cxnSpLocks/>
            </p:cNvCxnSpPr>
            <p:nvPr/>
          </p:nvCxnSpPr>
          <p:spPr bwMode="auto">
            <a:xfrm>
              <a:off x="4572000" y="4027360"/>
              <a:ext cx="0" cy="2515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27AC212E-F18B-4637-B87F-7CC41787434E}"/>
                </a:ext>
              </a:extLst>
            </p:cNvPr>
            <p:cNvSpPr txBox="1"/>
            <p:nvPr/>
          </p:nvSpPr>
          <p:spPr>
            <a:xfrm>
              <a:off x="3886199" y="3715976"/>
              <a:ext cx="1916741" cy="411558"/>
            </a:xfrm>
            <a:prstGeom prst="rect">
              <a:avLst/>
            </a:prstGeom>
            <a:noFill/>
          </p:spPr>
          <p:txBody>
            <a:bodyPr wrap="square" rtlCol="0">
              <a:spAutoFit/>
            </a:bodyPr>
            <a:lstStyle/>
            <a:p>
              <a:r>
                <a:rPr lang="en-US" sz="1050" dirty="0">
                  <a:solidFill>
                    <a:schemeClr val="tx1"/>
                  </a:solidFill>
                </a:rPr>
                <a:t>AP does not send CTS</a:t>
              </a:r>
            </a:p>
          </p:txBody>
        </p:sp>
      </p:grpSp>
      <p:grpSp>
        <p:nvGrpSpPr>
          <p:cNvPr id="12" name="Group 11">
            <a:extLst>
              <a:ext uri="{FF2B5EF4-FFF2-40B4-BE49-F238E27FC236}">
                <a16:creationId xmlns:a16="http://schemas.microsoft.com/office/drawing/2014/main" id="{0C128462-1D05-4A41-860E-F3C366B7E543}"/>
              </a:ext>
            </a:extLst>
          </p:cNvPr>
          <p:cNvGrpSpPr/>
          <p:nvPr/>
        </p:nvGrpSpPr>
        <p:grpSpPr>
          <a:xfrm>
            <a:off x="2052444" y="4785673"/>
            <a:ext cx="5037523" cy="1005527"/>
            <a:chOff x="2895600" y="5360259"/>
            <a:chExt cx="3589736" cy="918989"/>
          </a:xfrm>
        </p:grpSpPr>
        <p:grpSp>
          <p:nvGrpSpPr>
            <p:cNvPr id="29" name="Group 28">
              <a:extLst>
                <a:ext uri="{FF2B5EF4-FFF2-40B4-BE49-F238E27FC236}">
                  <a16:creationId xmlns:a16="http://schemas.microsoft.com/office/drawing/2014/main" id="{D919F6E5-EF59-4888-BEB5-F85D425D075D}"/>
                </a:ext>
              </a:extLst>
            </p:cNvPr>
            <p:cNvGrpSpPr/>
            <p:nvPr/>
          </p:nvGrpSpPr>
          <p:grpSpPr>
            <a:xfrm>
              <a:off x="2895600" y="5360259"/>
              <a:ext cx="3589736" cy="729775"/>
              <a:chOff x="1420673" y="3393447"/>
              <a:chExt cx="6058675" cy="1332052"/>
            </a:xfrm>
          </p:grpSpPr>
          <p:cxnSp>
            <p:nvCxnSpPr>
              <p:cNvPr id="30" name="Straight Arrow Connector 29">
                <a:extLst>
                  <a:ext uri="{FF2B5EF4-FFF2-40B4-BE49-F238E27FC236}">
                    <a16:creationId xmlns:a16="http://schemas.microsoft.com/office/drawing/2014/main" id="{E968D721-8B53-4D0F-A55D-5F23DBECE2F5}"/>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B266874-7DB8-46F6-90D5-B334DEA63A8F}"/>
                  </a:ext>
                </a:extLst>
              </p:cNvPr>
              <p:cNvSpPr txBox="1"/>
              <p:nvPr/>
            </p:nvSpPr>
            <p:spPr>
              <a:xfrm>
                <a:off x="1549292" y="3883223"/>
                <a:ext cx="1718735" cy="385075"/>
              </a:xfrm>
              <a:prstGeom prst="rect">
                <a:avLst/>
              </a:prstGeom>
              <a:noFill/>
            </p:spPr>
            <p:txBody>
              <a:bodyPr wrap="square" rtlCol="0">
                <a:spAutoFit/>
              </a:bodyPr>
              <a:lstStyle/>
              <a:p>
                <a:pPr algn="ctr"/>
                <a:r>
                  <a:rPr lang="en-US" sz="900" dirty="0">
                    <a:solidFill>
                      <a:schemeClr val="tx1"/>
                    </a:solidFill>
                  </a:rPr>
                  <a:t>R-TWT scheduling  AP</a:t>
                </a:r>
              </a:p>
            </p:txBody>
          </p:sp>
          <p:sp>
            <p:nvSpPr>
              <p:cNvPr id="33" name="TextBox 32">
                <a:extLst>
                  <a:ext uri="{FF2B5EF4-FFF2-40B4-BE49-F238E27FC236}">
                    <a16:creationId xmlns:a16="http://schemas.microsoft.com/office/drawing/2014/main" id="{C730FFEA-C0E9-4737-A0CA-CFA019AD527C}"/>
                  </a:ext>
                </a:extLst>
              </p:cNvPr>
              <p:cNvSpPr txBox="1"/>
              <p:nvPr/>
            </p:nvSpPr>
            <p:spPr>
              <a:xfrm>
                <a:off x="1420673" y="4340424"/>
                <a:ext cx="1867671" cy="385075"/>
              </a:xfrm>
              <a:prstGeom prst="rect">
                <a:avLst/>
              </a:prstGeom>
              <a:noFill/>
            </p:spPr>
            <p:txBody>
              <a:bodyPr wrap="square" rtlCol="0">
                <a:spAutoFit/>
              </a:bodyPr>
              <a:lstStyle/>
              <a:p>
                <a:pPr algn="ctr"/>
                <a:r>
                  <a:rPr lang="en-US" sz="900" dirty="0">
                    <a:solidFill>
                      <a:schemeClr val="tx1"/>
                    </a:solidFill>
                  </a:rPr>
                  <a:t>Non-R-TWT scheduled STA</a:t>
                </a:r>
              </a:p>
            </p:txBody>
          </p:sp>
          <p:cxnSp>
            <p:nvCxnSpPr>
              <p:cNvPr id="34" name="Straight Connector 33">
                <a:extLst>
                  <a:ext uri="{FF2B5EF4-FFF2-40B4-BE49-F238E27FC236}">
                    <a16:creationId xmlns:a16="http://schemas.microsoft.com/office/drawing/2014/main" id="{C56EF0DD-90A4-435E-9623-6BE7A4B88993}"/>
                  </a:ext>
                </a:extLst>
              </p:cNvPr>
              <p:cNvCxnSpPr>
                <a:cxnSpLocks/>
                <a:stCxn id="37" idx="1"/>
              </p:cNvCxnSpPr>
              <p:nvPr/>
            </p:nvCxnSpPr>
            <p:spPr bwMode="auto">
              <a:xfrm>
                <a:off x="4759130" y="3923360"/>
                <a:ext cx="0" cy="6105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7DCF6609-C1A4-4A37-8960-51DD8EC028C5}"/>
                  </a:ext>
                </a:extLst>
              </p:cNvPr>
              <p:cNvCxnSpPr>
                <a:cxnSpLocks/>
              </p:cNvCxnSpPr>
              <p:nvPr/>
            </p:nvCxnSpPr>
            <p:spPr bwMode="auto">
              <a:xfrm>
                <a:off x="6945948" y="3883223"/>
                <a:ext cx="0" cy="6623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130BE9C7-B868-4882-BEA3-D075B6D14EC2}"/>
                  </a:ext>
                </a:extLst>
              </p:cNvPr>
              <p:cNvCxnSpPr>
                <a:cxnSpLocks/>
              </p:cNvCxnSpPr>
              <p:nvPr/>
            </p:nvCxnSpPr>
            <p:spPr bwMode="auto">
              <a:xfrm>
                <a:off x="4759139" y="4038599"/>
                <a:ext cx="2186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B38B7133-328E-4B9B-B133-AF9FEE1C89FE}"/>
                  </a:ext>
                </a:extLst>
              </p:cNvPr>
              <p:cNvSpPr txBox="1"/>
              <p:nvPr/>
            </p:nvSpPr>
            <p:spPr>
              <a:xfrm>
                <a:off x="4759130" y="3730823"/>
                <a:ext cx="2186808" cy="385075"/>
              </a:xfrm>
              <a:prstGeom prst="rect">
                <a:avLst/>
              </a:prstGeom>
              <a:noFill/>
            </p:spPr>
            <p:txBody>
              <a:bodyPr wrap="square" rtlCol="0">
                <a:spAutoFit/>
              </a:bodyPr>
              <a:lstStyle/>
              <a:p>
                <a:pPr algn="ctr"/>
                <a:r>
                  <a:rPr lang="en-US" sz="900" dirty="0">
                    <a:solidFill>
                      <a:schemeClr val="tx1"/>
                    </a:solidFill>
                  </a:rPr>
                  <a:t>R-TWT SP</a:t>
                </a:r>
              </a:p>
            </p:txBody>
          </p:sp>
          <p:sp>
            <p:nvSpPr>
              <p:cNvPr id="38" name="Rectangle 37">
                <a:extLst>
                  <a:ext uri="{FF2B5EF4-FFF2-40B4-BE49-F238E27FC236}">
                    <a16:creationId xmlns:a16="http://schemas.microsoft.com/office/drawing/2014/main" id="{89298ED2-8DBA-4559-89A5-88E58F0DA921}"/>
                  </a:ext>
                </a:extLst>
              </p:cNvPr>
              <p:cNvSpPr/>
              <p:nvPr/>
            </p:nvSpPr>
            <p:spPr bwMode="auto">
              <a:xfrm>
                <a:off x="3657601" y="4278868"/>
                <a:ext cx="773746" cy="33737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RTS</a:t>
                </a:r>
              </a:p>
            </p:txBody>
          </p:sp>
          <p:cxnSp>
            <p:nvCxnSpPr>
              <p:cNvPr id="39" name="Straight Arrow Connector 38">
                <a:extLst>
                  <a:ext uri="{FF2B5EF4-FFF2-40B4-BE49-F238E27FC236}">
                    <a16:creationId xmlns:a16="http://schemas.microsoft.com/office/drawing/2014/main" id="{F588B5BF-F991-47FD-B24A-F5E38948475D}"/>
                  </a:ext>
                </a:extLst>
              </p:cNvPr>
              <p:cNvCxnSpPr>
                <a:cxnSpLocks/>
              </p:cNvCxnSpPr>
              <p:nvPr/>
            </p:nvCxnSpPr>
            <p:spPr bwMode="auto">
              <a:xfrm>
                <a:off x="4572000" y="3810000"/>
                <a:ext cx="0" cy="4688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0510719A-ED26-460D-8F89-83D8A89C2F0E}"/>
                  </a:ext>
                </a:extLst>
              </p:cNvPr>
              <p:cNvSpPr txBox="1"/>
              <p:nvPr/>
            </p:nvSpPr>
            <p:spPr>
              <a:xfrm>
                <a:off x="3863775" y="3393447"/>
                <a:ext cx="1532300" cy="385075"/>
              </a:xfrm>
              <a:prstGeom prst="rect">
                <a:avLst/>
              </a:prstGeom>
              <a:noFill/>
            </p:spPr>
            <p:txBody>
              <a:bodyPr wrap="square" rtlCol="0">
                <a:spAutoFit/>
              </a:bodyPr>
              <a:lstStyle/>
              <a:p>
                <a:r>
                  <a:rPr lang="en-US" sz="900" dirty="0">
                    <a:solidFill>
                      <a:schemeClr val="tx1"/>
                    </a:solidFill>
                  </a:rPr>
                  <a:t>Should AP send CTS?</a:t>
                </a:r>
              </a:p>
            </p:txBody>
          </p:sp>
        </p:grpSp>
        <p:sp>
          <p:nvSpPr>
            <p:cNvPr id="46" name="Rectangle 45">
              <a:extLst>
                <a:ext uri="{FF2B5EF4-FFF2-40B4-BE49-F238E27FC236}">
                  <a16:creationId xmlns:a16="http://schemas.microsoft.com/office/drawing/2014/main" id="{9BA67D15-EA14-4F8E-A497-EDA1A7985D2A}"/>
                </a:ext>
              </a:extLst>
            </p:cNvPr>
            <p:cNvSpPr/>
            <p:nvPr/>
          </p:nvSpPr>
          <p:spPr bwMode="auto">
            <a:xfrm>
              <a:off x="4683374" y="6102218"/>
              <a:ext cx="955426" cy="1770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NAV (RTS)</a:t>
              </a:r>
              <a:endParaRPr kumimoji="0" lang="en-US" sz="9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66179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Giving R-TWT member STAs higher priority to access the channel during their R-TWT SP than other STAs</a:t>
            </a:r>
          </a:p>
          <a:p>
            <a:pPr lvl="1">
              <a:buFont typeface="Arial" panose="020B0604020202020204" pitchFamily="34" charset="0"/>
              <a:buChar char="•"/>
            </a:pPr>
            <a:r>
              <a:rPr lang="en-US" sz="1400" dirty="0"/>
              <a:t>The R-TWT scheduling AP and the member STAs contend the channel together during R-TWT SP.</a:t>
            </a:r>
          </a:p>
          <a:p>
            <a:pPr lvl="1">
              <a:buFont typeface="Arial" panose="020B0604020202020204" pitchFamily="34" charset="0"/>
              <a:buChar char="•"/>
            </a:pPr>
            <a:r>
              <a:rPr lang="en-US" sz="1400" dirty="0"/>
              <a:t>If a member STA obtain the TXOP first, let the R-TWT scheduling AP arrange the transmissions during TXOP </a:t>
            </a:r>
          </a:p>
          <a:p>
            <a:pPr lvl="1">
              <a:buFont typeface="Arial" panose="020B0604020202020204" pitchFamily="34" charset="0"/>
              <a:buChar char="•"/>
            </a:pPr>
            <a:r>
              <a:rPr lang="en-US" sz="1400" dirty="0"/>
              <a:t>The R-TWT scheduling AP collects the QoS requirement of the latency sensitive traffic of all the member STAs to allocate the channel resources to those STAs during TXOP.</a:t>
            </a:r>
          </a:p>
          <a:p>
            <a:pPr>
              <a:buFont typeface="Arial" panose="020B0604020202020204" pitchFamily="34" charset="0"/>
              <a:buChar char="•"/>
            </a:pPr>
            <a:r>
              <a:rPr lang="en-US" sz="1800" dirty="0"/>
              <a:t>Benefits:</a:t>
            </a:r>
          </a:p>
          <a:p>
            <a:pPr lvl="1">
              <a:buFont typeface="Arial" panose="020B0604020202020204" pitchFamily="34" charset="0"/>
              <a:buChar char="•"/>
            </a:pPr>
            <a:r>
              <a:rPr lang="en-US" sz="1400" dirty="0"/>
              <a:t>Increase the chance of winning the competition with non-R-TWT scheduled STAs, not only those associated with the R-TWT scheduling AP but also those associated with OBSS AP. </a:t>
            </a:r>
          </a:p>
          <a:p>
            <a:pPr lvl="1">
              <a:buFont typeface="Arial" panose="020B0604020202020204" pitchFamily="34" charset="0"/>
              <a:buChar char="•"/>
            </a:pPr>
            <a:r>
              <a:rPr lang="en-US" sz="1400" dirty="0"/>
              <a:t>Reduce the channel contention delay for all the latency sensitive traffic</a:t>
            </a:r>
          </a:p>
          <a:p>
            <a:pPr lvl="1">
              <a:buFont typeface="Arial" panose="020B0604020202020204" pitchFamily="34" charset="0"/>
              <a:buChar char="•"/>
            </a:pPr>
            <a:r>
              <a:rPr lang="en-US" sz="1400" dirty="0"/>
              <a:t>Finish latency sensitive traffic transmissions of multiple STAs during one TXOP</a:t>
            </a:r>
          </a:p>
          <a:p>
            <a:pPr lvl="1">
              <a:buFont typeface="Arial" panose="020B0604020202020204" pitchFamily="34" charset="0"/>
              <a:buChar char="•"/>
            </a:pPr>
            <a:r>
              <a:rPr lang="en-US" sz="1400" dirty="0"/>
              <a:t>Help meet the QoS requirement of the latency sensitive traffic</a:t>
            </a:r>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3979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a:xfrm>
            <a:off x="685800" y="1981201"/>
            <a:ext cx="7770813" cy="1591482"/>
          </a:xfrm>
        </p:spPr>
        <p:txBody>
          <a:bodyPr/>
          <a:lstStyle/>
          <a:p>
            <a:pPr>
              <a:buFont typeface="Arial" panose="020B0604020202020204" pitchFamily="34" charset="0"/>
              <a:buChar char="•"/>
            </a:pPr>
            <a:r>
              <a:rPr lang="en-US" sz="1800" dirty="0"/>
              <a:t>The R-TWT scheduling AP and member STAs contend the channel together during a R-TWT SP.</a:t>
            </a:r>
            <a:endParaRPr lang="en-US" sz="1400" dirty="0"/>
          </a:p>
          <a:p>
            <a:pPr lvl="1">
              <a:buFont typeface="Arial" panose="020B0604020202020204" pitchFamily="34" charset="0"/>
              <a:buChar char="•"/>
            </a:pPr>
            <a:r>
              <a:rPr lang="en-US" sz="1400" dirty="0"/>
              <a:t>the latency sensitive packets may arrive after the start time of R-TWT SP</a:t>
            </a:r>
          </a:p>
          <a:p>
            <a:pPr>
              <a:buFont typeface="Arial" panose="020B0604020202020204" pitchFamily="34" charset="0"/>
              <a:buChar char="•"/>
            </a:pPr>
            <a:r>
              <a:rPr lang="en-US" sz="1800" dirty="0"/>
              <a:t>When a member STA (e.g., STA2) obtains TXOP during a R-TWT SP, it sends a frame (e.g., CTS frame) to share its TXOP with AP.</a:t>
            </a:r>
          </a:p>
          <a:p>
            <a:pPr lvl="1">
              <a:buFont typeface="Arial" panose="020B0604020202020204" pitchFamily="34" charset="0"/>
              <a:buChar char="•"/>
            </a:pPr>
            <a:r>
              <a:rPr lang="en-US" sz="1400" dirty="0"/>
              <a:t>The RA in CTS frame is set to a special address to indicate the TXOP sharing and NAV setting.</a:t>
            </a:r>
          </a:p>
          <a:p>
            <a:pPr lvl="1">
              <a:buFont typeface="Arial" panose="020B0604020202020204" pitchFamily="34" charset="0"/>
              <a:buChar char="•"/>
            </a:pPr>
            <a:r>
              <a:rPr lang="en-US" sz="1400" dirty="0"/>
              <a:t>The RA in CTS frame sent by any member STAs (e.g., STA1 and STA2) is the same.</a:t>
            </a:r>
            <a:endParaRPr lang="en-US" sz="1800" dirty="0"/>
          </a:p>
          <a:p>
            <a:pPr>
              <a:buFont typeface="Arial" panose="020B0604020202020204" pitchFamily="34" charset="0"/>
              <a:buChar char="•"/>
            </a:pPr>
            <a:r>
              <a:rPr lang="en-US" sz="1800" dirty="0"/>
              <a:t>When AP receives the CTS frame or obtains the TXOP by itself, it takes over the TXOP and arranges the transmissions of all the member STAs.</a:t>
            </a:r>
          </a:p>
          <a:p>
            <a:endParaRPr lang="en-US" sz="18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53" name="Group 52">
            <a:extLst>
              <a:ext uri="{FF2B5EF4-FFF2-40B4-BE49-F238E27FC236}">
                <a16:creationId xmlns:a16="http://schemas.microsoft.com/office/drawing/2014/main" id="{C2B5B12C-B9B4-4687-AFC8-7E4924535CC4}"/>
              </a:ext>
            </a:extLst>
          </p:cNvPr>
          <p:cNvGrpSpPr/>
          <p:nvPr/>
        </p:nvGrpSpPr>
        <p:grpSpPr>
          <a:xfrm>
            <a:off x="1828800" y="4810349"/>
            <a:ext cx="4927768" cy="1611034"/>
            <a:chOff x="1376790" y="3889420"/>
            <a:chExt cx="5871887" cy="1919695"/>
          </a:xfrm>
        </p:grpSpPr>
        <p:grpSp>
          <p:nvGrpSpPr>
            <p:cNvPr id="21" name="Group 20">
              <a:extLst>
                <a:ext uri="{FF2B5EF4-FFF2-40B4-BE49-F238E27FC236}">
                  <a16:creationId xmlns:a16="http://schemas.microsoft.com/office/drawing/2014/main" id="{E79AAB67-DAE5-4828-932E-BFA744011FED}"/>
                </a:ext>
              </a:extLst>
            </p:cNvPr>
            <p:cNvGrpSpPr/>
            <p:nvPr/>
          </p:nvGrpSpPr>
          <p:grpSpPr>
            <a:xfrm>
              <a:off x="2286000" y="4653743"/>
              <a:ext cx="4962677" cy="886180"/>
              <a:chOff x="2962121" y="5231720"/>
              <a:chExt cx="4216276" cy="886180"/>
            </a:xfrm>
          </p:grpSpPr>
          <p:cxnSp>
            <p:nvCxnSpPr>
              <p:cNvPr id="10" name="Straight Arrow Connector 9">
                <a:extLst>
                  <a:ext uri="{FF2B5EF4-FFF2-40B4-BE49-F238E27FC236}">
                    <a16:creationId xmlns:a16="http://schemas.microsoft.com/office/drawing/2014/main" id="{97385EB2-4EA4-464C-B7B9-4ABE33C2A210}"/>
                  </a:ext>
                </a:extLst>
              </p:cNvPr>
              <p:cNvCxnSpPr>
                <a:cxnSpLocks/>
              </p:cNvCxnSpPr>
              <p:nvPr/>
            </p:nvCxnSpPr>
            <p:spPr bwMode="auto">
              <a:xfrm>
                <a:off x="2962121" y="523172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0995C0CE-AB32-4F9B-8DE0-B8AE837142D9}"/>
                  </a:ext>
                </a:extLst>
              </p:cNvPr>
              <p:cNvCxnSpPr>
                <a:cxnSpLocks/>
              </p:cNvCxnSpPr>
              <p:nvPr/>
            </p:nvCxnSpPr>
            <p:spPr bwMode="auto">
              <a:xfrm>
                <a:off x="2963413" y="567481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2462B0ED-F69A-4E0F-8501-CB0247014504}"/>
                  </a:ext>
                </a:extLst>
              </p:cNvPr>
              <p:cNvCxnSpPr>
                <a:cxnSpLocks/>
              </p:cNvCxnSpPr>
              <p:nvPr/>
            </p:nvCxnSpPr>
            <p:spPr bwMode="auto">
              <a:xfrm>
                <a:off x="2962121" y="611790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5" name="TextBox 14">
              <a:extLst>
                <a:ext uri="{FF2B5EF4-FFF2-40B4-BE49-F238E27FC236}">
                  <a16:creationId xmlns:a16="http://schemas.microsoft.com/office/drawing/2014/main" id="{8F4B2CCB-C140-4C0F-B3C3-AC279853B56B}"/>
                </a:ext>
              </a:extLst>
            </p:cNvPr>
            <p:cNvSpPr txBox="1"/>
            <p:nvPr/>
          </p:nvSpPr>
          <p:spPr>
            <a:xfrm>
              <a:off x="1376790" y="4487586"/>
              <a:ext cx="968850" cy="403418"/>
            </a:xfrm>
            <a:prstGeom prst="rect">
              <a:avLst/>
            </a:prstGeom>
            <a:noFill/>
          </p:spPr>
          <p:txBody>
            <a:bodyPr wrap="square" rtlCol="0">
              <a:spAutoFit/>
            </a:bodyPr>
            <a:lstStyle/>
            <a:p>
              <a:pPr algn="ctr"/>
              <a:r>
                <a:rPr lang="en-US" sz="800" dirty="0">
                  <a:solidFill>
                    <a:schemeClr val="tx1"/>
                  </a:solidFill>
                </a:rPr>
                <a:t>R-TWT scheduling AP</a:t>
              </a:r>
            </a:p>
          </p:txBody>
        </p:sp>
        <p:sp>
          <p:nvSpPr>
            <p:cNvPr id="16" name="TextBox 15">
              <a:extLst>
                <a:ext uri="{FF2B5EF4-FFF2-40B4-BE49-F238E27FC236}">
                  <a16:creationId xmlns:a16="http://schemas.microsoft.com/office/drawing/2014/main" id="{6A3554D2-BF6C-4ACF-9C8B-893555525297}"/>
                </a:ext>
              </a:extLst>
            </p:cNvPr>
            <p:cNvSpPr txBox="1"/>
            <p:nvPr/>
          </p:nvSpPr>
          <p:spPr>
            <a:xfrm>
              <a:off x="1467589" y="4962608"/>
              <a:ext cx="869285" cy="403418"/>
            </a:xfrm>
            <a:prstGeom prst="rect">
              <a:avLst/>
            </a:prstGeom>
            <a:noFill/>
          </p:spPr>
          <p:txBody>
            <a:bodyPr wrap="square" rtlCol="0">
              <a:spAutoFit/>
            </a:bodyPr>
            <a:lstStyle/>
            <a:p>
              <a:pPr algn="ctr"/>
              <a:r>
                <a:rPr lang="en-US" sz="800" dirty="0">
                  <a:solidFill>
                    <a:schemeClr val="tx1"/>
                  </a:solidFill>
                </a:rPr>
                <a:t>Member STA1</a:t>
              </a:r>
            </a:p>
          </p:txBody>
        </p:sp>
        <p:sp>
          <p:nvSpPr>
            <p:cNvPr id="17" name="TextBox 16">
              <a:extLst>
                <a:ext uri="{FF2B5EF4-FFF2-40B4-BE49-F238E27FC236}">
                  <a16:creationId xmlns:a16="http://schemas.microsoft.com/office/drawing/2014/main" id="{93C5B36C-C3D6-46F4-9DC2-873A65C51BE3}"/>
                </a:ext>
              </a:extLst>
            </p:cNvPr>
            <p:cNvSpPr txBox="1"/>
            <p:nvPr/>
          </p:nvSpPr>
          <p:spPr>
            <a:xfrm>
              <a:off x="1467589" y="5405697"/>
              <a:ext cx="869285" cy="403418"/>
            </a:xfrm>
            <a:prstGeom prst="rect">
              <a:avLst/>
            </a:prstGeom>
            <a:noFill/>
          </p:spPr>
          <p:txBody>
            <a:bodyPr wrap="square" rtlCol="0">
              <a:spAutoFit/>
            </a:bodyPr>
            <a:lstStyle/>
            <a:p>
              <a:pPr algn="ctr"/>
              <a:r>
                <a:rPr lang="en-US" sz="800" dirty="0">
                  <a:solidFill>
                    <a:schemeClr val="tx1"/>
                  </a:solidFill>
                </a:rPr>
                <a:t>Member STA2</a:t>
              </a:r>
            </a:p>
          </p:txBody>
        </p:sp>
        <p:sp>
          <p:nvSpPr>
            <p:cNvPr id="18" name="Rectangle 17">
              <a:extLst>
                <a:ext uri="{FF2B5EF4-FFF2-40B4-BE49-F238E27FC236}">
                  <a16:creationId xmlns:a16="http://schemas.microsoft.com/office/drawing/2014/main" id="{626612E6-31AA-4F8E-88D5-D6084500D07C}"/>
                </a:ext>
              </a:extLst>
            </p:cNvPr>
            <p:cNvSpPr/>
            <p:nvPr/>
          </p:nvSpPr>
          <p:spPr bwMode="auto">
            <a:xfrm>
              <a:off x="2894095" y="5272256"/>
              <a:ext cx="468410" cy="268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CTS</a:t>
              </a: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Arrow Connector 25">
              <a:extLst>
                <a:ext uri="{FF2B5EF4-FFF2-40B4-BE49-F238E27FC236}">
                  <a16:creationId xmlns:a16="http://schemas.microsoft.com/office/drawing/2014/main" id="{CADCAC77-0127-43C1-8F99-60DCCE6FB531}"/>
                </a:ext>
              </a:extLst>
            </p:cNvPr>
            <p:cNvCxnSpPr>
              <a:cxnSpLocks/>
            </p:cNvCxnSpPr>
            <p:nvPr/>
          </p:nvCxnSpPr>
          <p:spPr bwMode="auto">
            <a:xfrm>
              <a:off x="3392571" y="4495800"/>
              <a:ext cx="288239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DDFF1CF6-40A0-4DCE-8FD7-797D6D38C848}"/>
                </a:ext>
              </a:extLst>
            </p:cNvPr>
            <p:cNvSpPr txBox="1"/>
            <p:nvPr/>
          </p:nvSpPr>
          <p:spPr>
            <a:xfrm>
              <a:off x="3411812" y="4264968"/>
              <a:ext cx="2906681" cy="245104"/>
            </a:xfrm>
            <a:prstGeom prst="rect">
              <a:avLst/>
            </a:prstGeom>
            <a:noFill/>
          </p:spPr>
          <p:txBody>
            <a:bodyPr wrap="square" rtlCol="0">
              <a:spAutoFit/>
            </a:bodyPr>
            <a:lstStyle/>
            <a:p>
              <a:pPr algn="ctr"/>
              <a:r>
                <a:rPr lang="en-US" sz="800" dirty="0">
                  <a:solidFill>
                    <a:schemeClr val="tx1"/>
                  </a:solidFill>
                </a:rPr>
                <a:t>AP arranges DL/UL/P2P transmissions during TXOP</a:t>
              </a:r>
            </a:p>
          </p:txBody>
        </p:sp>
        <p:cxnSp>
          <p:nvCxnSpPr>
            <p:cNvPr id="31" name="Straight Connector 30">
              <a:extLst>
                <a:ext uri="{FF2B5EF4-FFF2-40B4-BE49-F238E27FC236}">
                  <a16:creationId xmlns:a16="http://schemas.microsoft.com/office/drawing/2014/main" id="{972C9B29-A7DC-47FB-95B6-FDC16A45796E}"/>
                </a:ext>
              </a:extLst>
            </p:cNvPr>
            <p:cNvCxnSpPr>
              <a:cxnSpLocks/>
            </p:cNvCxnSpPr>
            <p:nvPr/>
          </p:nvCxnSpPr>
          <p:spPr bwMode="auto">
            <a:xfrm>
              <a:off x="2451932" y="3930020"/>
              <a:ext cx="1382" cy="18325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Straight Connector 31">
              <a:extLst>
                <a:ext uri="{FF2B5EF4-FFF2-40B4-BE49-F238E27FC236}">
                  <a16:creationId xmlns:a16="http://schemas.microsoft.com/office/drawing/2014/main" id="{465BBA0F-CCAD-4B56-82AC-37BB19E6EAEA}"/>
                </a:ext>
              </a:extLst>
            </p:cNvPr>
            <p:cNvCxnSpPr>
              <a:cxnSpLocks/>
            </p:cNvCxnSpPr>
            <p:nvPr/>
          </p:nvCxnSpPr>
          <p:spPr bwMode="auto">
            <a:xfrm>
              <a:off x="6274962" y="4322507"/>
              <a:ext cx="0" cy="12694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E38E175F-3302-44E1-8F8A-E4CA7F4629B1}"/>
                </a:ext>
              </a:extLst>
            </p:cNvPr>
            <p:cNvCxnSpPr>
              <a:cxnSpLocks/>
            </p:cNvCxnSpPr>
            <p:nvPr/>
          </p:nvCxnSpPr>
          <p:spPr bwMode="auto">
            <a:xfrm>
              <a:off x="3392571" y="4322507"/>
              <a:ext cx="0" cy="12738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3116C8EC-B2AE-4C5F-9F8C-C39D0903BF90}"/>
                </a:ext>
              </a:extLst>
            </p:cNvPr>
            <p:cNvCxnSpPr>
              <a:cxnSpLocks/>
            </p:cNvCxnSpPr>
            <p:nvPr/>
          </p:nvCxnSpPr>
          <p:spPr bwMode="auto">
            <a:xfrm>
              <a:off x="2453314" y="4100578"/>
              <a:ext cx="426196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1E847B62-7F72-4839-9143-CC727E65AA3A}"/>
                </a:ext>
              </a:extLst>
            </p:cNvPr>
            <p:cNvSpPr txBox="1"/>
            <p:nvPr/>
          </p:nvSpPr>
          <p:spPr>
            <a:xfrm>
              <a:off x="4100769" y="3889420"/>
              <a:ext cx="2174193" cy="256721"/>
            </a:xfrm>
            <a:prstGeom prst="rect">
              <a:avLst/>
            </a:prstGeom>
            <a:noFill/>
          </p:spPr>
          <p:txBody>
            <a:bodyPr wrap="square" rtlCol="0">
              <a:spAutoFit/>
            </a:bodyPr>
            <a:lstStyle/>
            <a:p>
              <a:r>
                <a:rPr lang="en-US" sz="800" dirty="0">
                  <a:solidFill>
                    <a:schemeClr val="tx1"/>
                  </a:solidFill>
                </a:rPr>
                <a:t>R-TWT SP</a:t>
              </a:r>
            </a:p>
          </p:txBody>
        </p:sp>
        <p:sp>
          <p:nvSpPr>
            <p:cNvPr id="7" name="Parallelogram 6">
              <a:extLst>
                <a:ext uri="{FF2B5EF4-FFF2-40B4-BE49-F238E27FC236}">
                  <a16:creationId xmlns:a16="http://schemas.microsoft.com/office/drawing/2014/main" id="{9EE1AA86-8DFE-413F-BDBC-C601C5FA3548}"/>
                </a:ext>
              </a:extLst>
            </p:cNvPr>
            <p:cNvSpPr/>
            <p:nvPr/>
          </p:nvSpPr>
          <p:spPr bwMode="auto">
            <a:xfrm>
              <a:off x="2627254" y="443659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28" name="Parallelogram 27">
              <a:extLst>
                <a:ext uri="{FF2B5EF4-FFF2-40B4-BE49-F238E27FC236}">
                  <a16:creationId xmlns:a16="http://schemas.microsoft.com/office/drawing/2014/main" id="{AE5116E8-5887-4C5C-AF5B-F6711428BB4A}"/>
                </a:ext>
              </a:extLst>
            </p:cNvPr>
            <p:cNvSpPr/>
            <p:nvPr/>
          </p:nvSpPr>
          <p:spPr bwMode="auto">
            <a:xfrm>
              <a:off x="2743200" y="443659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0" name="Parallelogram 29">
              <a:extLst>
                <a:ext uri="{FF2B5EF4-FFF2-40B4-BE49-F238E27FC236}">
                  <a16:creationId xmlns:a16="http://schemas.microsoft.com/office/drawing/2014/main" id="{6F487909-D2F7-4ADF-880C-1EEA0C46ED74}"/>
                </a:ext>
              </a:extLst>
            </p:cNvPr>
            <p:cNvSpPr/>
            <p:nvPr/>
          </p:nvSpPr>
          <p:spPr bwMode="auto">
            <a:xfrm>
              <a:off x="2879543" y="4435813"/>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5" name="Parallelogram 34">
              <a:extLst>
                <a:ext uri="{FF2B5EF4-FFF2-40B4-BE49-F238E27FC236}">
                  <a16:creationId xmlns:a16="http://schemas.microsoft.com/office/drawing/2014/main" id="{4FE13AE7-0922-4ED3-A630-6DC17D5154DF}"/>
                </a:ext>
              </a:extLst>
            </p:cNvPr>
            <p:cNvSpPr/>
            <p:nvPr/>
          </p:nvSpPr>
          <p:spPr bwMode="auto">
            <a:xfrm>
              <a:off x="274320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6" name="Parallelogram 35">
              <a:extLst>
                <a:ext uri="{FF2B5EF4-FFF2-40B4-BE49-F238E27FC236}">
                  <a16:creationId xmlns:a16="http://schemas.microsoft.com/office/drawing/2014/main" id="{46A8250D-4B6E-45C3-93E4-6FFFCC9ABB05}"/>
                </a:ext>
              </a:extLst>
            </p:cNvPr>
            <p:cNvSpPr/>
            <p:nvPr/>
          </p:nvSpPr>
          <p:spPr bwMode="auto">
            <a:xfrm>
              <a:off x="2873612"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8" name="Parallelogram 37">
              <a:extLst>
                <a:ext uri="{FF2B5EF4-FFF2-40B4-BE49-F238E27FC236}">
                  <a16:creationId xmlns:a16="http://schemas.microsoft.com/office/drawing/2014/main" id="{F1DE235A-CDAB-4126-9E96-48A61472D7BD}"/>
                </a:ext>
              </a:extLst>
            </p:cNvPr>
            <p:cNvSpPr/>
            <p:nvPr/>
          </p:nvSpPr>
          <p:spPr bwMode="auto">
            <a:xfrm>
              <a:off x="300257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1" name="Parallelogram 40">
              <a:extLst>
                <a:ext uri="{FF2B5EF4-FFF2-40B4-BE49-F238E27FC236}">
                  <a16:creationId xmlns:a16="http://schemas.microsoft.com/office/drawing/2014/main" id="{9BB99A4B-7302-4802-9730-74F534CC30F2}"/>
                </a:ext>
              </a:extLst>
            </p:cNvPr>
            <p:cNvSpPr/>
            <p:nvPr/>
          </p:nvSpPr>
          <p:spPr bwMode="auto">
            <a:xfrm>
              <a:off x="2451932" y="532277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2" name="Parallelogram 41">
              <a:extLst>
                <a:ext uri="{FF2B5EF4-FFF2-40B4-BE49-F238E27FC236}">
                  <a16:creationId xmlns:a16="http://schemas.microsoft.com/office/drawing/2014/main" id="{51346E20-6D4A-4AB9-85E8-3C9D05B400F1}"/>
                </a:ext>
              </a:extLst>
            </p:cNvPr>
            <p:cNvSpPr/>
            <p:nvPr/>
          </p:nvSpPr>
          <p:spPr bwMode="auto">
            <a:xfrm>
              <a:off x="2584423" y="5322775"/>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3" name="Parallelogram 42">
              <a:extLst>
                <a:ext uri="{FF2B5EF4-FFF2-40B4-BE49-F238E27FC236}">
                  <a16:creationId xmlns:a16="http://schemas.microsoft.com/office/drawing/2014/main" id="{7E98E3F1-90BA-44FC-B038-40FBCF4386BC}"/>
                </a:ext>
              </a:extLst>
            </p:cNvPr>
            <p:cNvSpPr/>
            <p:nvPr/>
          </p:nvSpPr>
          <p:spPr bwMode="auto">
            <a:xfrm>
              <a:off x="2716475" y="5321992"/>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37BAF480-0EDD-458C-8928-07270FF342C6}"/>
                </a:ext>
              </a:extLst>
            </p:cNvPr>
            <p:cNvCxnSpPr>
              <a:cxnSpLocks/>
            </p:cNvCxnSpPr>
            <p:nvPr/>
          </p:nvCxnSpPr>
          <p:spPr bwMode="auto">
            <a:xfrm flipV="1">
              <a:off x="3362505" y="4652960"/>
              <a:ext cx="0" cy="61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6EFA2DB8-33AB-4890-96D9-8D8ED14812A5}"/>
                </a:ext>
              </a:extLst>
            </p:cNvPr>
            <p:cNvSpPr txBox="1"/>
            <p:nvPr/>
          </p:nvSpPr>
          <p:spPr>
            <a:xfrm>
              <a:off x="3336658" y="4684597"/>
              <a:ext cx="1295084" cy="403418"/>
            </a:xfrm>
            <a:prstGeom prst="rect">
              <a:avLst/>
            </a:prstGeom>
            <a:noFill/>
          </p:spPr>
          <p:txBody>
            <a:bodyPr wrap="square" rtlCol="0">
              <a:spAutoFit/>
            </a:bodyPr>
            <a:lstStyle/>
            <a:p>
              <a:r>
                <a:rPr lang="en-US" sz="800" dirty="0">
                  <a:solidFill>
                    <a:schemeClr val="tx1"/>
                  </a:solidFill>
                </a:rPr>
                <a:t>STA2 obtains TXOP and shares it with AP</a:t>
              </a:r>
            </a:p>
          </p:txBody>
        </p:sp>
        <p:cxnSp>
          <p:nvCxnSpPr>
            <p:cNvPr id="45" name="Straight Connector 44">
              <a:extLst>
                <a:ext uri="{FF2B5EF4-FFF2-40B4-BE49-F238E27FC236}">
                  <a16:creationId xmlns:a16="http://schemas.microsoft.com/office/drawing/2014/main" id="{021AA8F2-C4E3-4515-93A8-F907AE477164}"/>
                </a:ext>
              </a:extLst>
            </p:cNvPr>
            <p:cNvCxnSpPr>
              <a:cxnSpLocks/>
            </p:cNvCxnSpPr>
            <p:nvPr/>
          </p:nvCxnSpPr>
          <p:spPr bwMode="auto">
            <a:xfrm>
              <a:off x="6715280" y="3930020"/>
              <a:ext cx="0" cy="183252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7690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SP needs to be protected from the non-R-TWT STAs</a:t>
            </a:r>
            <a:endParaRPr lang="en-US" sz="1400" dirty="0"/>
          </a:p>
          <a:p>
            <a:pPr>
              <a:buFont typeface="Arial" panose="020B0604020202020204" pitchFamily="34" charset="0"/>
              <a:buChar char="•"/>
            </a:pPr>
            <a:r>
              <a:rPr lang="en-US" sz="1800" dirty="0"/>
              <a:t>R-TWT scheduling AP can refuse to send CTS when receiving RTS from a non-R-TWT STA during R-TWT SP</a:t>
            </a:r>
          </a:p>
          <a:p>
            <a:pPr>
              <a:buFont typeface="Arial" panose="020B0604020202020204" pitchFamily="34" charset="0"/>
              <a:buChar char="•"/>
            </a:pPr>
            <a:r>
              <a:rPr lang="en-US" sz="1800" dirty="0"/>
              <a:t>During R-TWT SP, R-TWT scheduling AP and member STAs should have higher priority to access the channel than other STAs. </a:t>
            </a:r>
          </a:p>
          <a:p>
            <a:pPr lvl="1">
              <a:buFont typeface="Arial" panose="020B0604020202020204" pitchFamily="34" charset="0"/>
              <a:buChar char="•"/>
            </a:pPr>
            <a:r>
              <a:rPr lang="en-US" sz="1400" dirty="0"/>
              <a:t>R-TWT scheduling AP and member STAs contend the channel together.</a:t>
            </a:r>
          </a:p>
          <a:p>
            <a:pPr lvl="1">
              <a:buFont typeface="Arial" panose="020B0604020202020204" pitchFamily="34" charset="0"/>
              <a:buChar char="•"/>
            </a:pPr>
            <a:r>
              <a:rPr lang="en-US" sz="1400" dirty="0"/>
              <a:t>When a member STA obtains the TXOP, let the R-TWT scheduling AP arrange the transmissions during </a:t>
            </a:r>
            <a:r>
              <a:rPr lang="en-US" sz="1400"/>
              <a:t>TXOP </a:t>
            </a: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306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6856-2514-4A38-A727-FA4E6E3A8B4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90DA0DAE-383F-4281-857C-6AE9615D4125}"/>
              </a:ext>
            </a:extLst>
          </p:cNvPr>
          <p:cNvSpPr>
            <a:spLocks noGrp="1"/>
          </p:cNvSpPr>
          <p:nvPr>
            <p:ph idx="1"/>
          </p:nvPr>
        </p:nvSpPr>
        <p:spPr/>
        <p:txBody>
          <a:bodyPr/>
          <a:lstStyle/>
          <a:p>
            <a:pPr>
              <a:buFont typeface="Arial" panose="020B0604020202020204" pitchFamily="34" charset="0"/>
              <a:buChar char="•"/>
            </a:pPr>
            <a:r>
              <a:rPr lang="en-US" sz="1800" dirty="0"/>
              <a:t>Do you support that A R-TWT scheduling AP may not send a CTS in response to an RTS from a STA which is not a member of the R-TWT SP during a R-TWT SP?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0" indent="0"/>
            <a:r>
              <a:rPr lang="en-US" sz="1800" dirty="0"/>
              <a:t>	</a:t>
            </a:r>
            <a:r>
              <a:rPr lang="en-US" sz="1400" dirty="0"/>
              <a:t>10.3.2.9 CTS and DMG CTS procedure</a:t>
            </a:r>
          </a:p>
          <a:p>
            <a:pPr marL="457200" lvl="1" indent="0"/>
            <a:r>
              <a:rPr lang="en-US" sz="1100" i="1" dirty="0"/>
              <a:t>Change the below paragraph of this subclause:</a:t>
            </a:r>
          </a:p>
          <a:p>
            <a:pPr marL="457200" lvl="1" indent="0"/>
            <a:r>
              <a:rPr lang="en-US" sz="1100" dirty="0"/>
              <a:t>A VHT STA that is addressed by an RTS frame in a non-HT or non-HT duplicate PPDU that has a bandwidth signaling TA and that has the RXVECTOR parameter DYN_BANDWIDTH_IN_NON_HT equal to Static behaves as follows:</a:t>
            </a:r>
          </a:p>
          <a:p>
            <a:pPr marL="457200" lvl="1" indent="0"/>
            <a:r>
              <a:rPr lang="en-US" sz="1100" dirty="0"/>
              <a:t>—If the NAV indicates idle, the STA is not NSTR limited and CCA has been idle for all secondary channels (secondary 20 MHz channel, secondary 40 MHz channel, and secondary 80 MHz channel) in the channel width indicated by the RTS frame’s RXVECTOR parameter CH_BANDWIDTH_IN_NON_HT for a PIFS prior to the start of the RTS frame, then the STA shall respond with a CTS frame carried in a non-HT or non-HT duplicate PPDU after a SIFS. The  CTS frame’s TXVECTOR parameters CH_BANDWIDTH and CH_BANDWIDTH_IN_NON_HT shall be set to the same value as the RTS frame’s RXVECTOR parameter CH_BANDWIDTH_IN_NON_HT.</a:t>
            </a:r>
          </a:p>
          <a:p>
            <a:pPr marL="457200" lvl="1" indent="0"/>
            <a:r>
              <a:rPr lang="en-US" sz="1100" dirty="0"/>
              <a:t>•If all of the conditions in the previous paragraph are met, except for the condition “the STA is not NSTR limited”, then the STA may respond with the CTS frame as described in that paragraph.</a:t>
            </a:r>
          </a:p>
          <a:p>
            <a:pPr marL="457200" lvl="1" indent="0"/>
            <a:r>
              <a:rPr lang="en-US" sz="1100" dirty="0">
                <a:highlight>
                  <a:srgbClr val="FFFF00"/>
                </a:highlight>
              </a:rPr>
              <a:t>(#5880)•If the R-TWT scheduling AP receives a RTS frame during a R-TWT SP and the RTS frame is from a STA which is not a member STA of that R-TWT SP, then the AP may not respond with the CTS frame as described in that paragraph.</a:t>
            </a:r>
          </a:p>
          <a:p>
            <a:pPr marL="457200" lvl="1" indent="0"/>
            <a:r>
              <a:rPr lang="en-US" sz="1100" dirty="0"/>
              <a:t>—Otherwise, the STA shall not respond with a CTS frame.</a:t>
            </a:r>
          </a:p>
        </p:txBody>
      </p:sp>
      <p:sp>
        <p:nvSpPr>
          <p:cNvPr id="4" name="Slide Number Placeholder 3">
            <a:extLst>
              <a:ext uri="{FF2B5EF4-FFF2-40B4-BE49-F238E27FC236}">
                <a16:creationId xmlns:a16="http://schemas.microsoft.com/office/drawing/2014/main" id="{BD7E71D7-6E69-4CE2-A965-7F72CB24B5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E585FD-C8FA-4D38-99D2-0C4AEAC46E17}"/>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92DD93DB-F8E4-4D4B-A64F-031FF736F441}"/>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52933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98671</TotalTime>
  <Words>1512</Words>
  <Application>Microsoft Office PowerPoint</Application>
  <PresentationFormat>On-screen Show (4:3)</PresentationFormat>
  <Paragraphs>166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Channel Access for Latency Sensitive Traffic</vt:lpstr>
      <vt:lpstr>Related Comments</vt:lpstr>
      <vt:lpstr>Introduction</vt:lpstr>
      <vt:lpstr>Network under consideration</vt:lpstr>
      <vt:lpstr>Proposed Solution 1</vt:lpstr>
      <vt:lpstr>Proposed Solution 2</vt:lpstr>
      <vt:lpstr>Example</vt:lpstr>
      <vt:lpstr>Conclusion</vt:lpstr>
      <vt:lpstr>SP1</vt:lpstr>
      <vt:lpstr>SP2</vt:lpstr>
      <vt:lpstr>Reference</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Liangxiao Xin</cp:lastModifiedBy>
  <cp:revision>707</cp:revision>
  <cp:lastPrinted>1601-01-01T00:00:00Z</cp:lastPrinted>
  <dcterms:created xsi:type="dcterms:W3CDTF">2018-07-24T22:57:41Z</dcterms:created>
  <dcterms:modified xsi:type="dcterms:W3CDTF">2022-05-11T02:17:16Z</dcterms:modified>
</cp:coreProperties>
</file>