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9" r:id="rId47"/>
    <p:sldId id="2382" r:id="rId48"/>
    <p:sldId id="2383" r:id="rId49"/>
    <p:sldId id="2390" r:id="rId50"/>
    <p:sldId id="2391" r:id="rId51"/>
    <p:sldId id="2393" r:id="rId52"/>
    <p:sldId id="2394" r:id="rId53"/>
    <p:sldId id="704" r:id="rId54"/>
    <p:sldId id="2395" r:id="rId55"/>
    <p:sldId id="2397" r:id="rId56"/>
    <p:sldId id="859" r:id="rId57"/>
    <p:sldId id="868" r:id="rId58"/>
    <p:sldId id="887" r:id="rId59"/>
    <p:sldId id="723" r:id="rId60"/>
    <p:sldId id="884" r:id="rId61"/>
    <p:sldId id="2396" r:id="rId62"/>
    <p:sldId id="705" r:id="rId63"/>
    <p:sldId id="706" r:id="rId64"/>
    <p:sldId id="315" r:id="rId65"/>
    <p:sldId id="312" r:id="rId66"/>
    <p:sldId id="318" r:id="rId67"/>
    <p:sldId id="472" r:id="rId68"/>
    <p:sldId id="473" r:id="rId69"/>
    <p:sldId id="474" r:id="rId70"/>
    <p:sldId id="480" r:id="rId71"/>
    <p:sldId id="259" r:id="rId72"/>
    <p:sldId id="260" r:id="rId73"/>
    <p:sldId id="261"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9"/>
            <p14:sldId id="2382"/>
            <p14:sldId id="2383"/>
          </p14:sldIdLst>
        </p14:section>
        <p14:section name="July 16th daily slot 3 - July IEEE electronic meeting" id="{C91190C5-EC73-4F49-A58C-2E0CC8AF8B09}">
          <p14:sldIdLst>
            <p14:sldId id="2390"/>
            <p14:sldId id="2391"/>
            <p14:sldId id="2393"/>
            <p14:sldId id="2394"/>
          </p14:sldIdLst>
        </p14:section>
        <p14:section name="July 19th daily slot 3 - July IEEE electronic meeting" id="{D551CEF4-E32D-4D1C-8C2D-D47AEE540492}">
          <p14:sldIdLst>
            <p14:sldId id="704"/>
            <p14:sldId id="2395"/>
            <p14:sldId id="2397"/>
            <p14:sldId id="859"/>
            <p14:sldId id="868"/>
            <p14:sldId id="887"/>
            <p14:sldId id="723"/>
            <p14:sldId id="884"/>
            <p14:sldId id="2396"/>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EB2BF0F-39FB-4AFF-A408-1C29E9B61C9A}"/>
    <pc:docChg chg="modSld modMainMaster">
      <pc:chgData name="Segev, Jonathan" userId="7c67a1b0-8725-4553-8055-0888dbcaef94" providerId="ADAL" clId="{BEB2BF0F-39FB-4AFF-A408-1C29E9B61C9A}" dt="2021-07-19T19:54:28.788" v="34" actId="20577"/>
      <pc:docMkLst>
        <pc:docMk/>
      </pc:docMkLst>
      <pc:sldChg chg="modSp mod">
        <pc:chgData name="Segev, Jonathan" userId="7c67a1b0-8725-4553-8055-0888dbcaef94" providerId="ADAL" clId="{BEB2BF0F-39FB-4AFF-A408-1C29E9B61C9A}" dt="2021-07-19T19:54:28.788" v="34" actId="20577"/>
        <pc:sldMkLst>
          <pc:docMk/>
          <pc:sldMk cId="1767749051" sldId="859"/>
        </pc:sldMkLst>
        <pc:spChg chg="mod">
          <ac:chgData name="Segev, Jonathan" userId="7c67a1b0-8725-4553-8055-0888dbcaef94" providerId="ADAL" clId="{BEB2BF0F-39FB-4AFF-A408-1C29E9B61C9A}" dt="2021-07-19T19:54:28.788" v="34" actId="20577"/>
          <ac:spMkLst>
            <pc:docMk/>
            <pc:sldMk cId="1767749051" sldId="859"/>
            <ac:spMk id="3" creationId="{0936EB8A-55A4-4B19-9900-20A33331A794}"/>
          </ac:spMkLst>
        </pc:spChg>
      </pc:sldChg>
      <pc:sldMasterChg chg="modSp mod">
        <pc:chgData name="Segev, Jonathan" userId="7c67a1b0-8725-4553-8055-0888dbcaef94" providerId="ADAL" clId="{BEB2BF0F-39FB-4AFF-A408-1C29E9B61C9A}" dt="2021-07-19T19:53:42.710" v="1" actId="20577"/>
        <pc:sldMasterMkLst>
          <pc:docMk/>
          <pc:sldMasterMk cId="0" sldId="2147483648"/>
        </pc:sldMasterMkLst>
        <pc:spChg chg="mod">
          <ac:chgData name="Segev, Jonathan" userId="7c67a1b0-8725-4553-8055-0888dbcaef94" providerId="ADAL" clId="{BEB2BF0F-39FB-4AFF-A408-1C29E9B61C9A}" dt="2021-07-19T19:53:42.7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6812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214664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613210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2021-07-16</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 </a:t>
            </a:r>
          </a:p>
          <a:p>
            <a:pPr lvl="1" algn="just">
              <a:spcBef>
                <a:spcPct val="20000"/>
              </a:spcBef>
              <a:buFontTx/>
              <a:buChar char="•"/>
            </a:pPr>
            <a:r>
              <a:rPr lang="en-US" altLang="en-US" sz="1400" dirty="0"/>
              <a:t>11-21-749r6</a:t>
            </a:r>
          </a:p>
          <a:p>
            <a:pPr lvl="1" algn="just">
              <a:spcBef>
                <a:spcPct val="20000"/>
              </a:spcBef>
              <a:buFontTx/>
              <a:buChar char="•"/>
            </a:pPr>
            <a:r>
              <a:rPr lang="en-US" altLang="en-US" sz="1400" dirty="0"/>
              <a:t>11-21-329r7 (MDR)</a:t>
            </a:r>
            <a:endParaRPr lang="en-US" altLang="en-US" sz="1400" b="0" dirty="0"/>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2139466"/>
              </p:ext>
            </p:extLst>
          </p:nvPr>
        </p:nvGraphicFramePr>
        <p:xfrm>
          <a:off x="335361" y="1260086"/>
          <a:ext cx="11039608" cy="380979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strike="sngStrike" dirty="0"/>
                        <a:t>11-21-1155</a:t>
                      </a:r>
                    </a:p>
                  </a:txBody>
                  <a:tcPr marT="45712" marB="45712"/>
                </a:tc>
                <a:tc>
                  <a:txBody>
                    <a:bodyPr/>
                    <a:lstStyle/>
                    <a:p>
                      <a:r>
                        <a:rPr lang="en-US" sz="1200" strike="sngStrike" dirty="0"/>
                        <a:t>Youhan Kim</a:t>
                      </a:r>
                    </a:p>
                  </a:txBody>
                  <a:tcPr marT="45712" marB="45712"/>
                </a:tc>
                <a:tc>
                  <a:txBody>
                    <a:bodyPr/>
                    <a:lstStyle/>
                    <a:p>
                      <a:r>
                        <a:rPr lang="en-US" sz="1200" strike="sngStrike" dirty="0"/>
                        <a:t>Misc. comments </a:t>
                      </a:r>
                    </a:p>
                  </a:txBody>
                  <a:tcPr marT="45712" marB="45712"/>
                </a:tc>
                <a:tc>
                  <a:txBody>
                    <a:bodyPr/>
                    <a:lstStyle/>
                    <a:p>
                      <a:r>
                        <a:rPr lang="en-US" sz="1200" strike="sngStrike" dirty="0"/>
                        <a:t>CR (follow up from 1070)</a:t>
                      </a:r>
                    </a:p>
                  </a:txBody>
                  <a:tcPr marT="45712" marB="45712"/>
                </a:tc>
                <a:tc>
                  <a:txBody>
                    <a:bodyPr/>
                    <a:lstStyle/>
                    <a:p>
                      <a:pPr rtl="0"/>
                      <a:r>
                        <a:rPr lang="en-US" sz="1200" strike="sngStrike" dirty="0"/>
                        <a:t>10 min – for motion on remaining CID</a:t>
                      </a:r>
                    </a:p>
                  </a:txBody>
                  <a:tcPr marT="45712" marB="45712"/>
                </a:tc>
                <a:extLst>
                  <a:ext uri="{0D108BD9-81ED-4DB2-BD59-A6C34878D82A}">
                    <a16:rowId xmlns:a16="http://schemas.microsoft.com/office/drawing/2014/main" val="1622337050"/>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40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941028176"/>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11-21-1162</a:t>
                      </a:r>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5F8-2620-419F-9D44-6FF7D60B7C1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4DA2DD70-2559-4F98-BA1D-D46F8E2BD825}"/>
              </a:ext>
            </a:extLst>
          </p:cNvPr>
          <p:cNvSpPr>
            <a:spLocks noGrp="1"/>
          </p:cNvSpPr>
          <p:nvPr>
            <p:ph idx="1"/>
          </p:nvPr>
        </p:nvSpPr>
        <p:spPr/>
        <p:txBody>
          <a:bodyPr/>
          <a:lstStyle/>
          <a:p>
            <a:r>
              <a:rPr lang="en-US" dirty="0" err="1"/>
              <a:t>Strawpoll</a:t>
            </a:r>
            <a:r>
              <a:rPr lang="en-US" dirty="0"/>
              <a:t> (not taken)</a:t>
            </a:r>
          </a:p>
          <a:p>
            <a:r>
              <a:rPr lang="en-US" dirty="0"/>
              <a:t>Do you think that we need to specify RX requirements for secure LTF behavior for LB253 ?</a:t>
            </a:r>
          </a:p>
          <a:p>
            <a:r>
              <a:rPr lang="en-US" dirty="0"/>
              <a:t>Results (Y/N/A) </a:t>
            </a:r>
          </a:p>
        </p:txBody>
      </p:sp>
      <p:sp>
        <p:nvSpPr>
          <p:cNvPr id="4" name="Slide Number Placeholder 3">
            <a:extLst>
              <a:ext uri="{FF2B5EF4-FFF2-40B4-BE49-F238E27FC236}">
                <a16:creationId xmlns:a16="http://schemas.microsoft.com/office/drawing/2014/main" id="{8151E7D5-5187-41F1-8741-CC3D3B0A8B4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D310B78-313B-4E76-A085-85D8A30371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663D8C7-B081-4B83-8179-F404FC99AEA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9410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10 min) </a:t>
            </a:r>
          </a:p>
          <a:p>
            <a:pPr lvl="1" algn="just">
              <a:spcBef>
                <a:spcPct val="20000"/>
              </a:spcBef>
              <a:buFontTx/>
              <a:buChar char="•"/>
            </a:pPr>
            <a:r>
              <a:rPr lang="en-US" altLang="en-US" sz="1400" dirty="0"/>
              <a:t>Consider MDR response approval 11-21-329r7 (MDR).</a:t>
            </a:r>
          </a:p>
          <a:p>
            <a:pPr lvl="1" algn="just">
              <a:spcBef>
                <a:spcPct val="20000"/>
              </a:spcBef>
              <a:buFontTx/>
              <a:buChar char="•"/>
            </a:pPr>
            <a:r>
              <a:rPr lang="en-US" altLang="en-US" sz="1400" b="0" dirty="0"/>
              <a:t>LB253 status – outstanding CIDs</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5556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8234854"/>
              </p:ext>
            </p:extLst>
          </p:nvPr>
        </p:nvGraphicFramePr>
        <p:xfrm>
          <a:off x="335361" y="1260086"/>
          <a:ext cx="11039608" cy="2804016"/>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2859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10min – motion on agreed CIDs</a:t>
                      </a:r>
                    </a:p>
                  </a:txBody>
                  <a:tcPr marT="45712" marB="45712"/>
                </a:tc>
                <a:extLst>
                  <a:ext uri="{0D108BD9-81ED-4DB2-BD59-A6C34878D82A}">
                    <a16:rowId xmlns:a16="http://schemas.microsoft.com/office/drawing/2014/main" val="884377137"/>
                  </a:ext>
                </a:extLst>
              </a:tr>
              <a:tr h="22859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 (8)</a:t>
                      </a:r>
                    </a:p>
                  </a:txBody>
                  <a:tcPr marT="45712" marB="45712"/>
                </a:tc>
                <a:tc>
                  <a:txBody>
                    <a:bodyPr/>
                    <a:lstStyle/>
                    <a:p>
                      <a:r>
                        <a:rPr lang="en-US" sz="1200" strike="noStrike" dirty="0"/>
                        <a:t>CR</a:t>
                      </a:r>
                    </a:p>
                  </a:txBody>
                  <a:tcPr marT="45712" marB="45712"/>
                </a:tc>
                <a:tc>
                  <a:txBody>
                    <a:bodyPr/>
                    <a:lstStyle/>
                    <a:p>
                      <a:r>
                        <a:rPr lang="en-US" sz="1200" dirty="0"/>
                        <a:t>45 min</a:t>
                      </a:r>
                    </a:p>
                  </a:txBody>
                  <a:tcPr marT="45712" marB="45712"/>
                </a:tc>
                <a:extLst>
                  <a:ext uri="{0D108BD9-81ED-4DB2-BD59-A6C34878D82A}">
                    <a16:rowId xmlns:a16="http://schemas.microsoft.com/office/drawing/2014/main" val="1950190314"/>
                  </a:ext>
                </a:extLst>
              </a:tr>
              <a:tr h="137152">
                <a:tc>
                  <a:txBody>
                    <a:bodyPr/>
                    <a:lstStyle/>
                    <a:p>
                      <a:r>
                        <a:rPr lang="en-US" sz="1200" dirty="0"/>
                        <a:t>11-21-1187</a:t>
                      </a:r>
                    </a:p>
                  </a:txBody>
                  <a:tcPr marT="45712" marB="45712"/>
                </a:tc>
                <a:tc>
                  <a:txBody>
                    <a:bodyPr/>
                    <a:lstStyle/>
                    <a:p>
                      <a:r>
                        <a:rPr lang="en-US" sz="1200" dirty="0"/>
                        <a:t>Assaf Kasher </a:t>
                      </a:r>
                    </a:p>
                  </a:txBody>
                  <a:tcPr marT="45712" marB="45712"/>
                </a:tc>
                <a:tc>
                  <a:txBody>
                    <a:bodyPr/>
                    <a:lstStyle/>
                    <a:p>
                      <a:r>
                        <a:rPr lang="en-US" sz="1200" dirty="0"/>
                        <a:t>LB253 Resolution to CIDs set6 (4)</a:t>
                      </a:r>
                    </a:p>
                  </a:txBody>
                  <a:tcPr marT="45712" marB="45712"/>
                </a:tc>
                <a:tc>
                  <a:txBody>
                    <a:bodyPr/>
                    <a:lstStyle/>
                    <a:p>
                      <a:r>
                        <a:rPr lang="en-US" sz="1200" dirty="0"/>
                        <a:t>CR</a:t>
                      </a:r>
                    </a:p>
                  </a:txBody>
                  <a:tcPr marT="45712" marB="45712"/>
                </a:tc>
                <a:tc>
                  <a:txBody>
                    <a:bodyPr/>
                    <a:lstStyle/>
                    <a:p>
                      <a:r>
                        <a:rPr lang="en-US" sz="1200" dirty="0"/>
                        <a:t>20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85893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24472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7081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Review of LB253 status (Roy – 5min)</a:t>
            </a:r>
          </a:p>
          <a:p>
            <a:pPr algn="just">
              <a:spcBef>
                <a:spcPct val="20000"/>
              </a:spcBef>
              <a:buFontTx/>
              <a:buChar char="•"/>
            </a:pPr>
            <a:r>
              <a:rPr lang="en-US" sz="1600" b="0" dirty="0"/>
              <a:t>Submission review: (1/2hr) </a:t>
            </a:r>
          </a:p>
          <a:p>
            <a:pPr lvl="1" algn="just">
              <a:spcBef>
                <a:spcPct val="20000"/>
              </a:spcBef>
              <a:buFontTx/>
              <a:buChar char="•"/>
            </a:pPr>
            <a:r>
              <a:rPr lang="en-US" sz="1200" dirty="0"/>
              <a:t>11-21-1108 LB253 Phase shift TOA feedback CR (2) – Erik </a:t>
            </a:r>
          </a:p>
          <a:p>
            <a:pPr lvl="1" algn="just">
              <a:spcBef>
                <a:spcPct val="20000"/>
              </a:spcBef>
              <a:buFontTx/>
              <a:buChar char="•"/>
            </a:pPr>
            <a:r>
              <a:rPr lang="en-US" sz="1200" dirty="0"/>
              <a:t>11-21-1160 CR for Misc. CIDs part 2 (1)</a:t>
            </a:r>
            <a:endParaRPr lang="en-US" sz="1200" b="0" dirty="0"/>
          </a:p>
          <a:p>
            <a:pPr algn="just">
              <a:spcBef>
                <a:spcPct val="20000"/>
              </a:spcBef>
              <a:buFontTx/>
              <a:buChar char="•"/>
            </a:pPr>
            <a:r>
              <a:rPr lang="en-US" sz="1600" b="0" dirty="0"/>
              <a:t>Consider LB253 CR comple1tion and re-circulation – as needed.</a:t>
            </a:r>
          </a:p>
          <a:p>
            <a:pPr algn="just">
              <a:spcBef>
                <a:spcPct val="20000"/>
              </a:spcBef>
              <a:buFontTx/>
              <a:buChar char="•"/>
            </a:pPr>
            <a:r>
              <a:rPr lang="en-US" sz="1600" b="0" dirty="0"/>
              <a:t>Review progress made during the week and set targets towards next meeting – 10 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49489754"/>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1925690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29F8-E3C2-4D83-AC8E-37E8099F6F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9385B7-5955-4F32-87F5-0532859A7B0F}"/>
              </a:ext>
            </a:extLst>
          </p:cNvPr>
          <p:cNvSpPr>
            <a:spLocks noGrp="1"/>
          </p:cNvSpPr>
          <p:nvPr>
            <p:ph idx="1"/>
          </p:nvPr>
        </p:nvSpPr>
        <p:spPr/>
        <p:txBody>
          <a:bodyPr/>
          <a:lstStyle/>
          <a:p>
            <a:pPr algn="ctr"/>
            <a:r>
              <a:rPr lang="en-US" dirty="0"/>
              <a:t>At recess until 14:45 ET</a:t>
            </a:r>
          </a:p>
        </p:txBody>
      </p:sp>
      <p:sp>
        <p:nvSpPr>
          <p:cNvPr id="4" name="Slide Number Placeholder 3">
            <a:extLst>
              <a:ext uri="{FF2B5EF4-FFF2-40B4-BE49-F238E27FC236}">
                <a16:creationId xmlns:a16="http://schemas.microsoft.com/office/drawing/2014/main" id="{C6E17AA4-A8C7-42E3-809A-5A622B75F12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13B77BD-D161-4164-AE20-7AA86B72B4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AB8DB62-6921-4EA2-BB58-00826CE9AA8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14530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a:t>results in 11-21-771</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119 Technical, 2 General and  192 Editorial comments by that completing response to LB253 recirculation ballot initiated out of the July meeting.</a:t>
            </a:r>
          </a:p>
          <a:p>
            <a:pPr lvl="1">
              <a:buFont typeface="Arial" panose="020B0604020202020204" pitchFamily="34" charset="0"/>
              <a:buChar char="•"/>
            </a:pPr>
            <a:r>
              <a:rPr lang="en-US" dirty="0"/>
              <a:t>TG passed a motion to instruct the </a:t>
            </a:r>
            <a:r>
              <a:rPr lang="en-US" dirty="0" err="1"/>
              <a:t>TGaz</a:t>
            </a:r>
            <a:r>
              <a:rPr lang="en-US" dirty="0"/>
              <a:t> editor to prepare </a:t>
            </a:r>
            <a:r>
              <a:rPr lang="en-CA" dirty="0"/>
              <a:t>D4.0 and initiate a 15-day WG Recirculation Ballot.</a:t>
            </a:r>
          </a:p>
          <a:p>
            <a:pPr lvl="1">
              <a:buFont typeface="Arial" panose="020B0604020202020204" pitchFamily="34" charset="0"/>
              <a:buChar char="•"/>
            </a:pPr>
            <a:r>
              <a:rPr lang="en-US" dirty="0"/>
              <a:t>Completed and approved changes in response to MDR.</a:t>
            </a:r>
          </a:p>
          <a:p>
            <a:pPr lvl="1">
              <a:buFont typeface="Arial" panose="020B0604020202020204" pitchFamily="34" charset="0"/>
              <a:buChar char="•"/>
            </a:pPr>
            <a:r>
              <a:rPr lang="en-US" dirty="0"/>
              <a:t>Published a new draft ,P802.11az D3.2.</a:t>
            </a:r>
          </a:p>
          <a:p>
            <a:pPr lvl="1">
              <a:buFont typeface="Arial" panose="020B0604020202020204" pitchFamily="34" charset="0"/>
              <a:buChar char="•"/>
            </a:pPr>
            <a:r>
              <a:rPr lang="en-US" dirty="0"/>
              <a:t>The TG considered its timelines without change and is maintain its current timeline.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Targets toward September:</a:t>
            </a:r>
          </a:p>
          <a:p>
            <a:pPr lvl="1">
              <a:buFont typeface="Arial" panose="020B0604020202020204" pitchFamily="34" charset="0"/>
              <a:buChar char="•"/>
            </a:pPr>
            <a:r>
              <a:rPr lang="en-US" dirty="0"/>
              <a:t>Execute next recirculation ballot, pending WG approval.</a:t>
            </a:r>
          </a:p>
          <a:p>
            <a:pPr lvl="1">
              <a:buFont typeface="Arial" panose="020B0604020202020204" pitchFamily="34" charset="0"/>
              <a:buChar char="•"/>
            </a:pPr>
            <a:r>
              <a:rPr lang="en-US" dirty="0"/>
              <a:t>Start comment resolution received on P802.11az D4.0.</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7916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416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Sep. 		1, 8			Wed. 13:00 – 15:00 ET</a:t>
            </a:r>
          </a:p>
          <a:p>
            <a:pPr>
              <a:buFont typeface="Arial" panose="020B0604020202020204" pitchFamily="34" charset="0"/>
              <a:buChar char="•"/>
            </a:pPr>
            <a:r>
              <a:rPr lang="en-US" altLang="en-US" sz="2000" b="0" dirty="0"/>
              <a:t>As needed on at least 10-day notice.</a:t>
            </a:r>
          </a:p>
          <a:p>
            <a:pPr marL="0" indent="0"/>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8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5187539"/>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137152">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1381136098"/>
                  </a:ext>
                </a:extLst>
              </a:tr>
              <a:tr h="0">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2923101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118406</TotalTime>
  <Words>6758</Words>
  <Application>Microsoft Office PowerPoint</Application>
  <PresentationFormat>Widescreen</PresentationFormat>
  <Paragraphs>1188</Paragraphs>
  <Slides>73</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1"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Strawpoll</vt:lpstr>
      <vt:lpstr>PowerPoint Presentation</vt:lpstr>
      <vt:lpstr>PowerPoint Presentation</vt:lpstr>
      <vt:lpstr>IEEE Electronic Meeting Week – July 16th</vt:lpstr>
      <vt:lpstr>Submission List for the July 15th meeting</vt:lpstr>
      <vt:lpstr>PowerPoint Presentation</vt:lpstr>
      <vt:lpstr>PowerPoint Presentation</vt:lpstr>
      <vt:lpstr>IEEE Electronic Meeting slot – July 19th</vt:lpstr>
      <vt:lpstr>Submission List for the July 19th meeting</vt:lpstr>
      <vt:lpstr>PowerPoint Presentation</vt:lpstr>
      <vt:lpstr>Recirculation Ballot</vt:lpstr>
      <vt:lpstr>July Progress and Targets Towards the Sep. Meeting</vt:lpstr>
      <vt:lpstr>July Progress and Targets Towards the Sep. Meeting</vt:lpstr>
      <vt:lpstr>Timeline – TG progress update past the July meeting</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2021-07-19T19:54:34Z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