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2378" r:id="rId25"/>
    <p:sldId id="345" r:id="rId26"/>
    <p:sldId id="690" r:id="rId27"/>
    <p:sldId id="694" r:id="rId28"/>
    <p:sldId id="693" r:id="rId29"/>
    <p:sldId id="679" r:id="rId30"/>
    <p:sldId id="680" r:id="rId31"/>
    <p:sldId id="2367" r:id="rId32"/>
    <p:sldId id="2368" r:id="rId33"/>
    <p:sldId id="687" r:id="rId34"/>
    <p:sldId id="688" r:id="rId35"/>
    <p:sldId id="2369" r:id="rId36"/>
    <p:sldId id="2370" r:id="rId37"/>
    <p:sldId id="2371" r:id="rId38"/>
    <p:sldId id="2372" r:id="rId39"/>
    <p:sldId id="2373" r:id="rId40"/>
    <p:sldId id="2374" r:id="rId41"/>
    <p:sldId id="2377" r:id="rId42"/>
    <p:sldId id="2375" r:id="rId43"/>
    <p:sldId id="2376" r:id="rId44"/>
    <p:sldId id="2379" r:id="rId45"/>
    <p:sldId id="2380" r:id="rId46"/>
    <p:sldId id="2381" r:id="rId47"/>
    <p:sldId id="2382" r:id="rId48"/>
    <p:sldId id="2383" r:id="rId49"/>
    <p:sldId id="2384" r:id="rId50"/>
    <p:sldId id="2385" r:id="rId51"/>
    <p:sldId id="2387" r:id="rId52"/>
    <p:sldId id="2388" r:id="rId53"/>
    <p:sldId id="704" r:id="rId54"/>
    <p:sldId id="705" r:id="rId55"/>
    <p:sldId id="706" r:id="rId56"/>
    <p:sldId id="315" r:id="rId57"/>
    <p:sldId id="312" r:id="rId58"/>
    <p:sldId id="318" r:id="rId59"/>
    <p:sldId id="472" r:id="rId60"/>
    <p:sldId id="473" r:id="rId61"/>
    <p:sldId id="474" r:id="rId62"/>
    <p:sldId id="480" r:id="rId63"/>
    <p:sldId id="259" r:id="rId64"/>
    <p:sldId id="260" r:id="rId65"/>
    <p:sldId id="261"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2378"/>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3th daily slot 3 - July IEEE electronic meeting" id="{0AD43289-B43F-47F1-8F81-0E941BD8A437}">
          <p14:sldIdLst>
            <p14:sldId id="2369"/>
            <p14:sldId id="2370"/>
            <p14:sldId id="2371"/>
            <p14:sldId id="2372"/>
          </p14:sldIdLst>
        </p14:section>
        <p14:section name="July 14th daily slot 4 - July IEEE electronic meeting" id="{25310FA8-E361-401D-BE73-5A5A27461F53}">
          <p14:sldIdLst>
            <p14:sldId id="2373"/>
            <p14:sldId id="2374"/>
            <p14:sldId id="2377"/>
            <p14:sldId id="2375"/>
            <p14:sldId id="2376"/>
          </p14:sldIdLst>
        </p14:section>
        <p14:section name="July 15th daily slot 3 - July IEEE electronic meeting" id="{1A9E3158-5FD2-4867-8B3A-8937856AEB11}">
          <p14:sldIdLst>
            <p14:sldId id="2379"/>
            <p14:sldId id="2380"/>
            <p14:sldId id="2381"/>
            <p14:sldId id="2382"/>
            <p14:sldId id="2383"/>
          </p14:sldIdLst>
        </p14:section>
        <p14:section name="July 16th daily slot 3 - July IEEE electronic meeting" id="{C91190C5-EC73-4F49-A58C-2E0CC8AF8B09}">
          <p14:sldIdLst>
            <p14:sldId id="2384"/>
            <p14:sldId id="2385"/>
            <p14:sldId id="2387"/>
            <p14:sldId id="2388"/>
          </p14:sldIdLst>
        </p14:section>
        <p14:section name="July 19th daily slot 3 - July IEEE electronic meeting" id="{D551CEF4-E32D-4D1C-8C2D-D47AEE540492}">
          <p14:sldIdLst>
            <p14:sldId id="704"/>
            <p14:sldId id="705"/>
            <p14:sldId id="70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432EB8-C7DF-4737-854C-534F451D99ED}" v="17" dt="2021-07-14T21:31:17.22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6807" autoAdjust="0"/>
  </p:normalViewPr>
  <p:slideViewPr>
    <p:cSldViewPr>
      <p:cViewPr varScale="1">
        <p:scale>
          <a:sx n="130" d="100"/>
          <a:sy n="130" d="100"/>
        </p:scale>
        <p:origin x="150" y="33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85293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34683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1739069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2785275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270817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4175856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2021-07-13</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9"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664693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6554980"/>
              </p:ext>
            </p:extLst>
          </p:nvPr>
        </p:nvGraphicFramePr>
        <p:xfrm>
          <a:off x="914401" y="1260086"/>
          <a:ext cx="10460567" cy="28344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gridCol w="232664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11-21-1070)</a:t>
                      </a:r>
                    </a:p>
                  </a:txBody>
                  <a:tcPr marT="45712" marB="45712"/>
                </a:tc>
                <a:extLst>
                  <a:ext uri="{0D108BD9-81ED-4DB2-BD59-A6C34878D82A}">
                    <a16:rowId xmlns:a16="http://schemas.microsoft.com/office/drawing/2014/main" val="10002"/>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extLst>
                  <a:ext uri="{0D108BD9-81ED-4DB2-BD59-A6C34878D82A}">
                    <a16:rowId xmlns:a16="http://schemas.microsoft.com/office/drawing/2014/main" val="875455984"/>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extLst>
                  <a:ext uri="{0D108BD9-81ED-4DB2-BD59-A6C34878D82A}">
                    <a16:rowId xmlns:a16="http://schemas.microsoft.com/office/drawing/2014/main" val="10008"/>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10009"/>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996988583"/>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extLst>
                  <a:ext uri="{0D108BD9-81ED-4DB2-BD59-A6C34878D82A}">
                    <a16:rowId xmlns:a16="http://schemas.microsoft.com/office/drawing/2014/main" val="1867321044"/>
                  </a:ext>
                </a:extLst>
              </a:tr>
              <a:tr h="203189">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4145720529"/>
                  </a:ext>
                </a:extLst>
              </a:tr>
              <a:tr h="0">
                <a:tc>
                  <a:txBody>
                    <a:bodyPr/>
                    <a:lstStyle/>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noStrike" dirty="0"/>
                        <a:t>LB253 Group CR accompany 1038 part 2</a:t>
                      </a:r>
                    </a:p>
                  </a:txBody>
                  <a:tcPr marT="45712" marB="45712"/>
                </a:tc>
                <a:tc>
                  <a:txBody>
                    <a:bodyPr/>
                    <a:lstStyle/>
                    <a:p>
                      <a:r>
                        <a:rPr lang="en-US" sz="1200" strike="noStrike" dirty="0"/>
                        <a:t>CR</a:t>
                      </a:r>
                    </a:p>
                  </a:txBody>
                  <a:tcPr marT="45712" marB="45712"/>
                </a:tc>
                <a:extLst>
                  <a:ext uri="{0D108BD9-81ED-4DB2-BD59-A6C34878D82A}">
                    <a16:rowId xmlns:a16="http://schemas.microsoft.com/office/drawing/2014/main" val="226053361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330287"/>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(11-21-1084/11-21-1135)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0517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6655108"/>
              </p:ext>
            </p:extLst>
          </p:nvPr>
        </p:nvGraphicFramePr>
        <p:xfrm>
          <a:off x="914401" y="1260086"/>
          <a:ext cx="10460567" cy="37488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35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pPr rtl="0"/>
                      <a:r>
                        <a:rPr lang="en-US" sz="1400" dirty="0"/>
                        <a:t>20 min</a:t>
                      </a:r>
                      <a:endParaRPr lang="en-US" dirty="0"/>
                    </a:p>
                  </a:txBody>
                  <a:tcPr marT="45712" marB="45712"/>
                </a:tc>
                <a:extLst>
                  <a:ext uri="{0D108BD9-81ED-4DB2-BD59-A6C34878D82A}">
                    <a16:rowId xmlns:a16="http://schemas.microsoft.com/office/drawing/2014/main" val="162233705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378418915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98245922"/>
                  </a:ext>
                </a:extLst>
              </a:tr>
            </a:tbl>
          </a:graphicData>
        </a:graphic>
      </p:graphicFrame>
    </p:spTree>
    <p:extLst>
      <p:ext uri="{BB962C8B-B14F-4D97-AF65-F5344CB8AC3E}">
        <p14:creationId xmlns:p14="http://schemas.microsoft.com/office/powerpoint/2010/main" val="3472810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73645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2241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LB253 and MDR status (5min) - Roy</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79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84956391"/>
              </p:ext>
            </p:extLst>
          </p:nvPr>
        </p:nvGraphicFramePr>
        <p:xfrm>
          <a:off x="335361" y="1260086"/>
          <a:ext cx="11039608" cy="3535488"/>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11-21-1139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For motion</a:t>
                      </a:r>
                    </a:p>
                  </a:txBody>
                  <a:tcPr marT="45712" marB="45712"/>
                </a:tc>
                <a:extLst>
                  <a:ext uri="{0D108BD9-81ED-4DB2-BD59-A6C34878D82A}">
                    <a16:rowId xmlns:a16="http://schemas.microsoft.com/office/drawing/2014/main" val="884377137"/>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1070)</a:t>
                      </a:r>
                    </a:p>
                  </a:txBody>
                  <a:tcPr marT="45712" marB="45712"/>
                </a:tc>
                <a:tc>
                  <a:txBody>
                    <a:bodyPr/>
                    <a:lstStyle/>
                    <a:p>
                      <a:pPr rtl="0"/>
                      <a:r>
                        <a:rPr lang="en-US" sz="1200" dirty="0"/>
                        <a:t>CR – 20min</a:t>
                      </a:r>
                    </a:p>
                  </a:txBody>
                  <a:tcPr marT="45712" marB="45712"/>
                </a:tc>
                <a:extLst>
                  <a:ext uri="{0D108BD9-81ED-4DB2-BD59-A6C34878D82A}">
                    <a16:rowId xmlns:a16="http://schemas.microsoft.com/office/drawing/2014/main" val="1622337050"/>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r>
                        <a:rPr lang="en-US" sz="1200" strike="noStrike" dirty="0"/>
                        <a:t>11-21-1075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 </a:t>
                      </a:r>
                      <a:r>
                        <a:rPr lang="en-US" sz="1200" strike="noStrike" dirty="0" err="1"/>
                        <a:t>TGaz</a:t>
                      </a:r>
                      <a:r>
                        <a:rPr lang="en-US" sz="1200" strike="noStrike" dirty="0"/>
                        <a:t> Comment Resolution LB253 Parameters - CID 5213</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19020040"/>
                  </a:ext>
                </a:extLst>
              </a:tr>
              <a:tr h="0">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tc>
                  <a:txBody>
                    <a:bodyPr/>
                    <a:lstStyle/>
                    <a:p>
                      <a:r>
                        <a:rPr lang="en-US" sz="1200" dirty="0"/>
                        <a:t>Targeting Fri. meeting for motion</a:t>
                      </a:r>
                    </a:p>
                  </a:txBody>
                  <a:tcPr marT="45712" marB="45712"/>
                </a:tc>
                <a:extLst>
                  <a:ext uri="{0D108BD9-81ED-4DB2-BD59-A6C34878D82A}">
                    <a16:rowId xmlns:a16="http://schemas.microsoft.com/office/drawing/2014/main" val="2118040075"/>
                  </a:ext>
                </a:extLst>
              </a:tr>
              <a:tr h="0">
                <a:tc>
                  <a:txBody>
                    <a:bodyPr/>
                    <a:lstStyle/>
                    <a:p>
                      <a:r>
                        <a:rPr lang="en-US" sz="1200" strike="noStrike" dirty="0"/>
                        <a:t>11-21-1161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Proposed resolution to 11az LB253 CID 5424 and 5425</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148858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91C2-63A2-4115-B748-6AD926BFE985}"/>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2E2FA557-F906-4DBF-8C46-0E0FDACEB28C}"/>
              </a:ext>
            </a:extLst>
          </p:cNvPr>
          <p:cNvSpPr>
            <a:spLocks noGrp="1"/>
          </p:cNvSpPr>
          <p:nvPr>
            <p:ph idx="1"/>
          </p:nvPr>
        </p:nvSpPr>
        <p:spPr/>
        <p:txBody>
          <a:bodyPr/>
          <a:lstStyle/>
          <a:p>
            <a:r>
              <a:rPr lang="en-US" dirty="0" err="1"/>
              <a:t>Strawpoll</a:t>
            </a:r>
            <a:endParaRPr lang="en-US" dirty="0"/>
          </a:p>
          <a:p>
            <a:r>
              <a:rPr lang="en-US" dirty="0"/>
              <a:t>Do you support including the following sentence "Hence, the GI duration of each secure HE-LTF has low power since </a:t>
            </a:r>
            <a:r>
              <a:rPr lang="en-US" dirty="0" err="1"/>
              <a:t>Wt</a:t>
            </a:r>
            <a:r>
              <a:rPr lang="en-US" dirty="0"/>
              <a:t> has low value during the GI duration.“?</a:t>
            </a:r>
          </a:p>
          <a:p>
            <a:r>
              <a:rPr lang="en-US" dirty="0"/>
              <a:t>O1) Yes</a:t>
            </a:r>
          </a:p>
          <a:p>
            <a:r>
              <a:rPr lang="en-US" dirty="0"/>
              <a:t>O2) No</a:t>
            </a:r>
          </a:p>
          <a:p>
            <a:r>
              <a:rPr lang="en-US" dirty="0"/>
              <a:t>O3) Abstain</a:t>
            </a:r>
          </a:p>
          <a:p>
            <a:r>
              <a:rPr lang="en-US" dirty="0"/>
              <a:t>Results (Y/N/A): 16/7/7</a:t>
            </a:r>
          </a:p>
        </p:txBody>
      </p:sp>
      <p:sp>
        <p:nvSpPr>
          <p:cNvPr id="4" name="Slide Number Placeholder 3">
            <a:extLst>
              <a:ext uri="{FF2B5EF4-FFF2-40B4-BE49-F238E27FC236}">
                <a16:creationId xmlns:a16="http://schemas.microsoft.com/office/drawing/2014/main" id="{BCA796F7-E1E4-4073-A713-4696CDFD2AA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788C769-1647-472B-8530-24B2123358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9586B7-535E-49E2-9724-FBD1103F525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81545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05762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0919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LB253 progress/status (Roy – 7 min)</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7248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0762083"/>
              </p:ext>
            </p:extLst>
          </p:nvPr>
        </p:nvGraphicFramePr>
        <p:xfrm>
          <a:off x="335361" y="1260086"/>
          <a:ext cx="11039608" cy="3535488"/>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884377137"/>
                  </a:ext>
                </a:extLst>
              </a:tr>
              <a:tr h="0">
                <a:tc>
                  <a:txBody>
                    <a:bodyPr/>
                    <a:lstStyle/>
                    <a:p>
                      <a:r>
                        <a:rPr lang="en-US" sz="1200" dirty="0"/>
                        <a:t>11-21-1155</a:t>
                      </a:r>
                    </a:p>
                  </a:txBody>
                  <a:tcPr marT="45712" marB="45712"/>
                </a:tc>
                <a:tc>
                  <a:txBody>
                    <a:bodyPr/>
                    <a:lstStyle/>
                    <a:p>
                      <a:r>
                        <a:rPr lang="en-US" sz="1200" dirty="0"/>
                        <a:t>Youhan Kim</a:t>
                      </a:r>
                    </a:p>
                  </a:txBody>
                  <a:tcPr marT="45712" marB="45712"/>
                </a:tc>
                <a:tc>
                  <a:txBody>
                    <a:bodyPr/>
                    <a:lstStyle/>
                    <a:p>
                      <a:r>
                        <a:rPr lang="en-US" sz="1200" dirty="0"/>
                        <a:t>Misc. comments </a:t>
                      </a:r>
                    </a:p>
                  </a:txBody>
                  <a:tcPr marT="45712" marB="45712"/>
                </a:tc>
                <a:tc>
                  <a:txBody>
                    <a:bodyPr/>
                    <a:lstStyle/>
                    <a:p>
                      <a:r>
                        <a:rPr lang="en-US" sz="1200" dirty="0"/>
                        <a:t>CR (follow up from 1070)</a:t>
                      </a:r>
                    </a:p>
                  </a:txBody>
                  <a:tcPr marT="45712" marB="45712"/>
                </a:tc>
                <a:tc>
                  <a:txBody>
                    <a:bodyPr/>
                    <a:lstStyle/>
                    <a:p>
                      <a:pPr rtl="0"/>
                      <a:r>
                        <a:rPr lang="en-US" sz="1200" dirty="0"/>
                        <a:t>10 min – for motion on remaining CID</a:t>
                      </a:r>
                    </a:p>
                  </a:txBody>
                  <a:tcPr marT="45712" marB="45712"/>
                </a:tc>
                <a:extLst>
                  <a:ext uri="{0D108BD9-81ED-4DB2-BD59-A6C34878D82A}">
                    <a16:rowId xmlns:a16="http://schemas.microsoft.com/office/drawing/2014/main" val="1622337050"/>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 </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919020040"/>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2118040075"/>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3606482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F91C2-63A2-4115-B748-6AD926BFE985}"/>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2E2FA557-F906-4DBF-8C46-0E0FDACEB28C}"/>
              </a:ext>
            </a:extLst>
          </p:cNvPr>
          <p:cNvSpPr>
            <a:spLocks noGrp="1"/>
          </p:cNvSpPr>
          <p:nvPr>
            <p:ph idx="1"/>
          </p:nvPr>
        </p:nvSpPr>
        <p:spPr/>
        <p:txBody>
          <a:bodyPr/>
          <a:lstStyle/>
          <a:p>
            <a:r>
              <a:rPr lang="en-US" dirty="0" err="1"/>
              <a:t>Strawpoll</a:t>
            </a:r>
            <a:endParaRPr lang="en-US" dirty="0"/>
          </a:p>
          <a:p>
            <a:r>
              <a:rPr lang="en-US" dirty="0"/>
              <a:t>Do you support including the following sentence "Hence, the GI duration of each secure HE-LTF has low power since </a:t>
            </a:r>
            <a:r>
              <a:rPr lang="en-US" dirty="0" err="1"/>
              <a:t>Wt</a:t>
            </a:r>
            <a:r>
              <a:rPr lang="en-US" dirty="0"/>
              <a:t> has low value during the GI duration.“?</a:t>
            </a:r>
          </a:p>
          <a:p>
            <a:r>
              <a:rPr lang="en-US" dirty="0"/>
              <a:t>O1) Yes</a:t>
            </a:r>
          </a:p>
          <a:p>
            <a:r>
              <a:rPr lang="en-US" dirty="0"/>
              <a:t>O2) No</a:t>
            </a:r>
          </a:p>
          <a:p>
            <a:r>
              <a:rPr lang="en-US" dirty="0"/>
              <a:t>O3) Abstain</a:t>
            </a:r>
          </a:p>
          <a:p>
            <a:r>
              <a:rPr lang="en-US" dirty="0"/>
              <a:t>Results (Y/N/A): 16/7/7</a:t>
            </a:r>
          </a:p>
        </p:txBody>
      </p:sp>
      <p:sp>
        <p:nvSpPr>
          <p:cNvPr id="4" name="Slide Number Placeholder 3">
            <a:extLst>
              <a:ext uri="{FF2B5EF4-FFF2-40B4-BE49-F238E27FC236}">
                <a16:creationId xmlns:a16="http://schemas.microsoft.com/office/drawing/2014/main" id="{BCA796F7-E1E4-4073-A713-4696CDFD2AA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788C769-1647-472B-8530-24B2123358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9586B7-535E-49E2-9724-FBD1103F525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586814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79830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00391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Consider MDR response 11-21-329 (15 min) – Roy Want</a:t>
            </a:r>
          </a:p>
          <a:p>
            <a:pPr algn="just">
              <a:spcBef>
                <a:spcPct val="20000"/>
              </a:spcBef>
              <a:buFontTx/>
              <a:buChar char="•"/>
            </a:pPr>
            <a:r>
              <a:rPr lang="en-US" altLang="en-US" sz="1800" b="0" dirty="0"/>
              <a:t>Review submissions – as needed (next slide)</a:t>
            </a:r>
          </a:p>
          <a:p>
            <a:pPr lvl="1" algn="just">
              <a:spcBef>
                <a:spcPct val="20000"/>
              </a:spcBef>
              <a:buFontTx/>
              <a:buChar char="•"/>
            </a:pPr>
            <a:r>
              <a:rPr lang="en-US" altLang="en-US" sz="1400" dirty="0"/>
              <a:t>As per order in next slide</a:t>
            </a:r>
            <a:endParaRPr lang="en-US" altLang="en-US" sz="1400" b="0" dirty="0"/>
          </a:p>
          <a:p>
            <a:pPr algn="just">
              <a:spcBef>
                <a:spcPct val="20000"/>
              </a:spcBef>
              <a:buFontTx/>
              <a:buChar char="•"/>
            </a:pPr>
            <a:r>
              <a:rPr lang="en-US" altLang="en-US" sz="1800" b="0" dirty="0"/>
              <a:t>Group comment resolution (11-21-1084/11-21-1135) – as time permits (remaining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346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4838583"/>
              </p:ext>
            </p:extLst>
          </p:nvPr>
        </p:nvGraphicFramePr>
        <p:xfrm>
          <a:off x="335361" y="1260086"/>
          <a:ext cx="11039608" cy="3444064"/>
        </p:xfrm>
        <a:graphic>
          <a:graphicData uri="http://schemas.openxmlformats.org/drawingml/2006/table">
            <a:tbl>
              <a:tblPr firstRow="1" bandRow="1">
                <a:tableStyleId>{21E4AEA4-8DFA-4A89-87EB-49C32662AFE0}</a:tableStyleId>
              </a:tblPr>
              <a:tblGrid>
                <a:gridCol w="984780">
                  <a:extLst>
                    <a:ext uri="{9D8B030D-6E8A-4147-A177-3AD203B41FA5}">
                      <a16:colId xmlns:a16="http://schemas.microsoft.com/office/drawing/2014/main" val="20000"/>
                    </a:ext>
                  </a:extLst>
                </a:gridCol>
                <a:gridCol w="1319475">
                  <a:extLst>
                    <a:ext uri="{9D8B030D-6E8A-4147-A177-3AD203B41FA5}">
                      <a16:colId xmlns:a16="http://schemas.microsoft.com/office/drawing/2014/main" val="20001"/>
                    </a:ext>
                  </a:extLst>
                </a:gridCol>
                <a:gridCol w="3960440">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gridCol w="2686681">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200" kern="1200" dirty="0">
                          <a:solidFill>
                            <a:schemeClr val="dk1"/>
                          </a:solidFill>
                          <a:latin typeface="+mn-lt"/>
                          <a:ea typeface="+mn-ea"/>
                          <a:cs typeface="+mn-cs"/>
                        </a:rPr>
                        <a:t>11-21-880</a:t>
                      </a:r>
                    </a:p>
                  </a:txBody>
                  <a:tcPr marT="45712" marB="45712"/>
                </a:tc>
                <a:tc>
                  <a:txBody>
                    <a:bodyPr/>
                    <a:lstStyle/>
                    <a:p>
                      <a:r>
                        <a:rPr lang="en-US" sz="1200" kern="1200" dirty="0">
                          <a:solidFill>
                            <a:schemeClr val="dk1"/>
                          </a:solidFill>
                          <a:latin typeface="+mn-lt"/>
                          <a:ea typeface="+mn-ea"/>
                          <a:cs typeface="+mn-cs"/>
                        </a:rPr>
                        <a:t>Jonathan Segev</a:t>
                      </a:r>
                    </a:p>
                  </a:txBody>
                  <a:tcPr marT="45712" marB="45712"/>
                </a:tc>
                <a:tc>
                  <a:txBody>
                    <a:bodyPr/>
                    <a:lstStyle/>
                    <a:p>
                      <a:r>
                        <a:rPr lang="en-US" sz="1200" kern="1200" dirty="0">
                          <a:solidFill>
                            <a:schemeClr val="dk1"/>
                          </a:solidFill>
                          <a:latin typeface="+mn-lt"/>
                          <a:ea typeface="+mn-ea"/>
                          <a:cs typeface="+mn-cs"/>
                        </a:rPr>
                        <a:t>Agenda slide deck</a:t>
                      </a:r>
                    </a:p>
                  </a:txBody>
                  <a:tcPr marT="45712" marB="45712"/>
                </a:tc>
                <a:tc>
                  <a:txBody>
                    <a:bodyPr/>
                    <a:lstStyle/>
                    <a:p>
                      <a:r>
                        <a:rPr lang="en-US" sz="1200" kern="1200" dirty="0">
                          <a:solidFill>
                            <a:schemeClr val="dk1"/>
                          </a:solidFill>
                          <a:latin typeface="+mn-lt"/>
                          <a:ea typeface="+mn-ea"/>
                          <a:cs typeface="+mn-cs"/>
                        </a:rPr>
                        <a:t>agenda</a:t>
                      </a:r>
                    </a:p>
                  </a:txBody>
                  <a:tcPr marT="45712" marB="45712"/>
                </a:tc>
                <a:tc>
                  <a:txBody>
                    <a:bodyPr/>
                    <a:lstStyle/>
                    <a:p>
                      <a:r>
                        <a:rPr lang="en-US" sz="12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37152">
                <a:tc>
                  <a:txBody>
                    <a:bodyPr/>
                    <a:lstStyle/>
                    <a:p>
                      <a:r>
                        <a:rPr lang="en-US" sz="1200" strike="noStrike" dirty="0"/>
                        <a:t>11-21-329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R5 is the MDR committee response to the R5 is R7.</a:t>
                      </a:r>
                    </a:p>
                  </a:txBody>
                  <a:tcPr marT="45712" marB="45712"/>
                </a:tc>
                <a:tc>
                  <a:txBody>
                    <a:bodyPr/>
                    <a:lstStyle/>
                    <a:p>
                      <a:r>
                        <a:rPr lang="en-US" sz="1200" strike="noStrike" dirty="0"/>
                        <a:t>MDR</a:t>
                      </a:r>
                    </a:p>
                  </a:txBody>
                  <a:tcPr marT="45712" marB="45712"/>
                </a:tc>
                <a:tc>
                  <a:txBody>
                    <a:bodyPr/>
                    <a:lstStyle/>
                    <a:p>
                      <a:r>
                        <a:rPr lang="en-US" sz="1200" dirty="0"/>
                        <a:t>Targeting Fri. meeting for motion</a:t>
                      </a:r>
                    </a:p>
                  </a:txBody>
                  <a:tcPr marT="45712" marB="45712"/>
                </a:tc>
                <a:extLst>
                  <a:ext uri="{0D108BD9-81ED-4DB2-BD59-A6C34878D82A}">
                    <a16:rowId xmlns:a16="http://schemas.microsoft.com/office/drawing/2014/main" val="1622337050"/>
                  </a:ext>
                </a:extLst>
              </a:tr>
              <a:tr h="137152">
                <a:tc>
                  <a:txBody>
                    <a:bodyPr/>
                    <a:lstStyle/>
                    <a:p>
                      <a:r>
                        <a:rPr lang="en-US" sz="1200" strike="noStrike" dirty="0"/>
                        <a:t>11-21-1084/</a:t>
                      </a:r>
                    </a:p>
                    <a:p>
                      <a:r>
                        <a:rPr lang="en-US" sz="1200" strike="noStrike" dirty="0"/>
                        <a:t>11-21-1162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July LB253 Group CR</a:t>
                      </a:r>
                    </a:p>
                  </a:txBody>
                  <a:tcPr marT="45712" marB="45712"/>
                </a:tc>
                <a:tc>
                  <a:txBody>
                    <a:bodyPr/>
                    <a:lstStyle/>
                    <a:p>
                      <a:r>
                        <a:rPr lang="en-US" sz="1200" strike="noStrike"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2885860157"/>
                  </a:ext>
                </a:extLst>
              </a:tr>
              <a:tr h="0">
                <a:tc>
                  <a:txBody>
                    <a:bodyPr/>
                    <a:lstStyle/>
                    <a:p>
                      <a:r>
                        <a:rPr lang="en-US" sz="12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200" strike="noStrike" dirty="0"/>
                        <a:t>CR</a:t>
                      </a:r>
                    </a:p>
                  </a:txBody>
                  <a:tcPr marT="45712" marB="45712"/>
                </a:tc>
                <a:tc>
                  <a:txBody>
                    <a:bodyPr/>
                    <a:lstStyle/>
                    <a:p>
                      <a:r>
                        <a:rPr lang="en-US" sz="1200" dirty="0"/>
                        <a:t>45min</a:t>
                      </a:r>
                    </a:p>
                  </a:txBody>
                  <a:tcPr marT="45712" marB="45712"/>
                </a:tc>
                <a:extLst>
                  <a:ext uri="{0D108BD9-81ED-4DB2-BD59-A6C34878D82A}">
                    <a16:rowId xmlns:a16="http://schemas.microsoft.com/office/drawing/2014/main" val="1495504825"/>
                  </a:ext>
                </a:extLst>
              </a:tr>
              <a:tr h="0">
                <a:tc>
                  <a:txBody>
                    <a:bodyPr/>
                    <a:lstStyle/>
                    <a:p>
                      <a:r>
                        <a:rPr lang="en-US" sz="12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200" strike="noStrike" dirty="0"/>
                        <a:t>CR</a:t>
                      </a:r>
                    </a:p>
                  </a:txBody>
                  <a:tcPr marT="45712" marB="45712"/>
                </a:tc>
                <a:tc>
                  <a:txBody>
                    <a:bodyPr/>
                    <a:lstStyle/>
                    <a:p>
                      <a:r>
                        <a:rPr lang="en-US" sz="1200" dirty="0"/>
                        <a:t>15 min – consider change of order with 1156</a:t>
                      </a:r>
                    </a:p>
                  </a:txBody>
                  <a:tcPr marT="45712" marB="45712"/>
                </a:tc>
                <a:extLst>
                  <a:ext uri="{0D108BD9-81ED-4DB2-BD59-A6C34878D82A}">
                    <a16:rowId xmlns:a16="http://schemas.microsoft.com/office/drawing/2014/main" val="2960173387"/>
                  </a:ext>
                </a:extLst>
              </a:tr>
              <a:tr h="0">
                <a:tc>
                  <a:txBody>
                    <a:bodyPr/>
                    <a:lstStyle/>
                    <a:p>
                      <a:r>
                        <a:rPr lang="en-US" sz="1200" dirty="0"/>
                        <a:t>11-21-1156</a:t>
                      </a:r>
                    </a:p>
                  </a:txBody>
                  <a:tcPr marT="45712" marB="45712"/>
                </a:tc>
                <a:tc>
                  <a:txBody>
                    <a:bodyPr/>
                    <a:lstStyle/>
                    <a:p>
                      <a:r>
                        <a:rPr lang="en-US" sz="1200" dirty="0"/>
                        <a:t>Assaf Kasher </a:t>
                      </a:r>
                    </a:p>
                  </a:txBody>
                  <a:tcPr marT="45712" marB="45712"/>
                </a:tc>
                <a:tc>
                  <a:txBody>
                    <a:bodyPr/>
                    <a:lstStyle/>
                    <a:p>
                      <a:r>
                        <a:rPr lang="en-US" sz="1200" dirty="0"/>
                        <a:t>LB253 Resolution to CIDs set6</a:t>
                      </a:r>
                    </a:p>
                  </a:txBody>
                  <a:tcPr marT="45712" marB="45712"/>
                </a:tc>
                <a:tc>
                  <a:txBody>
                    <a:bodyPr/>
                    <a:lstStyle/>
                    <a:p>
                      <a:r>
                        <a:rPr lang="en-US" sz="1200" dirty="0"/>
                        <a:t>CR</a:t>
                      </a:r>
                    </a:p>
                  </a:txBody>
                  <a:tcPr marT="45712" marB="45712"/>
                </a:tc>
                <a:tc>
                  <a:txBody>
                    <a:bodyPr/>
                    <a:lstStyle/>
                    <a:p>
                      <a:r>
                        <a:rPr lang="en-US" sz="1200" dirty="0"/>
                        <a:t>30 min (as time permits)</a:t>
                      </a:r>
                    </a:p>
                  </a:txBody>
                  <a:tcPr marT="45712" marB="45712"/>
                </a:tc>
                <a:extLst>
                  <a:ext uri="{0D108BD9-81ED-4DB2-BD59-A6C34878D82A}">
                    <a16:rowId xmlns:a16="http://schemas.microsoft.com/office/drawing/2014/main" val="3784189159"/>
                  </a:ext>
                </a:extLst>
              </a:tr>
              <a:tr h="0">
                <a:tc>
                  <a:txBody>
                    <a:bodyPr/>
                    <a:lstStyle/>
                    <a:p>
                      <a:r>
                        <a:rPr lang="en-US" sz="1200" dirty="0"/>
                        <a:t>11-21-1160</a:t>
                      </a:r>
                    </a:p>
                  </a:txBody>
                  <a:tcPr marT="45712" marB="45712"/>
                </a:tc>
                <a:tc>
                  <a:txBody>
                    <a:bodyPr/>
                    <a:lstStyle/>
                    <a:p>
                      <a:r>
                        <a:rPr lang="en-US" sz="1200" dirty="0"/>
                        <a:t>Erik Lindskog</a:t>
                      </a:r>
                    </a:p>
                  </a:txBody>
                  <a:tcPr marT="45712" marB="45712"/>
                </a:tc>
                <a:tc>
                  <a:txBody>
                    <a:bodyPr/>
                    <a:lstStyle/>
                    <a:p>
                      <a:r>
                        <a:rPr lang="en-US" sz="1200" dirty="0"/>
                        <a:t>CR for Misc. CIDs part 2 (1)</a:t>
                      </a:r>
                    </a:p>
                  </a:txBody>
                  <a:tcPr marT="45712" marB="45712"/>
                </a:tc>
                <a:tc>
                  <a:txBody>
                    <a:bodyPr/>
                    <a:lstStyle/>
                    <a:p>
                      <a:r>
                        <a:rPr lang="en-US" sz="1200" dirty="0"/>
                        <a:t>CR</a:t>
                      </a:r>
                    </a:p>
                  </a:txBody>
                  <a:tcPr marT="45712" marB="45712"/>
                </a:tc>
                <a:tc>
                  <a:txBody>
                    <a:bodyPr/>
                    <a:lstStyle/>
                    <a:p>
                      <a:r>
                        <a:rPr lang="en-US" sz="1200" dirty="0"/>
                        <a:t>As time permits</a:t>
                      </a:r>
                    </a:p>
                  </a:txBody>
                  <a:tcPr marT="45712" marB="45712"/>
                </a:tc>
                <a:extLst>
                  <a:ext uri="{0D108BD9-81ED-4DB2-BD59-A6C34878D82A}">
                    <a16:rowId xmlns:a16="http://schemas.microsoft.com/office/drawing/2014/main" val="98245922"/>
                  </a:ext>
                </a:extLst>
              </a:tr>
              <a:tr h="0">
                <a:tc>
                  <a:txBody>
                    <a:bodyPr/>
                    <a:lstStyle/>
                    <a:p>
                      <a:r>
                        <a:rPr lang="en-US" sz="12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Phase shift TOA feedback CR (1)</a:t>
                      </a:r>
                    </a:p>
                  </a:txBody>
                  <a:tcPr marT="45712" marB="45712"/>
                </a:tc>
                <a:tc>
                  <a:txBody>
                    <a:bodyPr/>
                    <a:lstStyle/>
                    <a:p>
                      <a:r>
                        <a:rPr lang="en-US" sz="1200" strike="noStrike" dirty="0"/>
                        <a:t>CR</a:t>
                      </a:r>
                    </a:p>
                  </a:txBody>
                  <a:tcPr marT="45712" marB="45712"/>
                </a:tc>
                <a:tc>
                  <a:txBody>
                    <a:bodyPr/>
                    <a:lstStyle/>
                    <a:p>
                      <a:r>
                        <a:rPr lang="en-US" sz="1200" dirty="0"/>
                        <a:t>For next meeting slot.</a:t>
                      </a:r>
                    </a:p>
                  </a:txBody>
                  <a:tcPr marT="45712" marB="45712"/>
                </a:tc>
                <a:extLst>
                  <a:ext uri="{0D108BD9-81ED-4DB2-BD59-A6C34878D82A}">
                    <a16:rowId xmlns:a16="http://schemas.microsoft.com/office/drawing/2014/main" val="2220354451"/>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919020040"/>
                  </a:ext>
                </a:extLst>
              </a:tr>
              <a:tr h="0">
                <a:tc>
                  <a:txBody>
                    <a:bodyPr/>
                    <a:lstStyle/>
                    <a:p>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strike="noStrike" dirty="0"/>
                    </a:p>
                  </a:txBody>
                  <a:tcPr marT="45712" marB="45712"/>
                </a:tc>
                <a:tc>
                  <a:txBody>
                    <a:bodyPr/>
                    <a:lstStyle/>
                    <a:p>
                      <a:endParaRPr lang="en-US" sz="12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776570483"/>
                  </a:ext>
                </a:extLst>
              </a:tr>
            </a:tbl>
          </a:graphicData>
        </a:graphic>
      </p:graphicFrame>
    </p:spTree>
    <p:extLst>
      <p:ext uri="{BB962C8B-B14F-4D97-AF65-F5344CB8AC3E}">
        <p14:creationId xmlns:p14="http://schemas.microsoft.com/office/powerpoint/2010/main" val="26984757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951046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827414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112609</TotalTime>
  <Words>6097</Words>
  <Application>Microsoft Office PowerPoint</Application>
  <PresentationFormat>Widescreen</PresentationFormat>
  <Paragraphs>1032</Paragraphs>
  <Slides>65</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2" baseType="lpstr">
      <vt:lpstr>Arial</vt:lpstr>
      <vt:lpstr>Calibri</vt:lpstr>
      <vt:lpstr>Monotype Sorts</vt:lpstr>
      <vt:lpstr>Montserrat</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 (1)</vt:lpstr>
      <vt:lpstr>Submission List for the week (2)</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Week – July 13th</vt:lpstr>
      <vt:lpstr>Submission List for the July 12th meeting</vt:lpstr>
      <vt:lpstr>PowerPoint Presentation</vt:lpstr>
      <vt:lpstr>PowerPoint Presentation</vt:lpstr>
      <vt:lpstr>IEEE Electronic Meeting Week – July 14th</vt:lpstr>
      <vt:lpstr>Submission List for the July 14th meeting</vt:lpstr>
      <vt:lpstr>Submission 11-21-1155</vt:lpstr>
      <vt:lpstr>PowerPoint Presentation</vt:lpstr>
      <vt:lpstr>PowerPoint Presentation</vt:lpstr>
      <vt:lpstr>IEEE Electronic Meeting Week – July 15th</vt:lpstr>
      <vt:lpstr>Submission List for the July 15th meeting</vt:lpstr>
      <vt:lpstr>Submission 11-21-1155</vt:lpstr>
      <vt:lpstr>PowerPoint Presentation</vt:lpstr>
      <vt:lpstr>PowerPoint Presentation</vt:lpstr>
      <vt:lpstr>IEEE Electronic Meeting Week – July 16th</vt:lpstr>
      <vt:lpstr>Submission List for the July 16th meeting</vt:lpstr>
      <vt:lpstr>PowerPoint Presentation</vt:lpstr>
      <vt:lpstr>PowerPoint Presentation</vt:lpstr>
      <vt:lpstr>IEEE Electronic Meeting slot – July 19th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702</cp:revision>
  <cp:lastPrinted>1601-01-01T00:00:00Z</cp:lastPrinted>
  <dcterms:created xsi:type="dcterms:W3CDTF">2018-08-06T10:28:59Z</dcterms:created>
  <dcterms:modified xsi:type="dcterms:W3CDTF">2021-07-15T17:03:32Z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