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29" r:id="rId17"/>
    <p:sldId id="834" r:id="rId18"/>
    <p:sldId id="835" r:id="rId19"/>
    <p:sldId id="836" r:id="rId20"/>
    <p:sldId id="837" r:id="rId21"/>
    <p:sldId id="838" r:id="rId22"/>
    <p:sldId id="839" r:id="rId23"/>
    <p:sldId id="840" r:id="rId24"/>
    <p:sldId id="841" r:id="rId25"/>
    <p:sldId id="842" r:id="rId26"/>
    <p:sldId id="843" r:id="rId27"/>
    <p:sldId id="847" r:id="rId28"/>
    <p:sldId id="844" r:id="rId29"/>
    <p:sldId id="845" r:id="rId30"/>
    <p:sldId id="846"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709" autoAdjust="0"/>
    <p:restoredTop sz="89250" autoAdjust="0"/>
  </p:normalViewPr>
  <p:slideViewPr>
    <p:cSldViewPr>
      <p:cViewPr varScale="1">
        <p:scale>
          <a:sx n="100" d="100"/>
          <a:sy n="100" d="100"/>
        </p:scale>
        <p:origin x="1452"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21487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24295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2837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05654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696940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30547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918802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649361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685282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85975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50411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92658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928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385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802.11-21/</a:t>
            </a:r>
            <a:r>
              <a:rPr lang="en-US" altLang="zh-CN" sz="1800" b="1" dirty="0" smtClean="0"/>
              <a:t>0875</a:t>
            </a:r>
            <a:r>
              <a:rPr lang="en-US" altLang="en-US" sz="1800" b="1" dirty="0" smtClean="0"/>
              <a:t>r4</a:t>
            </a: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May – June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smtClean="0"/>
              <a:t>:</a:t>
            </a:r>
            <a:r>
              <a:rPr lang="en-US" altLang="en-US" sz="2000" b="0" smtClean="0"/>
              <a:t> </a:t>
            </a:r>
            <a:r>
              <a:rPr lang="en-US" altLang="en-US" sz="2000" b="0" smtClean="0"/>
              <a:t>2021-06-15</a:t>
            </a:r>
            <a:endParaRPr lang="en-US" altLang="en-US" sz="2000" b="0" dirty="0" smtClean="0"/>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May 25</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30617313"/>
              </p:ext>
            </p:extLst>
          </p:nvPr>
        </p:nvGraphicFramePr>
        <p:xfrm>
          <a:off x="762000" y="3253812"/>
          <a:ext cx="8229601" cy="1673304"/>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21/0770</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Junghoon Suh (Huawei)</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Q&amp;A: Trellis Coded Quantization for CSI (Phase) Feedback Part 1</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21/0771</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rgbClr val="00B050"/>
                          </a:solidFill>
                        </a:rPr>
                        <a:t>Junghoon Suh (Huawei)</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Trellis Coded Quantization for CSI (Magnitude) Feedback Part 2</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35 mins</a:t>
                      </a:r>
                    </a:p>
                  </a:txBody>
                  <a:tcPr marL="36000" marR="36000" marT="17901" marB="17901" anchor="ctr"/>
                </a:tc>
              </a:tr>
              <a:tr h="89561">
                <a:tc>
                  <a:txBody>
                    <a:bodyPr/>
                    <a:lstStyle/>
                    <a:p>
                      <a:r>
                        <a:rPr lang="en-US" altLang="zh-CN" sz="1100" kern="1200" dirty="0" smtClean="0">
                          <a:solidFill>
                            <a:srgbClr val="00B050"/>
                          </a:solidFill>
                          <a:latin typeface="+mn-lt"/>
                          <a:ea typeface="+mn-ea"/>
                          <a:cs typeface="+mn-cs"/>
                        </a:rPr>
                        <a:t>21/0854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Osama AboulMagd (Huawei)</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rgbClr val="00B050"/>
                          </a:solidFill>
                          <a:latin typeface="+mn-lt"/>
                          <a:ea typeface="+mn-ea"/>
                          <a:cs typeface="+mn-cs"/>
                        </a:rPr>
                        <a:t>A Proposed Sensing Procedure for 802.11bf</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89561">
                <a:tc>
                  <a:txBody>
                    <a:bodyPr/>
                    <a:lstStyle/>
                    <a:p>
                      <a:r>
                        <a:rPr lang="en-US" altLang="zh-CN" sz="1100" dirty="0" smtClean="0">
                          <a:solidFill>
                            <a:srgbClr val="FFC000"/>
                          </a:solidFill>
                        </a:rPr>
                        <a:t>21/0644</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Solomon Trainin (Qualcomm)</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solidFill>
                            <a:srgbClr val="FFC000"/>
                          </a:solidFill>
                        </a:rPr>
                        <a:t>Sensing session and measurement exchange identification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30 mins</a:t>
                      </a:r>
                      <a:endParaRPr lang="zh-CN" altLang="en-US" sz="1100" dirty="0" smtClean="0">
                        <a:solidFill>
                          <a:srgbClr val="FFC000"/>
                        </a:solidFill>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17</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4810005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18</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7089381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19</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800" b="1" dirty="0" smtClean="0">
                <a:cs typeface="Times New Roman" panose="02020603050405020304" pitchFamily="18" charset="0"/>
              </a:rPr>
              <a:t>Confirmed:</a:t>
            </a:r>
          </a:p>
          <a:p>
            <a:pPr marL="685800" lvl="2" indent="-285750" algn="just">
              <a:spcBef>
                <a:spcPct val="0"/>
              </a:spcBef>
              <a:spcAft>
                <a:spcPts val="600"/>
              </a:spcAft>
              <a:buFont typeface="Times New Roman" panose="02020603050405020304" pitchFamily="18" charset="0"/>
              <a:buChar char="―"/>
              <a:defRPr/>
            </a:pPr>
            <a:r>
              <a:rPr lang="en-US" altLang="zh-CN" sz="2000" b="1" dirty="0" smtClean="0">
                <a:cs typeface="Times New Roman" panose="02020603050405020304" pitchFamily="18" charset="0"/>
              </a:rPr>
              <a:t>May </a:t>
            </a:r>
            <a:r>
              <a:rPr lang="en-US" altLang="zh-CN" sz="2000" b="1" dirty="0">
                <a:cs typeface="Times New Roman" panose="02020603050405020304" pitchFamily="18" charset="0"/>
              </a:rPr>
              <a:t>25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1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8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15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22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29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July  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2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2800" b="1" dirty="0" smtClean="0">
              <a:cs typeface="Times New Roman" panose="02020603050405020304" pitchFamily="18" charset="0"/>
            </a:endParaRPr>
          </a:p>
        </p:txBody>
      </p:sp>
    </p:spTree>
    <p:extLst>
      <p:ext uri="{BB962C8B-B14F-4D97-AF65-F5344CB8AC3E}">
        <p14:creationId xmlns:p14="http://schemas.microsoft.com/office/powerpoint/2010/main" val="2153909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May 25, June 1, 8, 15, 22, 29</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10:00am ET – 12:00pm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20</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June 1</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zh-CN" sz="1400" dirty="0" smtClean="0">
                <a:solidFill>
                  <a:srgbClr val="0000FF"/>
                </a:solidFill>
              </a:rPr>
              <a:t>Motion (19-20)</a:t>
            </a:r>
            <a:endParaRPr lang="en-US" altLang="en-US" sz="1400" dirty="0" smtClean="0">
              <a:solidFill>
                <a:srgbClr val="0000FF"/>
              </a:solidFill>
            </a:endParaRP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795419160"/>
              </p:ext>
            </p:extLst>
          </p:nvPr>
        </p:nvGraphicFramePr>
        <p:xfrm>
          <a:off x="762000" y="3253812"/>
          <a:ext cx="8229601" cy="106297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rgbClr val="FFC000"/>
                          </a:solidFill>
                        </a:rPr>
                        <a:t>21/0644</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Solomon Trainin (Qualcomm)</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solidFill>
                            <a:srgbClr val="FFC000"/>
                          </a:solidFill>
                        </a:rPr>
                        <a:t>SP: Sensing session and measurement exchange identification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15 mins</a:t>
                      </a:r>
                      <a:endParaRPr lang="zh-CN" altLang="en-US" sz="1100" dirty="0" smtClean="0">
                        <a:solidFill>
                          <a:srgbClr val="FFC000"/>
                        </a:solidFill>
                      </a:endParaRPr>
                    </a:p>
                  </a:txBody>
                  <a:tcPr marL="36000" marR="36000" marT="17901" marB="17901" anchor="ctr"/>
                </a:tc>
              </a:tr>
              <a:tr h="89561">
                <a:tc>
                  <a:txBody>
                    <a:bodyPr/>
                    <a:lstStyle/>
                    <a:p>
                      <a:r>
                        <a:rPr lang="en-US" altLang="zh-CN" sz="1100" kern="1200" dirty="0" smtClean="0">
                          <a:solidFill>
                            <a:srgbClr val="00B050"/>
                          </a:solidFill>
                          <a:latin typeface="+mn-lt"/>
                          <a:ea typeface="+mn-ea"/>
                          <a:cs typeface="+mn-cs"/>
                        </a:rPr>
                        <a:t>21/0908</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Claudio da Silva (Intel)</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rgbClr val="00B050"/>
                          </a:solidFill>
                          <a:latin typeface="+mn-lt"/>
                          <a:ea typeface="+mn-ea"/>
                          <a:cs typeface="+mn-cs"/>
                        </a:rPr>
                        <a:t>Sensing Measurements: Interfaces and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endParaRPr lang="zh-CN" altLang="en-US" sz="1100" kern="1200" dirty="0" smtClean="0">
                        <a:solidFill>
                          <a:srgbClr val="00B050"/>
                        </a:solidFill>
                        <a:latin typeface="+mn-lt"/>
                        <a:ea typeface="+mn-ea"/>
                        <a:cs typeface="+mn-cs"/>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7210811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21</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0079096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22</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4464546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23</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800" b="1" dirty="0" smtClean="0">
                <a:cs typeface="Times New Roman" panose="02020603050405020304" pitchFamily="18" charset="0"/>
              </a:rPr>
              <a:t>Confirmed:</a:t>
            </a:r>
          </a:p>
          <a:p>
            <a:pPr marL="685800" lvl="2" indent="-285750" algn="just">
              <a:spcBef>
                <a:spcPct val="0"/>
              </a:spcBef>
              <a:spcAft>
                <a:spcPts val="600"/>
              </a:spcAft>
              <a:buFont typeface="Times New Roman" panose="02020603050405020304" pitchFamily="18" charset="0"/>
              <a:buChar char="―"/>
              <a:defRPr/>
            </a:pPr>
            <a:r>
              <a:rPr lang="en-US" altLang="zh-CN" sz="2000" b="1" dirty="0" smtClean="0">
                <a:cs typeface="Times New Roman" panose="02020603050405020304" pitchFamily="18" charset="0"/>
              </a:rPr>
              <a:t>May </a:t>
            </a:r>
            <a:r>
              <a:rPr lang="en-US" altLang="zh-CN" sz="2000" b="1" dirty="0">
                <a:cs typeface="Times New Roman" panose="02020603050405020304" pitchFamily="18" charset="0"/>
              </a:rPr>
              <a:t>25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1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8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15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22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29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July  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2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2800" b="1" dirty="0" smtClean="0">
              <a:cs typeface="Times New Roman" panose="02020603050405020304" pitchFamily="18" charset="0"/>
            </a:endParaRPr>
          </a:p>
        </p:txBody>
      </p:sp>
    </p:spTree>
    <p:extLst>
      <p:ext uri="{BB962C8B-B14F-4D97-AF65-F5344CB8AC3E}">
        <p14:creationId xmlns:p14="http://schemas.microsoft.com/office/powerpoint/2010/main" val="6691684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24</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19</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a:t>
            </a:r>
            <a:r>
              <a:rPr lang="en-US" altLang="zh-CN" sz="1800" kern="0" dirty="0" smtClean="0"/>
              <a:t>802.11bf</a:t>
            </a:r>
            <a:r>
              <a:rPr lang="en-US" altLang="zh-CN" sz="1800" kern="0" dirty="0"/>
              <a:t>.</a:t>
            </a:r>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Meihong</a:t>
            </a:r>
            <a:r>
              <a:rPr lang="en-US" altLang="zh-CN" sz="1800" b="1" kern="0" dirty="0" smtClean="0"/>
              <a:t> Zhang 	</a:t>
            </a:r>
            <a:r>
              <a:rPr lang="en-US" altLang="zh-CN" sz="1800" b="1" dirty="0" smtClean="0"/>
              <a:t>	</a:t>
            </a:r>
            <a:r>
              <a:rPr lang="en-US" altLang="zh-CN" sz="1800" b="1" kern="0" dirty="0" smtClean="0"/>
              <a:t>Second</a:t>
            </a:r>
            <a:r>
              <a:rPr lang="en-US" altLang="zh-CN" sz="1800" b="1" kern="0" dirty="0"/>
              <a:t>: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Motion Passes ( </a:t>
            </a:r>
            <a:r>
              <a:rPr lang="en-US" altLang="zh-CN" sz="1800" b="1" kern="0" dirty="0" smtClean="0"/>
              <a:t>26Y/ 1N/ 17A)</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Motion Passes </a:t>
            </a:r>
            <a:r>
              <a:rPr lang="en-US" altLang="zh-CN" sz="1800" dirty="0" smtClean="0">
                <a:highlight>
                  <a:srgbClr val="00FF00"/>
                </a:highlight>
              </a:rPr>
              <a:t>(26Y/1N/16A</a:t>
            </a:r>
            <a:r>
              <a:rPr lang="en-US" altLang="zh-CN" sz="1800" dirty="0">
                <a:highlight>
                  <a:srgbClr val="00FF00"/>
                </a:highlight>
              </a:rPr>
              <a: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21/0782r2</a:t>
            </a:r>
            <a:endParaRPr lang="en-US" altLang="zh-CN" sz="1050" b="1" kern="0" dirty="0"/>
          </a:p>
        </p:txBody>
      </p:sp>
    </p:spTree>
    <p:extLst>
      <p:ext uri="{BB962C8B-B14F-4D97-AF65-F5344CB8AC3E}">
        <p14:creationId xmlns:p14="http://schemas.microsoft.com/office/powerpoint/2010/main" val="13677639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25</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20 (Withdraw)</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following parameters may be determined (or specified) in the setup phase of a sensing session</a:t>
            </a:r>
            <a:endParaRPr lang="zh-CN" altLang="zh-CN" sz="1800" kern="0" dirty="0"/>
          </a:p>
          <a:p>
            <a:pPr marL="1057275" lvl="2" indent="-171450" algn="just">
              <a:buFont typeface="Arial" panose="020B0604020202020204" pitchFamily="34" charset="0"/>
              <a:buChar char="•"/>
              <a:defRPr/>
            </a:pPr>
            <a:r>
              <a:rPr lang="en-US" altLang="zh-CN" sz="1400" kern="0" dirty="0"/>
              <a:t>Periodicity (the rate of transmission of sensing transmissions)</a:t>
            </a:r>
            <a:endParaRPr lang="zh-CN" altLang="zh-CN" sz="1400" kern="0" dirty="0"/>
          </a:p>
          <a:p>
            <a:pPr marL="1057275" lvl="2" indent="-171450" algn="just">
              <a:buFont typeface="Arial" panose="020B0604020202020204" pitchFamily="34" charset="0"/>
              <a:buChar char="•"/>
              <a:defRPr/>
            </a:pPr>
            <a:r>
              <a:rPr lang="en-US" altLang="zh-CN" sz="1400" kern="0" dirty="0"/>
              <a:t>Bandwidth</a:t>
            </a:r>
            <a:endParaRPr lang="zh-CN" altLang="zh-CN" sz="1400" kern="0" dirty="0"/>
          </a:p>
          <a:p>
            <a:pPr marL="1057275" lvl="2" indent="-171450" algn="just">
              <a:buFont typeface="Arial" panose="020B0604020202020204" pitchFamily="34" charset="0"/>
              <a:buChar char="•"/>
              <a:defRPr/>
            </a:pPr>
            <a:r>
              <a:rPr lang="en-US" altLang="zh-CN" sz="1400" kern="0" dirty="0"/>
              <a:t>Number of receive antennas</a:t>
            </a:r>
            <a:endParaRPr lang="zh-CN" altLang="zh-CN" sz="1400" kern="0" dirty="0"/>
          </a:p>
          <a:p>
            <a:pPr marL="1057275" lvl="2" indent="-171450" algn="just">
              <a:buFont typeface="Arial" panose="020B0604020202020204" pitchFamily="34" charset="0"/>
              <a:buChar char="•"/>
              <a:defRPr/>
            </a:pPr>
            <a:r>
              <a:rPr lang="en-US" altLang="zh-CN" sz="1400" kern="0" dirty="0"/>
              <a:t>Number of spatial streams</a:t>
            </a:r>
            <a:endParaRPr lang="zh-CN" altLang="zh-CN" sz="1400" kern="0" dirty="0"/>
          </a:p>
          <a:p>
            <a:pPr marL="1057275" lvl="2" indent="-171450" algn="just">
              <a:buFont typeface="Arial" panose="020B0604020202020204" pitchFamily="34" charset="0"/>
              <a:buChar char="•"/>
              <a:defRPr/>
            </a:pPr>
            <a:r>
              <a:rPr lang="en-US" altLang="zh-CN" sz="1400" kern="0" dirty="0"/>
              <a:t>Transmit output power</a:t>
            </a:r>
            <a:endParaRPr lang="zh-CN" altLang="zh-CN" sz="1400" kern="0" dirty="0"/>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Halise</a:t>
            </a:r>
            <a:r>
              <a:rPr lang="en-US" altLang="zh-CN" sz="1800" b="1" kern="0" dirty="0" smtClean="0"/>
              <a:t> TÜRKMEN</a:t>
            </a:r>
            <a:r>
              <a:rPr lang="en-US" altLang="zh-CN" sz="1800" b="1" dirty="0" smtClean="0"/>
              <a:t>	</a:t>
            </a:r>
            <a:r>
              <a:rPr lang="en-US" altLang="zh-CN" sz="1800" b="1" kern="0" dirty="0" smtClean="0"/>
              <a:t>Second</a:t>
            </a:r>
            <a:r>
              <a:rPr lang="en-US" altLang="zh-CN" sz="1800" b="1" kern="0" dirty="0"/>
              <a:t>: Mehmet Ali </a:t>
            </a:r>
            <a:r>
              <a:rPr lang="en-US" altLang="zh-CN" sz="1800" b="1" kern="0" dirty="0" err="1"/>
              <a:t>Aygul</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a:t>
            </a:r>
            <a:r>
              <a:rPr lang="en-US" altLang="zh-CN" sz="1800" b="1" kern="0" dirty="0" smtClean="0"/>
              <a:t>XXXX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 Y/ N/ A)</a:t>
            </a:r>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21/0365r2</a:t>
            </a:r>
            <a:endParaRPr lang="en-US" altLang="zh-CN" sz="1050" b="1" kern="0" dirty="0"/>
          </a:p>
        </p:txBody>
      </p:sp>
    </p:spTree>
    <p:extLst>
      <p:ext uri="{BB962C8B-B14F-4D97-AF65-F5344CB8AC3E}">
        <p14:creationId xmlns:p14="http://schemas.microsoft.com/office/powerpoint/2010/main" val="20101208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June 8 (Cancelled)</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97802345"/>
              </p:ext>
            </p:extLst>
          </p:nvPr>
        </p:nvGraphicFramePr>
        <p:xfrm>
          <a:off x="762000" y="3253812"/>
          <a:ext cx="8229601" cy="106297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chemeClr val="tx1"/>
                          </a:solidFill>
                        </a:rPr>
                        <a:t>21/0644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t>SP: Sensing session and measurement exchange identification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4045560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27</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June 15</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53637570"/>
              </p:ext>
            </p:extLst>
          </p:nvPr>
        </p:nvGraphicFramePr>
        <p:xfrm>
          <a:off x="762000" y="3253812"/>
          <a:ext cx="8229601" cy="106297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chemeClr val="tx1"/>
                          </a:solidFill>
                        </a:rPr>
                        <a:t>21/0644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t>SP: Sensing session and measurement exchange identification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r>
                        <a:rPr lang="en-US" altLang="zh-CN" sz="1100" kern="1200" dirty="0" smtClean="0">
                          <a:solidFill>
                            <a:schemeClr val="tx1"/>
                          </a:solidFill>
                          <a:latin typeface="+mn-lt"/>
                          <a:ea typeface="+mn-ea"/>
                          <a:cs typeface="+mn-cs"/>
                        </a:rPr>
                        <a:t>21/0876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Du(Huawei)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11bf Evaluation Methodology and Simulation Scenarios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24628637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28</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4748879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29</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782929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May 25, June 1, 8, 15, 22, </a:t>
            </a:r>
            <a:r>
              <a:rPr lang="en-US" altLang="en-US" dirty="0" smtClean="0">
                <a:solidFill>
                  <a:srgbClr val="0000FF"/>
                </a:solidFill>
              </a:rPr>
              <a:t>29</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30</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800" b="1" dirty="0" smtClean="0">
                <a:cs typeface="Times New Roman" panose="02020603050405020304" pitchFamily="18" charset="0"/>
              </a:rPr>
              <a:t>Confirmed:</a:t>
            </a:r>
          </a:p>
          <a:p>
            <a:pPr marL="685800" lvl="2" indent="-285750" algn="just">
              <a:spcBef>
                <a:spcPct val="0"/>
              </a:spcBef>
              <a:spcAft>
                <a:spcPts val="600"/>
              </a:spcAft>
              <a:buFont typeface="Times New Roman" panose="02020603050405020304" pitchFamily="18" charset="0"/>
              <a:buChar char="―"/>
              <a:defRPr/>
            </a:pPr>
            <a:r>
              <a:rPr lang="en-US" altLang="zh-CN" sz="2000" b="1" smtClean="0">
                <a:cs typeface="Times New Roman" panose="02020603050405020304" pitchFamily="18" charset="0"/>
              </a:rPr>
              <a:t>June </a:t>
            </a:r>
            <a:r>
              <a:rPr lang="en-US" altLang="zh-CN" sz="2000" b="1" dirty="0">
                <a:cs typeface="Times New Roman" panose="02020603050405020304" pitchFamily="18" charset="0"/>
              </a:rPr>
              <a:t>15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22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29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July  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2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2800" b="1" dirty="0" smtClean="0">
              <a:cs typeface="Times New Roman" panose="02020603050405020304" pitchFamily="18" charset="0"/>
            </a:endParaRPr>
          </a:p>
        </p:txBody>
      </p:sp>
    </p:spTree>
    <p:extLst>
      <p:ext uri="{BB962C8B-B14F-4D97-AF65-F5344CB8AC3E}">
        <p14:creationId xmlns:p14="http://schemas.microsoft.com/office/powerpoint/2010/main" val="30728964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106068</TotalTime>
  <Words>2395</Words>
  <Application>Microsoft Office PowerPoint</Application>
  <PresentationFormat>全屏显示(4:3)</PresentationFormat>
  <Paragraphs>484</Paragraphs>
  <Slides>30</Slides>
  <Notes>30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30</vt:i4>
      </vt:variant>
    </vt:vector>
  </HeadingPairs>
  <TitlesOfParts>
    <vt:vector size="39"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May – June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4634</cp:revision>
  <cp:lastPrinted>2014-11-04T15:04:57Z</cp:lastPrinted>
  <dcterms:created xsi:type="dcterms:W3CDTF">2007-04-17T18:10:23Z</dcterms:created>
  <dcterms:modified xsi:type="dcterms:W3CDTF">2021-06-15T02:11:06Z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(3)UPLB3sVhSFep3aUeGINUIOYXLL0vvfhkFL0GkiXnrdBtwavX2/rhkGqnNV7PUwI5XXmNrLBu
ihlmbM1/d7B4YnttTp7DHDQcj5O+NsAeoJZQLZH42nmBdPqeSRTxRrVg1iRIcMc5W2EVf2yT
rQzepg8a5vPoy5+xMXBm2m1UUra2/MKPwW3EqpGm+wmY6X3PQS4x53m6nV0IV98d46GEhxBE
lzBLt65lLa9qXhSfXi</vt:lpwstr>
  </property>
  <property fmtid="{D5CDD505-2E9C-101B-9397-08002B2CF9AE}" pid="27" name="_2015_ms_pID_7253431">
    <vt:lpwstr>TIOQBHD364nTdMRy3ReLd6MtQJhbkLPHPHJzp8SJVQuKYNarmk3Odx
KsS9xNMebzwG4gOgtbL0Bf/3Y6jEJAb171VfkI1UCZMZ5rlovKi6NV4Wc5lZ+SiOVWpiupOh
y1dHDMiTUI0f5P9sbKJBlq8WMF95s0eaSYmIo/SPD5CdZk0qfqfLQf4xmm6Gh6HG0n/on4jP
9dEwlfYu1Az7zL44/g8iYY0LhRJVaLsPaJ8g</vt:lpwstr>
  </property>
  <property fmtid="{D5CDD505-2E9C-101B-9397-08002B2CF9AE}" pid="28" name="_2015_ms_pID_7253432">
    <vt:lpwstr>ew==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1622555274</vt:lpwstr>
  </property>
</Properties>
</file>