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1" r:id="rId5"/>
    <p:sldId id="1007" r:id="rId6"/>
    <p:sldId id="263" r:id="rId7"/>
    <p:sldId id="1011" r:id="rId8"/>
    <p:sldId id="1012" r:id="rId9"/>
    <p:sldId id="1014" r:id="rId10"/>
    <p:sldId id="1015" r:id="rId11"/>
    <p:sldId id="270" r:id="rId12"/>
    <p:sldId id="1016" r:id="rId13"/>
    <p:sldId id="1008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0BF582-57DA-447B-B3C9-0A1F81BC37D1}" v="1" dt="2021-05-13T14:07:29.803"/>
    <p1510:client id="{AF257E36-EE4C-4863-B522-44FCA4024CC9}" v="10" dt="2021-05-13T14:04:20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56" autoAdjust="0"/>
  </p:normalViewPr>
  <p:slideViewPr>
    <p:cSldViewPr>
      <p:cViewPr varScale="1">
        <p:scale>
          <a:sx n="69" d="100"/>
          <a:sy n="69" d="100"/>
        </p:scale>
        <p:origin x="1372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56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394CCD-A7AA-4728-B428-4C6E9B0690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1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5/13/2021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802.11-21/0839r0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justia.com/inventor/daniel-f-brav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Privacy Enhancement to avoid Element Fingerprint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911161"/>
              </p:ext>
            </p:extLst>
          </p:nvPr>
        </p:nvGraphicFramePr>
        <p:xfrm>
          <a:off x="1152525" y="2998720"/>
          <a:ext cx="7391400" cy="28790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Emily Qi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Ehud Reshef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Necati Canpolat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084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17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39870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545B-6E99-42A3-9802-B22A6C2A2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9448B-24B6-4A0F-9450-8617E5ABF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11-20-336r2 MAC Privacy and PMKSA caching</a:t>
            </a:r>
          </a:p>
          <a:p>
            <a:r>
              <a:rPr lang="en-US" dirty="0"/>
              <a:t>[2] 11-21-541r0 protecting password identifiers</a:t>
            </a:r>
          </a:p>
          <a:p>
            <a:r>
              <a:rPr lang="en-US" dirty="0"/>
              <a:t>[3] 11-20-746r1 identifier privacy mechanism</a:t>
            </a:r>
          </a:p>
          <a:p>
            <a:r>
              <a:rPr lang="en-US" dirty="0"/>
              <a:t>[4] 11-19-0489r0 </a:t>
            </a:r>
            <a:r>
              <a:rPr lang="en-GB" dirty="0"/>
              <a:t>Client Privacy discussion</a:t>
            </a:r>
          </a:p>
          <a:p>
            <a:r>
              <a:rPr lang="en-GB" dirty="0"/>
              <a:t>[5] </a:t>
            </a:r>
            <a:r>
              <a:rPr lang="en-US" dirty="0"/>
              <a:t>Why MAC Address Randomization is not Enough:</a:t>
            </a:r>
            <a:br>
              <a:rPr lang="en-US" dirty="0"/>
            </a:br>
            <a:r>
              <a:rPr lang="en-US" dirty="0"/>
              <a:t>An Analysis of Wi-Fi Network Discovery Mechanisms</a:t>
            </a:r>
          </a:p>
          <a:p>
            <a:r>
              <a:rPr lang="en-US" dirty="0"/>
              <a:t>[6]https://www.cisco.com/c/en/us/td/docs/wireless/controller/9800/17-2/config-guide/b_wl_17_2_cg/_opportunistic_key_caching.pdf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EFBF96-E126-48D0-8BB1-C768F2074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EC1A3-147A-4F25-AF2C-C5AB7EBB2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251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E510-5D81-4A05-B85D-167A9121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C81CA-4A95-428E-A5F9-6A3E26614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Various privacy enhancements have been discussed</a:t>
            </a:r>
          </a:p>
          <a:p>
            <a:pPr lvl="1"/>
            <a:r>
              <a:rPr lang="en-US" sz="1800" dirty="0"/>
              <a:t>PMKID [1]</a:t>
            </a:r>
          </a:p>
          <a:p>
            <a:pPr lvl="1"/>
            <a:r>
              <a:rPr lang="en-US" sz="1800" dirty="0"/>
              <a:t>Password Identifier [2]</a:t>
            </a:r>
          </a:p>
          <a:p>
            <a:pPr lvl="1"/>
            <a:r>
              <a:rPr lang="en-GB" sz="1800" dirty="0"/>
              <a:t>“fingerprint” quasi-identifier </a:t>
            </a:r>
            <a:r>
              <a:rPr lang="en-US" sz="1800" dirty="0"/>
              <a:t>[3-4], which is also called element fingerprint in [5]</a:t>
            </a:r>
          </a:p>
          <a:p>
            <a:r>
              <a:rPr lang="en-US" sz="2000" dirty="0"/>
              <a:t>Proposal in [3] is more general and can protect the whole (re)association request/response frame, but it needs asymmetric crypto, where trusted public key distribution is hard [2]</a:t>
            </a:r>
          </a:p>
          <a:p>
            <a:r>
              <a:rPr lang="en-US" sz="2000" dirty="0"/>
              <a:t>We demonstrate in this presentation that PMKID privacy enhancement can essentially be utilized to solve element fingerprint by protecting (re)association request/response frame without the need of asymmetric crypto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E39073-96D6-47C4-B32C-1980503E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AF5F6-CD8F-4D0B-967C-6444926FD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8881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614FD-3653-45BD-B1B6-2F70FE78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in [1] to avoid PMKID tracking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55BA8F-1D0E-46C9-A6C8-3C5AE178E3E6}"/>
              </a:ext>
            </a:extLst>
          </p:cNvPr>
          <p:cNvSpPr/>
          <p:nvPr/>
        </p:nvSpPr>
        <p:spPr>
          <a:xfrm>
            <a:off x="611560" y="2679327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B36463-68C3-4854-BBD8-E239393670DF}"/>
              </a:ext>
            </a:extLst>
          </p:cNvPr>
          <p:cNvSpPr/>
          <p:nvPr/>
        </p:nvSpPr>
        <p:spPr>
          <a:xfrm>
            <a:off x="7126941" y="2679326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24807EB-3EBE-422E-9ADF-CA3BF95A32D9}"/>
              </a:ext>
            </a:extLst>
          </p:cNvPr>
          <p:cNvCxnSpPr/>
          <p:nvPr/>
        </p:nvCxnSpPr>
        <p:spPr>
          <a:xfrm flipH="1">
            <a:off x="6513879" y="4178446"/>
            <a:ext cx="8606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DE7E9D6-521D-4CFD-9DE9-7BFE88C06588}"/>
              </a:ext>
            </a:extLst>
          </p:cNvPr>
          <p:cNvCxnSpPr>
            <a:cxnSpLocks/>
          </p:cNvCxnSpPr>
          <p:nvPr/>
        </p:nvCxnSpPr>
        <p:spPr>
          <a:xfrm>
            <a:off x="2196429" y="2999972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578E400-D9DB-4A2E-8F0F-E62F937E5768}"/>
              </a:ext>
            </a:extLst>
          </p:cNvPr>
          <p:cNvSpPr txBox="1"/>
          <p:nvPr/>
        </p:nvSpPr>
        <p:spPr>
          <a:xfrm>
            <a:off x="6551463" y="3769640"/>
            <a:ext cx="22450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AP generates another PMKID2 attaches to the same PMKSA of previous PMKID1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9DB12B-41F3-43A5-8CEE-34E5584CA4FE}"/>
              </a:ext>
            </a:extLst>
          </p:cNvPr>
          <p:cNvSpPr txBox="1"/>
          <p:nvPr/>
        </p:nvSpPr>
        <p:spPr>
          <a:xfrm>
            <a:off x="656294" y="3722702"/>
            <a:ext cx="22450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STA generates another PMKID2 attaches to the same PMKSA of previous PMKID1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049D64-B90E-48FF-99E8-5FB41323D95F}"/>
              </a:ext>
            </a:extLst>
          </p:cNvPr>
          <p:cNvSpPr txBox="1"/>
          <p:nvPr/>
        </p:nvSpPr>
        <p:spPr>
          <a:xfrm>
            <a:off x="1488454" y="1382112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71054B-DDF5-4C46-BF64-0E58257DAC0D}"/>
              </a:ext>
            </a:extLst>
          </p:cNvPr>
          <p:cNvSpPr txBox="1"/>
          <p:nvPr/>
        </p:nvSpPr>
        <p:spPr>
          <a:xfrm>
            <a:off x="1521783" y="2702028"/>
            <a:ext cx="1575655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 MAC address 2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0533144-353F-4971-A5E3-C4E236432378}"/>
              </a:ext>
            </a:extLst>
          </p:cNvPr>
          <p:cNvCxnSpPr>
            <a:cxnSpLocks/>
          </p:cNvCxnSpPr>
          <p:nvPr/>
        </p:nvCxnSpPr>
        <p:spPr>
          <a:xfrm>
            <a:off x="2194559" y="1696148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BF3A71-E5D0-4ECB-AD53-F4D37EEC1279}"/>
              </a:ext>
            </a:extLst>
          </p:cNvPr>
          <p:cNvCxnSpPr>
            <a:cxnSpLocks/>
          </p:cNvCxnSpPr>
          <p:nvPr/>
        </p:nvCxnSpPr>
        <p:spPr>
          <a:xfrm>
            <a:off x="2172323" y="4186170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9C5DC9-CF1C-4778-9FD0-664CAF455309}"/>
              </a:ext>
            </a:extLst>
          </p:cNvPr>
          <p:cNvCxnSpPr>
            <a:cxnSpLocks/>
          </p:cNvCxnSpPr>
          <p:nvPr/>
        </p:nvCxnSpPr>
        <p:spPr>
          <a:xfrm flipH="1">
            <a:off x="2977441" y="1509070"/>
            <a:ext cx="7806" cy="4944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654607-74A1-443F-8B10-2A0F7F740B77}"/>
              </a:ext>
            </a:extLst>
          </p:cNvPr>
          <p:cNvCxnSpPr>
            <a:cxnSpLocks/>
          </p:cNvCxnSpPr>
          <p:nvPr/>
        </p:nvCxnSpPr>
        <p:spPr>
          <a:xfrm>
            <a:off x="6516216" y="1509070"/>
            <a:ext cx="0" cy="5016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row: Left-Right 7">
            <a:extLst>
              <a:ext uri="{FF2B5EF4-FFF2-40B4-BE49-F238E27FC236}">
                <a16:creationId xmlns:a16="http://schemas.microsoft.com/office/drawing/2014/main" id="{3F10506E-4F9C-4F72-93CB-5909207D85CB}"/>
              </a:ext>
            </a:extLst>
          </p:cNvPr>
          <p:cNvSpPr/>
          <p:nvPr/>
        </p:nvSpPr>
        <p:spPr>
          <a:xfrm>
            <a:off x="3139730" y="1614558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Generate first-time PMKSA/PMK and PMKID1</a:t>
            </a: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3E4A5C29-E89C-4452-BCA3-6EA61DB00E5D}"/>
              </a:ext>
            </a:extLst>
          </p:cNvPr>
          <p:cNvSpPr/>
          <p:nvPr/>
        </p:nvSpPr>
        <p:spPr>
          <a:xfrm>
            <a:off x="3139729" y="2328961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Disconnect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032E014C-156B-4CBD-A203-36263BE864C7}"/>
              </a:ext>
            </a:extLst>
          </p:cNvPr>
          <p:cNvSpPr/>
          <p:nvPr/>
        </p:nvSpPr>
        <p:spPr>
          <a:xfrm>
            <a:off x="3131840" y="3717032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Use PMKID1 to associate and avoid authentication to derive PMK again</a:t>
            </a: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340A0E11-1CBB-4782-A671-98DEEEE9756F}"/>
              </a:ext>
            </a:extLst>
          </p:cNvPr>
          <p:cNvSpPr/>
          <p:nvPr/>
        </p:nvSpPr>
        <p:spPr>
          <a:xfrm>
            <a:off x="3131840" y="4383131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Disconnect</a:t>
            </a:r>
          </a:p>
        </p:txBody>
      </p:sp>
      <p:sp>
        <p:nvSpPr>
          <p:cNvPr id="25" name="Arrow: Left-Right 24">
            <a:extLst>
              <a:ext uri="{FF2B5EF4-FFF2-40B4-BE49-F238E27FC236}">
                <a16:creationId xmlns:a16="http://schemas.microsoft.com/office/drawing/2014/main" id="{A0A9AD15-2E1A-4CEE-BD74-0BB105FB5F72}"/>
              </a:ext>
            </a:extLst>
          </p:cNvPr>
          <p:cNvSpPr/>
          <p:nvPr/>
        </p:nvSpPr>
        <p:spPr>
          <a:xfrm>
            <a:off x="3135794" y="3009678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Open Authentication</a:t>
            </a:r>
          </a:p>
        </p:txBody>
      </p:sp>
      <p:sp>
        <p:nvSpPr>
          <p:cNvPr id="26" name="Arrow: Left-Right 25">
            <a:extLst>
              <a:ext uri="{FF2B5EF4-FFF2-40B4-BE49-F238E27FC236}">
                <a16:creationId xmlns:a16="http://schemas.microsoft.com/office/drawing/2014/main" id="{2CD786B6-941D-487B-A4D1-0DBB9B7A040F}"/>
              </a:ext>
            </a:extLst>
          </p:cNvPr>
          <p:cNvSpPr/>
          <p:nvPr/>
        </p:nvSpPr>
        <p:spPr>
          <a:xfrm>
            <a:off x="3131840" y="5759335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Use PMKID2 to associate and avoid authentication to derive PMK again</a:t>
            </a:r>
          </a:p>
        </p:txBody>
      </p:sp>
      <p:sp>
        <p:nvSpPr>
          <p:cNvPr id="27" name="Arrow: Left-Right 26">
            <a:extLst>
              <a:ext uri="{FF2B5EF4-FFF2-40B4-BE49-F238E27FC236}">
                <a16:creationId xmlns:a16="http://schemas.microsoft.com/office/drawing/2014/main" id="{97B1DB08-30E4-4A93-95FF-D23A9F5572CA}"/>
              </a:ext>
            </a:extLst>
          </p:cNvPr>
          <p:cNvSpPr/>
          <p:nvPr/>
        </p:nvSpPr>
        <p:spPr>
          <a:xfrm>
            <a:off x="3131840" y="5043431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Open Authentication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F1C0D15-1E75-497B-B228-0AEF7C5520E8}"/>
              </a:ext>
            </a:extLst>
          </p:cNvPr>
          <p:cNvCxnSpPr>
            <a:cxnSpLocks/>
          </p:cNvCxnSpPr>
          <p:nvPr/>
        </p:nvCxnSpPr>
        <p:spPr>
          <a:xfrm>
            <a:off x="2163100" y="5071310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B739399-07DE-4F1D-81AC-7F8449BFF98C}"/>
              </a:ext>
            </a:extLst>
          </p:cNvPr>
          <p:cNvSpPr txBox="1"/>
          <p:nvPr/>
        </p:nvSpPr>
        <p:spPr>
          <a:xfrm>
            <a:off x="1488454" y="4773366"/>
            <a:ext cx="1575655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 MAC address 3</a:t>
            </a:r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33AEA37C-706C-4394-B21B-CD642B52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29" name="Slide Number Placeholder 4">
            <a:extLst>
              <a:ext uri="{FF2B5EF4-FFF2-40B4-BE49-F238E27FC236}">
                <a16:creationId xmlns:a16="http://schemas.microsoft.com/office/drawing/2014/main" id="{E630140E-E1CD-4F6C-B9CE-089A3121A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479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10" grpId="0" animBg="1"/>
      <p:bldP spid="11" grpId="0" animBg="1"/>
      <p:bldP spid="25" grpId="0" animBg="1"/>
      <p:bldP spid="26" grpId="0" animBg="1"/>
      <p:bldP spid="27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22CBB-4F5E-46CF-918B-2FA4B9D2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8D94-EFD9-4C8A-874C-BBD6DCFFA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First, develop a standardized “private limited connection” to generate first-time PMKSA using existing authentication/association procedure</a:t>
            </a:r>
          </a:p>
          <a:p>
            <a:pPr lvl="1"/>
            <a:r>
              <a:rPr lang="en-US" sz="1600" dirty="0"/>
              <a:t>Only standardized capability/operation element with standardized indication needs to be included in frames (ex probe/authentication/association) required to generate first-time PMKSA</a:t>
            </a:r>
          </a:p>
          <a:p>
            <a:pPr lvl="1"/>
            <a:r>
              <a:rPr lang="en-US" sz="1600" dirty="0"/>
              <a:t>Remove all the unnecessary elements that is not required to generate first-time PMKSA  </a:t>
            </a:r>
          </a:p>
          <a:p>
            <a:pPr lvl="1"/>
            <a:r>
              <a:rPr lang="en-US" sz="1600" dirty="0"/>
              <a:t>Can use any randomized MAC address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D7E4F-7C13-4797-9AB7-8E8BABEE9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F22DC-8ED8-45E8-81EC-800B804A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39623-2156-4A00-836A-8CD1EF03A7CC}"/>
              </a:ext>
            </a:extLst>
          </p:cNvPr>
          <p:cNvSpPr/>
          <p:nvPr/>
        </p:nvSpPr>
        <p:spPr>
          <a:xfrm>
            <a:off x="611560" y="5157193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9CB46B-CCA9-4ABB-9FD2-A97C57965911}"/>
              </a:ext>
            </a:extLst>
          </p:cNvPr>
          <p:cNvSpPr/>
          <p:nvPr/>
        </p:nvSpPr>
        <p:spPr>
          <a:xfrm>
            <a:off x="7126941" y="5157192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A16306-4EFF-47BC-AD97-328852328A4A}"/>
              </a:ext>
            </a:extLst>
          </p:cNvPr>
          <p:cNvSpPr txBox="1"/>
          <p:nvPr/>
        </p:nvSpPr>
        <p:spPr>
          <a:xfrm>
            <a:off x="1488454" y="4183196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C0A67B-94F3-45F5-A1C4-F0220967AEFA}"/>
              </a:ext>
            </a:extLst>
          </p:cNvPr>
          <p:cNvCxnSpPr>
            <a:cxnSpLocks/>
          </p:cNvCxnSpPr>
          <p:nvPr/>
        </p:nvCxnSpPr>
        <p:spPr>
          <a:xfrm>
            <a:off x="2194559" y="4415394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3DFEC4BC-1BC5-4705-89E9-496B25A2E07B}"/>
              </a:ext>
            </a:extLst>
          </p:cNvPr>
          <p:cNvSpPr/>
          <p:nvPr/>
        </p:nvSpPr>
        <p:spPr>
          <a:xfrm>
            <a:off x="3139730" y="4333804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Private limited connection to generate first-time PMKSA/PMK and PMKID1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6D73EB3-CC84-4551-A1D9-F20FC91BA628}"/>
              </a:ext>
            </a:extLst>
          </p:cNvPr>
          <p:cNvCxnSpPr>
            <a:cxnSpLocks/>
          </p:cNvCxnSpPr>
          <p:nvPr/>
        </p:nvCxnSpPr>
        <p:spPr>
          <a:xfrm flipH="1">
            <a:off x="2977441" y="4245374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3262D3-C749-4072-9017-DEA185E57490}"/>
              </a:ext>
            </a:extLst>
          </p:cNvPr>
          <p:cNvCxnSpPr>
            <a:cxnSpLocks/>
          </p:cNvCxnSpPr>
          <p:nvPr/>
        </p:nvCxnSpPr>
        <p:spPr>
          <a:xfrm flipH="1">
            <a:off x="6590288" y="4173825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95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22CBB-4F5E-46CF-918B-2FA4B9D2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A8D94-EFD9-4C8A-874C-BBD6DCFFA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First, develop a standardized “private limited connection” to generate first-time PMKSA using existing authentication/association procedure</a:t>
            </a:r>
          </a:p>
          <a:p>
            <a:r>
              <a:rPr lang="en-US" sz="1800" dirty="0"/>
              <a:t>Second, change MAC address and use authentication exchange (ex open) with PMKID in authentication frame to identify PMK and derive a key </a:t>
            </a:r>
          </a:p>
          <a:p>
            <a:pPr lvl="1"/>
            <a:r>
              <a:rPr lang="en-US" sz="1400" dirty="0"/>
              <a:t>Open authentication exchange can not be tracked</a:t>
            </a:r>
          </a:p>
          <a:p>
            <a:pPr lvl="1"/>
            <a:r>
              <a:rPr lang="en-US" sz="1400" dirty="0"/>
              <a:t>Standard KDF method (ex KDF-Hash-Length (PMK, Label, Context)) to derive key early to protect following (re)association request/response</a:t>
            </a:r>
          </a:p>
          <a:p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D7E4F-7C13-4797-9AB7-8E8BABEE9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5F22DC-8ED8-45E8-81EC-800B804AC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39623-2156-4A00-836A-8CD1EF03A7CC}"/>
              </a:ext>
            </a:extLst>
          </p:cNvPr>
          <p:cNvSpPr/>
          <p:nvPr/>
        </p:nvSpPr>
        <p:spPr>
          <a:xfrm>
            <a:off x="611560" y="5157193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9CB46B-CCA9-4ABB-9FD2-A97C57965911}"/>
              </a:ext>
            </a:extLst>
          </p:cNvPr>
          <p:cNvSpPr/>
          <p:nvPr/>
        </p:nvSpPr>
        <p:spPr>
          <a:xfrm>
            <a:off x="7126941" y="5157192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A16306-4EFF-47BC-AD97-328852328A4A}"/>
              </a:ext>
            </a:extLst>
          </p:cNvPr>
          <p:cNvSpPr txBox="1"/>
          <p:nvPr/>
        </p:nvSpPr>
        <p:spPr>
          <a:xfrm>
            <a:off x="1488454" y="4183196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C0A67B-94F3-45F5-A1C4-F0220967AEFA}"/>
              </a:ext>
            </a:extLst>
          </p:cNvPr>
          <p:cNvCxnSpPr>
            <a:cxnSpLocks/>
          </p:cNvCxnSpPr>
          <p:nvPr/>
        </p:nvCxnSpPr>
        <p:spPr>
          <a:xfrm>
            <a:off x="2194559" y="4415394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3DFEC4BC-1BC5-4705-89E9-496B25A2E07B}"/>
              </a:ext>
            </a:extLst>
          </p:cNvPr>
          <p:cNvSpPr/>
          <p:nvPr/>
        </p:nvSpPr>
        <p:spPr>
          <a:xfrm>
            <a:off x="3139730" y="4333804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Private limited connection to generate first-time PMKSA/PMK and PMKID1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6D73EB3-CC84-4551-A1D9-F20FC91BA628}"/>
              </a:ext>
            </a:extLst>
          </p:cNvPr>
          <p:cNvCxnSpPr>
            <a:cxnSpLocks/>
          </p:cNvCxnSpPr>
          <p:nvPr/>
        </p:nvCxnSpPr>
        <p:spPr>
          <a:xfrm flipH="1">
            <a:off x="2977441" y="4245374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3262D3-C749-4072-9017-DEA185E57490}"/>
              </a:ext>
            </a:extLst>
          </p:cNvPr>
          <p:cNvCxnSpPr>
            <a:cxnSpLocks/>
          </p:cNvCxnSpPr>
          <p:nvPr/>
        </p:nvCxnSpPr>
        <p:spPr>
          <a:xfrm flipH="1">
            <a:off x="6590288" y="4173825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8080CFE-3EF1-4C61-B718-4F5987FFEF20}"/>
              </a:ext>
            </a:extLst>
          </p:cNvPr>
          <p:cNvSpPr txBox="1"/>
          <p:nvPr/>
        </p:nvSpPr>
        <p:spPr>
          <a:xfrm>
            <a:off x="1466337" y="4941168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2C3E7CE-EA0A-4474-AEB4-27E87EE34228}"/>
              </a:ext>
            </a:extLst>
          </p:cNvPr>
          <p:cNvCxnSpPr>
            <a:cxnSpLocks/>
          </p:cNvCxnSpPr>
          <p:nvPr/>
        </p:nvCxnSpPr>
        <p:spPr>
          <a:xfrm>
            <a:off x="2172442" y="5169165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D93F31BE-84B3-46EC-A79F-EA397BE55B67}"/>
              </a:ext>
            </a:extLst>
          </p:cNvPr>
          <p:cNvSpPr/>
          <p:nvPr/>
        </p:nvSpPr>
        <p:spPr>
          <a:xfrm>
            <a:off x="3117613" y="5087575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Open Authentication with PMKID1</a:t>
            </a:r>
          </a:p>
        </p:txBody>
      </p:sp>
    </p:spTree>
    <p:extLst>
      <p:ext uri="{BB962C8B-B14F-4D97-AF65-F5344CB8AC3E}">
        <p14:creationId xmlns:p14="http://schemas.microsoft.com/office/powerpoint/2010/main" val="92084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52B74-83E2-415F-B741-59DE564F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4D61F-DE8D-46DD-BA11-14E07FCF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First, develop a standardized “private limited connection” to generate first-time PMKSA using existing authentication/association procedure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Second, change MAC address and use authentication exchange (ex open) with PMKID in authentication frame to identify PMK and derive a key </a:t>
            </a:r>
          </a:p>
          <a:p>
            <a:r>
              <a:rPr lang="en-US" sz="1800" dirty="0"/>
              <a:t>Third, use the derived key to protect the following (re)association request/response frame using existing standardized methods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C72D1-9AF9-4E67-9BAD-A01DFADBB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20B40-C5A4-4A8D-8596-4272BD71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F6BF56-48AC-4844-9FDD-34741409408F}"/>
              </a:ext>
            </a:extLst>
          </p:cNvPr>
          <p:cNvSpPr/>
          <p:nvPr/>
        </p:nvSpPr>
        <p:spPr>
          <a:xfrm>
            <a:off x="611560" y="5157193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814E-A074-4ACA-A68E-CC4DEAB10957}"/>
              </a:ext>
            </a:extLst>
          </p:cNvPr>
          <p:cNvSpPr/>
          <p:nvPr/>
        </p:nvSpPr>
        <p:spPr>
          <a:xfrm>
            <a:off x="7126941" y="5157192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2DD5A-1149-4E9E-93B1-CE2BEE987199}"/>
              </a:ext>
            </a:extLst>
          </p:cNvPr>
          <p:cNvSpPr txBox="1"/>
          <p:nvPr/>
        </p:nvSpPr>
        <p:spPr>
          <a:xfrm>
            <a:off x="1488454" y="4183196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C1DFC3-3BD4-4977-B66B-915CACF6EFCE}"/>
              </a:ext>
            </a:extLst>
          </p:cNvPr>
          <p:cNvCxnSpPr>
            <a:cxnSpLocks/>
          </p:cNvCxnSpPr>
          <p:nvPr/>
        </p:nvCxnSpPr>
        <p:spPr>
          <a:xfrm>
            <a:off x="2194559" y="4415394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04FDE644-DC14-4213-B61D-7DA4A295EEDF}"/>
              </a:ext>
            </a:extLst>
          </p:cNvPr>
          <p:cNvSpPr/>
          <p:nvPr/>
        </p:nvSpPr>
        <p:spPr>
          <a:xfrm>
            <a:off x="3139730" y="4333804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Private limited connection to generate first-time PMKSA/PMK and PMKID1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F05CE1-1E8F-489C-8CDA-F87CE810C04B}"/>
              </a:ext>
            </a:extLst>
          </p:cNvPr>
          <p:cNvCxnSpPr>
            <a:cxnSpLocks/>
          </p:cNvCxnSpPr>
          <p:nvPr/>
        </p:nvCxnSpPr>
        <p:spPr>
          <a:xfrm flipH="1">
            <a:off x="2977441" y="4245374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A0E02E-DD9B-47E4-84C0-E9F72B69B811}"/>
              </a:ext>
            </a:extLst>
          </p:cNvPr>
          <p:cNvCxnSpPr>
            <a:cxnSpLocks/>
          </p:cNvCxnSpPr>
          <p:nvPr/>
        </p:nvCxnSpPr>
        <p:spPr>
          <a:xfrm flipH="1">
            <a:off x="6590288" y="4173825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CDE3574-11FC-4375-B4C4-14BBD9F950D2}"/>
              </a:ext>
            </a:extLst>
          </p:cNvPr>
          <p:cNvSpPr txBox="1"/>
          <p:nvPr/>
        </p:nvSpPr>
        <p:spPr>
          <a:xfrm>
            <a:off x="1466337" y="4941168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E8C40A-5178-447B-96A8-D19217ACB8CB}"/>
              </a:ext>
            </a:extLst>
          </p:cNvPr>
          <p:cNvCxnSpPr>
            <a:cxnSpLocks/>
          </p:cNvCxnSpPr>
          <p:nvPr/>
        </p:nvCxnSpPr>
        <p:spPr>
          <a:xfrm>
            <a:off x="2172442" y="5169165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18AEC97E-2A0A-4BB5-B486-F990459700C7}"/>
              </a:ext>
            </a:extLst>
          </p:cNvPr>
          <p:cNvSpPr/>
          <p:nvPr/>
        </p:nvSpPr>
        <p:spPr>
          <a:xfrm>
            <a:off x="3117613" y="5087575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Open Authentication with PMKID1</a:t>
            </a:r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D85001A8-2B95-4F6D-8EC2-2B90CDAAFB2B}"/>
              </a:ext>
            </a:extLst>
          </p:cNvPr>
          <p:cNvSpPr/>
          <p:nvPr/>
        </p:nvSpPr>
        <p:spPr>
          <a:xfrm>
            <a:off x="3125846" y="5831343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Protected (re)association request/response</a:t>
            </a:r>
          </a:p>
        </p:txBody>
      </p:sp>
    </p:spTree>
    <p:extLst>
      <p:ext uri="{BB962C8B-B14F-4D97-AF65-F5344CB8AC3E}">
        <p14:creationId xmlns:p14="http://schemas.microsoft.com/office/powerpoint/2010/main" val="409632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52B74-83E2-415F-B741-59DE564F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4D61F-DE8D-46DD-BA11-14E07FCFE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First, develop a standardized “private limited connection” to generate first-time PMKSA using existing authentication/association procedure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Second, change MAC address and use authentication exchange (ex open) with PMKID in authentication frame to identify PMK and derive a key 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Third, use the derived key to protect the following (re)association request/response frame using existing standardized methods</a:t>
            </a:r>
          </a:p>
          <a:p>
            <a:r>
              <a:rPr lang="en-US" sz="1800" dirty="0"/>
              <a:t>Fourth, utilize any PMKID privacy </a:t>
            </a:r>
            <a:r>
              <a:rPr lang="en-US" sz="1800"/>
              <a:t>enhancement method. </a:t>
            </a:r>
            <a:r>
              <a:rPr lang="en-US" sz="1800" dirty="0"/>
              <a:t>Repeat later.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C72D1-9AF9-4E67-9BAD-A01DFADBB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20B40-C5A4-4A8D-8596-4272BD717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F6BF56-48AC-4844-9FDD-34741409408F}"/>
              </a:ext>
            </a:extLst>
          </p:cNvPr>
          <p:cNvSpPr/>
          <p:nvPr/>
        </p:nvSpPr>
        <p:spPr>
          <a:xfrm>
            <a:off x="611560" y="5157193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814E-A074-4ACA-A68E-CC4DEAB10957}"/>
              </a:ext>
            </a:extLst>
          </p:cNvPr>
          <p:cNvSpPr/>
          <p:nvPr/>
        </p:nvSpPr>
        <p:spPr>
          <a:xfrm>
            <a:off x="7126941" y="5157192"/>
            <a:ext cx="853889" cy="63873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2DD5A-1149-4E9E-93B1-CE2BEE987199}"/>
              </a:ext>
            </a:extLst>
          </p:cNvPr>
          <p:cNvSpPr txBox="1"/>
          <p:nvPr/>
        </p:nvSpPr>
        <p:spPr>
          <a:xfrm>
            <a:off x="1488454" y="4183196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C1DFC3-3BD4-4977-B66B-915CACF6EFCE}"/>
              </a:ext>
            </a:extLst>
          </p:cNvPr>
          <p:cNvCxnSpPr>
            <a:cxnSpLocks/>
          </p:cNvCxnSpPr>
          <p:nvPr/>
        </p:nvCxnSpPr>
        <p:spPr>
          <a:xfrm>
            <a:off x="2194559" y="4415394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04FDE644-DC14-4213-B61D-7DA4A295EEDF}"/>
              </a:ext>
            </a:extLst>
          </p:cNvPr>
          <p:cNvSpPr/>
          <p:nvPr/>
        </p:nvSpPr>
        <p:spPr>
          <a:xfrm>
            <a:off x="3139730" y="4333804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Private limited connection to generate first-time PMKSA/PMK and PMKID1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9F05CE1-1E8F-489C-8CDA-F87CE810C04B}"/>
              </a:ext>
            </a:extLst>
          </p:cNvPr>
          <p:cNvCxnSpPr>
            <a:cxnSpLocks/>
          </p:cNvCxnSpPr>
          <p:nvPr/>
        </p:nvCxnSpPr>
        <p:spPr>
          <a:xfrm flipH="1">
            <a:off x="2977441" y="4245374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A0E02E-DD9B-47E4-84C0-E9F72B69B811}"/>
              </a:ext>
            </a:extLst>
          </p:cNvPr>
          <p:cNvCxnSpPr>
            <a:cxnSpLocks/>
          </p:cNvCxnSpPr>
          <p:nvPr/>
        </p:nvCxnSpPr>
        <p:spPr>
          <a:xfrm flipH="1">
            <a:off x="6590288" y="4173825"/>
            <a:ext cx="7806" cy="220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CDE3574-11FC-4375-B4C4-14BBD9F950D2}"/>
              </a:ext>
            </a:extLst>
          </p:cNvPr>
          <p:cNvSpPr txBox="1"/>
          <p:nvPr/>
        </p:nvSpPr>
        <p:spPr>
          <a:xfrm>
            <a:off x="1466337" y="4941168"/>
            <a:ext cx="1425506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/>
              <a:t>User MAC address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E8C40A-5178-447B-96A8-D19217ACB8CB}"/>
              </a:ext>
            </a:extLst>
          </p:cNvPr>
          <p:cNvCxnSpPr>
            <a:cxnSpLocks/>
          </p:cNvCxnSpPr>
          <p:nvPr/>
        </p:nvCxnSpPr>
        <p:spPr>
          <a:xfrm>
            <a:off x="2172442" y="5169165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18AEC97E-2A0A-4BB5-B486-F990459700C7}"/>
              </a:ext>
            </a:extLst>
          </p:cNvPr>
          <p:cNvSpPr/>
          <p:nvPr/>
        </p:nvSpPr>
        <p:spPr>
          <a:xfrm>
            <a:off x="3117613" y="5087575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Open Authentication with PMKID1</a:t>
            </a:r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D85001A8-2B95-4F6D-8EC2-2B90CDAAFB2B}"/>
              </a:ext>
            </a:extLst>
          </p:cNvPr>
          <p:cNvSpPr/>
          <p:nvPr/>
        </p:nvSpPr>
        <p:spPr>
          <a:xfrm>
            <a:off x="3125846" y="5831343"/>
            <a:ext cx="3228312" cy="621993"/>
          </a:xfrm>
          <a:prstGeom prst="left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Protected (re)association request/response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401DF19-6645-4666-A836-F576BC88F308}"/>
              </a:ext>
            </a:extLst>
          </p:cNvPr>
          <p:cNvCxnSpPr/>
          <p:nvPr/>
        </p:nvCxnSpPr>
        <p:spPr>
          <a:xfrm flipH="1">
            <a:off x="6663716" y="6301596"/>
            <a:ext cx="8606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D134F28-F579-4EAC-8897-CA43631E2EAC}"/>
              </a:ext>
            </a:extLst>
          </p:cNvPr>
          <p:cNvSpPr txBox="1"/>
          <p:nvPr/>
        </p:nvSpPr>
        <p:spPr>
          <a:xfrm>
            <a:off x="6575380" y="5892790"/>
            <a:ext cx="22450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AP uses PMKID privacy enhancement mechanism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E486C7-C7F0-40FB-BD2E-A51AB79F06BE}"/>
              </a:ext>
            </a:extLst>
          </p:cNvPr>
          <p:cNvSpPr txBox="1"/>
          <p:nvPr/>
        </p:nvSpPr>
        <p:spPr>
          <a:xfrm>
            <a:off x="741167" y="5930131"/>
            <a:ext cx="22450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STA uses PMKID privacy enhancement mechanism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FAA529C-ED7E-4446-BC61-A2F0405B34A0}"/>
              </a:ext>
            </a:extLst>
          </p:cNvPr>
          <p:cNvCxnSpPr>
            <a:cxnSpLocks/>
          </p:cNvCxnSpPr>
          <p:nvPr/>
        </p:nvCxnSpPr>
        <p:spPr>
          <a:xfrm>
            <a:off x="2196240" y="6309320"/>
            <a:ext cx="7906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9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A3E08-B66F-427C-A233-587A6C00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45460-4083-4F1D-8395-81C43868D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900" dirty="0"/>
              <a:t>Only use existing symmetric crypto</a:t>
            </a:r>
          </a:p>
          <a:p>
            <a:pPr lvl="1"/>
            <a:r>
              <a:rPr lang="en-US" sz="1500" dirty="0"/>
              <a:t>No need for asymmetric crypto and trusted public key distribution</a:t>
            </a:r>
          </a:p>
          <a:p>
            <a:pPr lvl="1"/>
            <a:r>
              <a:rPr lang="en-US" sz="1500" dirty="0"/>
              <a:t>Reuse most of the existing implementation</a:t>
            </a:r>
          </a:p>
          <a:p>
            <a:r>
              <a:rPr lang="en-US" sz="1900" dirty="0"/>
              <a:t>Private limited connection goes through full authentication procedure</a:t>
            </a:r>
          </a:p>
          <a:p>
            <a:pPr lvl="1"/>
            <a:r>
              <a:rPr lang="en-US" sz="1500" dirty="0"/>
              <a:t>No problem with Rogue AP [3]</a:t>
            </a:r>
          </a:p>
          <a:p>
            <a:r>
              <a:rPr lang="en-US" sz="1900" dirty="0"/>
              <a:t>Avoid element fingerprint for the whole connection procedure</a:t>
            </a:r>
          </a:p>
          <a:p>
            <a:pPr lvl="1"/>
            <a:r>
              <a:rPr lang="en-US" sz="1500" dirty="0"/>
              <a:t>standardized </a:t>
            </a:r>
            <a:r>
              <a:rPr lang="en-US" sz="1400" dirty="0"/>
              <a:t>capability/operation </a:t>
            </a:r>
            <a:r>
              <a:rPr lang="en-US" sz="1500" dirty="0"/>
              <a:t>element and standardized indication in private limited connection</a:t>
            </a:r>
          </a:p>
          <a:p>
            <a:pPr lvl="1"/>
            <a:r>
              <a:rPr lang="en-US" sz="1400" dirty="0"/>
              <a:t>Remove all the unnecessary elements that is not required to generate first-time PMKSA  </a:t>
            </a:r>
            <a:endParaRPr lang="en-US" sz="1500" dirty="0"/>
          </a:p>
          <a:p>
            <a:pPr lvl="1"/>
            <a:r>
              <a:rPr lang="en-US" sz="1500" dirty="0"/>
              <a:t>Protect (re)association request/response frame</a:t>
            </a:r>
          </a:p>
          <a:p>
            <a:r>
              <a:rPr lang="en-US" sz="1900" dirty="0"/>
              <a:t>Leverage existing PMKSA caching and proposed PMKID change feature</a:t>
            </a:r>
          </a:p>
          <a:p>
            <a:pPr lvl="1"/>
            <a:r>
              <a:rPr lang="en-US" sz="1500" dirty="0"/>
              <a:t>Most of the overhead absorbed by the first-time establishment of PMKSA </a:t>
            </a:r>
          </a:p>
          <a:p>
            <a:r>
              <a:rPr lang="en-US" sz="1900" dirty="0"/>
              <a:t>Can combine with SAE password identifier privacy enhancement if needed</a:t>
            </a:r>
          </a:p>
          <a:p>
            <a:pPr lvl="1"/>
            <a:r>
              <a:rPr lang="en-US" sz="1500" dirty="0"/>
              <a:t>When private limited connection needs to be reestablished with SAE and password identifier due to PMKSA lifetime expiration</a:t>
            </a:r>
          </a:p>
        </p:txBody>
      </p:sp>
    </p:spTree>
    <p:extLst>
      <p:ext uri="{BB962C8B-B14F-4D97-AF65-F5344CB8AC3E}">
        <p14:creationId xmlns:p14="http://schemas.microsoft.com/office/powerpoint/2010/main" val="3022623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37949-3ACB-4F96-935E-B89D83BDF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3F082-F564-4DA9-936E-83F416672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think element fingerprint should be a use case to be addressed in 11bi, and we prefer to utilize existing </a:t>
            </a:r>
            <a:r>
              <a:rPr lang="en-US" sz="2000"/>
              <a:t>symmetric crypto</a:t>
            </a:r>
            <a:endParaRPr lang="en-US" sz="2000" dirty="0"/>
          </a:p>
          <a:p>
            <a:r>
              <a:rPr lang="en-US" sz="2000" dirty="0"/>
              <a:t>We demonstrate that existing PMKSA caching procedure can be utilized to avoid element fingerprint</a:t>
            </a:r>
          </a:p>
          <a:p>
            <a:pPr lvl="1"/>
            <a:r>
              <a:rPr lang="en-US" sz="1800" dirty="0"/>
              <a:t>Define private limited connection to get first-time PMKSA</a:t>
            </a:r>
          </a:p>
          <a:p>
            <a:pPr lvl="1"/>
            <a:r>
              <a:rPr lang="en-US" sz="1800" dirty="0"/>
              <a:t>Carry PMKID in authentication frame exchange (ex open) </a:t>
            </a:r>
          </a:p>
          <a:p>
            <a:pPr lvl="1"/>
            <a:r>
              <a:rPr lang="en-US" sz="1800" dirty="0"/>
              <a:t>Use PMK of identified PMKSA to derive key and protect (re)association request/response frame</a:t>
            </a:r>
          </a:p>
          <a:p>
            <a:pPr lvl="1"/>
            <a:r>
              <a:rPr lang="en-US" sz="1800" dirty="0"/>
              <a:t>Utilize PMKID privacy enhancement and repeat the procedure when connect with the same AP later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19185-59D9-462C-8261-99B3C324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D49322-A2CE-4370-9EC2-E9CD918E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99090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58988</TotalTime>
  <Words>1053</Words>
  <Application>Microsoft Office PowerPoint</Application>
  <PresentationFormat>On-screen Show (4:3)</PresentationFormat>
  <Paragraphs>147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Privacy Enhancement to avoid Element Fingerprint</vt:lpstr>
      <vt:lpstr>Background</vt:lpstr>
      <vt:lpstr>Flow in [1] to avoid PMKID tracking</vt:lpstr>
      <vt:lpstr>Proposed Method</vt:lpstr>
      <vt:lpstr>Proposed Method</vt:lpstr>
      <vt:lpstr>Proposed Method</vt:lpstr>
      <vt:lpstr>Proposed Method</vt:lpstr>
      <vt:lpstr>Benefits of the approach</vt:lpstr>
      <vt:lpstr>Conclusion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2021-05-13T14:27:11Z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