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70" r:id="rId4"/>
    <p:sldId id="278" r:id="rId5"/>
    <p:sldId id="281" r:id="rId6"/>
    <p:sldId id="282" r:id="rId7"/>
    <p:sldId id="288" r:id="rId8"/>
    <p:sldId id="276" r:id="rId9"/>
    <p:sldId id="273" r:id="rId10"/>
    <p:sldId id="274" r:id="rId11"/>
    <p:sldId id="277" r:id="rId12"/>
    <p:sldId id="265" r:id="rId13"/>
    <p:sldId id="280" r:id="rId14"/>
    <p:sldId id="285" r:id="rId15"/>
    <p:sldId id="266" r:id="rId16"/>
    <p:sldId id="267" r:id="rId17"/>
    <p:sldId id="268" r:id="rId18"/>
    <p:sldId id="269" r:id="rId19"/>
    <p:sldId id="286" r:id="rId20"/>
    <p:sldId id="287" r:id="rId21"/>
    <p:sldId id="264" r:id="rId22"/>
    <p:sldId id="284" r:id="rId23"/>
    <p:sldId id="289"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Kuzin" initials="JK" lastIdx="7" clrIdx="0">
    <p:extLst>
      <p:ext uri="{19B8F6BF-5375-455C-9EA6-DF929625EA0E}">
        <p15:presenceInfo xmlns:p15="http://schemas.microsoft.com/office/powerpoint/2012/main" userId="S::jkuzin@qualcomm.com::b6bfa8f5-58aa-40b2-9a55-d97eb2677183" providerId="AD"/>
      </p:ext>
    </p:extLst>
  </p:cmAuthor>
  <p:cmAuthor id="2" name="Alecsander Eitan" initials="AE" lastIdx="3" clrIdx="1">
    <p:extLst>
      <p:ext uri="{19B8F6BF-5375-455C-9EA6-DF929625EA0E}">
        <p15:presenceInfo xmlns:p15="http://schemas.microsoft.com/office/powerpoint/2012/main" userId="S::eitana@qti.qualcomm.com::e817fc15-1440-47f2-9807-cb47db72d9e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p:cViewPr varScale="1">
        <p:scale>
          <a:sx n="116" d="100"/>
          <a:sy n="116" d="100"/>
        </p:scale>
        <p:origin x="138" y="33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802.11-19/0705r0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Assaf Kasher &amp; Alecsander Eitan,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802.11-19/0705r0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Assaf Kasher &amp; Alecsander Eitan,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802.11-19/0705r0</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dirty="0"/>
              <a:t>Assaf Kasher &amp; Alecsander Eitan,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802.11-19/0705r0</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dirty="0"/>
              <a:t>Assaf Kasher &amp; Alecsander Eitan,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802.11-19/0705r0</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dirty="0"/>
              <a:t>Assaf Kasher &amp; Alecsander Eitan,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5045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802.11-19/0705r0</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dirty="0"/>
              <a:t>Assaf Kasher &amp; Alecsander Eitan,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99172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802.11-19/0705r0</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dirty="0"/>
              <a:t>Assaf Kasher &amp; Alecsander Eitan,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a:xfrm>
            <a:off x="914400" y="304800"/>
            <a:ext cx="2499764" cy="273050"/>
          </a:xfrm>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Assaf Kasher &amp; Alecsander Eitan,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Assaf Kasher &amp; Alecsander Eitan, Qualcomm</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Assaf Kasher &amp; Alecsander Eitan,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2021</a:t>
            </a:r>
            <a:endParaRPr lang="en-GB" dirty="0"/>
          </a:p>
        </p:txBody>
      </p:sp>
      <p:sp>
        <p:nvSpPr>
          <p:cNvPr id="6" name="Footer Placeholder 5"/>
          <p:cNvSpPr>
            <a:spLocks noGrp="1"/>
          </p:cNvSpPr>
          <p:nvPr>
            <p:ph type="ftr" idx="11"/>
          </p:nvPr>
        </p:nvSpPr>
        <p:spPr/>
        <p:txBody>
          <a:bodyPr/>
          <a:lstStyle>
            <a:lvl1pPr>
              <a:defRPr/>
            </a:lvl1pPr>
          </a:lstStyle>
          <a:p>
            <a:r>
              <a:rPr lang="en-GB" dirty="0"/>
              <a:t>Assaf Kasher &amp; Alecsander Eitan,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Assaf Kasher &amp; Alecsander Eitan, Qualcomm</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2021</a:t>
            </a:r>
            <a:endParaRPr lang="en-GB" dirty="0"/>
          </a:p>
        </p:txBody>
      </p:sp>
      <p:sp>
        <p:nvSpPr>
          <p:cNvPr id="4" name="Footer Placeholder 3"/>
          <p:cNvSpPr>
            <a:spLocks noGrp="1"/>
          </p:cNvSpPr>
          <p:nvPr>
            <p:ph type="ftr" idx="11"/>
          </p:nvPr>
        </p:nvSpPr>
        <p:spPr/>
        <p:txBody>
          <a:bodyPr/>
          <a:lstStyle>
            <a:lvl1pPr>
              <a:defRPr/>
            </a:lvl1pPr>
          </a:lstStyle>
          <a:p>
            <a:r>
              <a:rPr lang="en-GB" dirty="0"/>
              <a:t>Assaf Kasher &amp; Alecsander Eitan,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2021</a:t>
            </a:r>
            <a:endParaRPr lang="en-GB" dirty="0"/>
          </a:p>
        </p:txBody>
      </p:sp>
      <p:sp>
        <p:nvSpPr>
          <p:cNvPr id="3" name="Footer Placeholder 2"/>
          <p:cNvSpPr>
            <a:spLocks noGrp="1"/>
          </p:cNvSpPr>
          <p:nvPr>
            <p:ph type="ftr" idx="11"/>
          </p:nvPr>
        </p:nvSpPr>
        <p:spPr/>
        <p:txBody>
          <a:bodyPr/>
          <a:lstStyle>
            <a:lvl1pPr>
              <a:defRPr/>
            </a:lvl1pPr>
          </a:lstStyle>
          <a:p>
            <a:r>
              <a:rPr lang="en-GB" dirty="0"/>
              <a:t>Assaf Kasher &amp; Alecsander Eitan,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Assaf Kasher &amp; Alecsander Eitan,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Assaf Kasher &amp; Alecsander Eitan,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Assaf Kasher &amp; Alecsander Eitan, Qualcomm</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802.11-21/0796r0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docs.fcc.gov/public/attachments/DA-18-1308A1.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docs.fcc.gov/public/attachments/DA-21-407A1.pdf" TargetMode="External"/><Relationship Id="rId4" Type="http://schemas.openxmlformats.org/officeDocument/2006/relationships/hyperlink" Target="https://docs.fcc.gov/public/attachments/DA-20-795A1.pdf"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Coexistence between radars and communication systems in the 60GHz band</a:t>
            </a:r>
            <a:endParaRPr lang="en-GB" dirty="0"/>
          </a:p>
        </p:txBody>
      </p:sp>
      <p:sp>
        <p:nvSpPr>
          <p:cNvPr id="3074" name="Rectangle 2"/>
          <p:cNvSpPr>
            <a:spLocks noGrp="1" noChangeArrowheads="1"/>
          </p:cNvSpPr>
          <p:nvPr>
            <p:ph type="subTitle" idx="1"/>
          </p:nvPr>
        </p:nvSpPr>
        <p:spPr>
          <a:xfrm>
            <a:off x="1828800" y="190500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2019-05-11</a:t>
            </a:r>
          </a:p>
        </p:txBody>
      </p:sp>
      <p:sp>
        <p:nvSpPr>
          <p:cNvPr id="6" name="Date Placeholder 3"/>
          <p:cNvSpPr>
            <a:spLocks noGrp="1"/>
          </p:cNvSpPr>
          <p:nvPr>
            <p:ph type="dt" idx="10"/>
          </p:nvPr>
        </p:nvSpPr>
        <p:spPr/>
        <p:txBody>
          <a:bodyPr/>
          <a:lstStyle/>
          <a:p>
            <a:r>
              <a:rPr lang="en-US" dirty="0"/>
              <a:t>May 2021</a:t>
            </a:r>
            <a:endParaRPr lang="en-GB" dirty="0"/>
          </a:p>
        </p:txBody>
      </p:sp>
      <p:sp>
        <p:nvSpPr>
          <p:cNvPr id="7" name="Footer Placeholder 4"/>
          <p:cNvSpPr>
            <a:spLocks noGrp="1"/>
          </p:cNvSpPr>
          <p:nvPr>
            <p:ph type="ftr" idx="11"/>
          </p:nvPr>
        </p:nvSpPr>
        <p:spPr/>
        <p:txBody>
          <a:bodyPr/>
          <a:lstStyle/>
          <a:p>
            <a:r>
              <a:rPr lang="en-GB" dirty="0"/>
              <a:t>Assaf Kasher &amp; Alecsander Eitan,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320893253"/>
              </p:ext>
            </p:extLst>
          </p:nvPr>
        </p:nvGraphicFramePr>
        <p:xfrm>
          <a:off x="989013" y="3306763"/>
          <a:ext cx="9745662" cy="2366962"/>
        </p:xfrm>
        <a:graphic>
          <a:graphicData uri="http://schemas.openxmlformats.org/presentationml/2006/ole">
            <mc:AlternateContent xmlns:mc="http://schemas.openxmlformats.org/markup-compatibility/2006">
              <mc:Choice xmlns:v="urn:schemas-microsoft-com:vml" Requires="v">
                <p:oleObj spid="_x0000_s1050" name="Document" r:id="rId4" imgW="10466184" imgH="2544214" progId="Word.Document.8">
                  <p:embed/>
                </p:oleObj>
              </mc:Choice>
              <mc:Fallback>
                <p:oleObj name="Document" r:id="rId4" imgW="10466184" imgH="2544214" progId="Word.Document.8">
                  <p:embed/>
                  <p:pic>
                    <p:nvPicPr>
                      <p:cNvPr id="3075" name="Object 3"/>
                      <p:cNvPicPr>
                        <a:picLocks noChangeAspect="1" noChangeArrowheads="1"/>
                      </p:cNvPicPr>
                      <p:nvPr/>
                    </p:nvPicPr>
                    <p:blipFill>
                      <a:blip r:embed="rId5"/>
                      <a:srcRect/>
                      <a:stretch>
                        <a:fillRect/>
                      </a:stretch>
                    </p:blipFill>
                    <p:spPr bwMode="auto">
                      <a:xfrm>
                        <a:off x="989013" y="3306763"/>
                        <a:ext cx="9745662" cy="2366962"/>
                      </a:xfrm>
                      <a:prstGeom prst="rect">
                        <a:avLst/>
                      </a:prstGeom>
                      <a:noFill/>
                    </p:spPr>
                  </p:pic>
                </p:oleObj>
              </mc:Fallback>
            </mc:AlternateContent>
          </a:graphicData>
        </a:graphic>
      </p:graphicFrame>
      <p:sp>
        <p:nvSpPr>
          <p:cNvPr id="3076" name="Rectangle 4"/>
          <p:cNvSpPr>
            <a:spLocks noChangeArrowheads="1"/>
          </p:cNvSpPr>
          <p:nvPr/>
        </p:nvSpPr>
        <p:spPr bwMode="auto">
          <a:xfrm>
            <a:off x="993775" y="2895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FCC waivers</a:t>
            </a:r>
            <a:endParaRPr lang="en-GB" dirty="0"/>
          </a:p>
        </p:txBody>
      </p:sp>
      <p:sp>
        <p:nvSpPr>
          <p:cNvPr id="4098" name="Rectangle 2"/>
          <p:cNvSpPr>
            <a:spLocks noGrp="1" noChangeArrowheads="1"/>
          </p:cNvSpPr>
          <p:nvPr>
            <p:ph idx="1"/>
          </p:nvPr>
        </p:nvSpPr>
        <p:spPr>
          <a:xfrm>
            <a:off x="914401" y="1406434"/>
            <a:ext cx="10361084" cy="4341814"/>
          </a:xfrm>
          <a:ln/>
        </p:spPr>
        <p:txBody>
          <a:bodyPr/>
          <a:lstStyle/>
          <a:p>
            <a:pPr marL="0" indent="0"/>
            <a:r>
              <a:rPr lang="en-US" sz="2000" b="0" dirty="0"/>
              <a:t>Many waiver requests have been submitted to the FCC to permit radar operations in 60 GHz spectrum at higher power levels and aboard aircraft; several FCC Orders have been issued:</a:t>
            </a:r>
          </a:p>
          <a:p>
            <a:pPr>
              <a:buFont typeface="Arial" panose="020B0604020202020204" pitchFamily="34" charset="0"/>
              <a:buChar char="•"/>
            </a:pPr>
            <a:r>
              <a:rPr lang="en-US" sz="1800" b="0" dirty="0"/>
              <a:t>Google Soli field disturbance sensor. </a:t>
            </a:r>
            <a:r>
              <a:rPr lang="en-US" sz="1800" b="0" dirty="0">
                <a:solidFill>
                  <a:srgbClr val="0070C0"/>
                </a:solidFill>
                <a:hlinkClick r:id="rId3">
                  <a:extLst>
                    <a:ext uri="{A12FA001-AC4F-418D-AE19-62706E023703}">
                      <ahyp:hlinkClr xmlns:ahyp="http://schemas.microsoft.com/office/drawing/2018/hyperlinkcolor" val="tx"/>
                    </a:ext>
                  </a:extLst>
                </a:hlinkClick>
              </a:rPr>
              <a:t>FCC Soli Waiver Order DA 18-1308</a:t>
            </a:r>
            <a:endParaRPr lang="en-US" sz="1800" b="0" dirty="0">
              <a:solidFill>
                <a:srgbClr val="0070C0"/>
              </a:solidFill>
            </a:endParaRPr>
          </a:p>
          <a:p>
            <a:pPr>
              <a:buFont typeface="Arial" panose="020B0604020202020204" pitchFamily="34" charset="0"/>
              <a:buChar char="•"/>
            </a:pPr>
            <a:r>
              <a:rPr lang="en-US" sz="1800" b="0" dirty="0"/>
              <a:t>Leica Waiver for use on UAVs.  </a:t>
            </a:r>
            <a:r>
              <a:rPr lang="en-US" sz="1800" b="0" dirty="0">
                <a:solidFill>
                  <a:srgbClr val="0070C0"/>
                </a:solidFill>
                <a:hlinkClick r:id="rId4">
                  <a:extLst>
                    <a:ext uri="{A12FA001-AC4F-418D-AE19-62706E023703}">
                      <ahyp:hlinkClr xmlns:ahyp="http://schemas.microsoft.com/office/drawing/2018/hyperlinkcolor" val="tx"/>
                    </a:ext>
                  </a:extLst>
                </a:hlinkClick>
              </a:rPr>
              <a:t>FCC Leica Waiver Order DA 20-795</a:t>
            </a:r>
            <a:endParaRPr lang="en-US" sz="1800" b="0" dirty="0">
              <a:solidFill>
                <a:srgbClr val="0070C0"/>
              </a:solidFill>
            </a:endParaRPr>
          </a:p>
          <a:p>
            <a:pPr>
              <a:buFont typeface="Arial" panose="020B0604020202020204" pitchFamily="34" charset="0"/>
              <a:buChar char="•"/>
            </a:pPr>
            <a:r>
              <a:rPr lang="en-US" sz="1800" b="0" dirty="0"/>
              <a:t>FCC recently approved several limited waivers under same technical terms as Google Soli for use in vehicles to identify children left behind in hot cars.  </a:t>
            </a:r>
            <a:r>
              <a:rPr lang="en-US" sz="1800" b="0" dirty="0">
                <a:solidFill>
                  <a:srgbClr val="0070C0"/>
                </a:solidFill>
                <a:hlinkClick r:id="rId5">
                  <a:extLst>
                    <a:ext uri="{A12FA001-AC4F-418D-AE19-62706E023703}">
                      <ahyp:hlinkClr xmlns:ahyp="http://schemas.microsoft.com/office/drawing/2018/hyperlinkcolor" val="tx"/>
                    </a:ext>
                  </a:extLst>
                </a:hlinkClick>
              </a:rPr>
              <a:t>FCC In-Vehicle Radar Waiver Order DA 21-407</a:t>
            </a:r>
            <a:endParaRPr lang="en-US" sz="1800" b="0" dirty="0">
              <a:solidFill>
                <a:srgbClr val="0070C0"/>
              </a:solidFill>
            </a:endParaRPr>
          </a:p>
          <a:p>
            <a:pPr marL="0" indent="0"/>
            <a:r>
              <a:rPr lang="en-US" sz="2000" u="sng" dirty="0"/>
              <a:t>DA-18-1308 Soli Waiver Order parameters were applied to subsequent Waiver Orders</a:t>
            </a:r>
          </a:p>
          <a:p>
            <a:pPr>
              <a:buFont typeface="Arial" panose="020B0604020202020204" pitchFamily="34" charset="0"/>
              <a:buChar char="•"/>
            </a:pPr>
            <a:r>
              <a:rPr lang="en-US" sz="1800" b="0" dirty="0"/>
              <a:t>“…allow the device to operate in the 57-64 GHz band at a maximum +13 dBm EIRP, +10 dBm transmitter conducted output power, and +13 dBm/MHz power spectral density”</a:t>
            </a:r>
          </a:p>
          <a:p>
            <a:pPr>
              <a:buFont typeface="Arial" panose="020B0604020202020204" pitchFamily="34" charset="0"/>
              <a:buChar char="•"/>
            </a:pPr>
            <a:r>
              <a:rPr lang="en-US" sz="1800" b="0" dirty="0"/>
              <a:t>“operate with a maximum transmit duty cycle of 10 percent in any 33 milliseconds (</a:t>
            </a:r>
            <a:r>
              <a:rPr lang="en-US" sz="1800" b="0" dirty="0" err="1"/>
              <a:t>ms</a:t>
            </a:r>
            <a:r>
              <a:rPr lang="en-US" sz="1800" b="0" dirty="0"/>
              <a:t>) interval”</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5" name="Footer Placeholder 4"/>
          <p:cNvSpPr>
            <a:spLocks noGrp="1"/>
          </p:cNvSpPr>
          <p:nvPr>
            <p:ph type="ftr" idx="14"/>
          </p:nvPr>
        </p:nvSpPr>
        <p:spPr/>
        <p:txBody>
          <a:bodyPr/>
          <a:lstStyle/>
          <a:p>
            <a:r>
              <a:rPr lang="en-GB" dirty="0"/>
              <a:t>Assaf Kasher &amp; Alecsander Eitan, Qualcomm</a:t>
            </a:r>
          </a:p>
        </p:txBody>
      </p:sp>
      <p:sp>
        <p:nvSpPr>
          <p:cNvPr id="4" name="Date Placeholder 3"/>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3951959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6E237-B85A-4339-8353-577CA44B32A6}"/>
              </a:ext>
            </a:extLst>
          </p:cNvPr>
          <p:cNvSpPr>
            <a:spLocks noGrp="1"/>
          </p:cNvSpPr>
          <p:nvPr>
            <p:ph type="title"/>
          </p:nvPr>
        </p:nvSpPr>
        <p:spPr/>
        <p:txBody>
          <a:bodyPr/>
          <a:lstStyle/>
          <a:p>
            <a:endParaRPr lang="en-US"/>
          </a:p>
        </p:txBody>
      </p:sp>
      <p:sp>
        <p:nvSpPr>
          <p:cNvPr id="3" name="Date Placeholder 2">
            <a:extLst>
              <a:ext uri="{FF2B5EF4-FFF2-40B4-BE49-F238E27FC236}">
                <a16:creationId xmlns:a16="http://schemas.microsoft.com/office/drawing/2014/main" id="{98586B40-B3D3-47AF-A8D1-8552042E6009}"/>
              </a:ext>
            </a:extLst>
          </p:cNvPr>
          <p:cNvSpPr>
            <a:spLocks noGrp="1"/>
          </p:cNvSpPr>
          <p:nvPr>
            <p:ph type="dt" idx="10"/>
          </p:nvPr>
        </p:nvSpPr>
        <p:spPr/>
        <p:txBody>
          <a:bodyPr/>
          <a:lstStyle/>
          <a:p>
            <a:r>
              <a:rPr lang="en-US"/>
              <a:t>May 2021</a:t>
            </a:r>
            <a:endParaRPr lang="en-GB" dirty="0"/>
          </a:p>
        </p:txBody>
      </p:sp>
      <p:sp>
        <p:nvSpPr>
          <p:cNvPr id="4" name="Footer Placeholder 3">
            <a:extLst>
              <a:ext uri="{FF2B5EF4-FFF2-40B4-BE49-F238E27FC236}">
                <a16:creationId xmlns:a16="http://schemas.microsoft.com/office/drawing/2014/main" id="{B4D3ACBF-F079-4FDB-9E91-8E4753CC4371}"/>
              </a:ext>
            </a:extLst>
          </p:cNvPr>
          <p:cNvSpPr>
            <a:spLocks noGrp="1"/>
          </p:cNvSpPr>
          <p:nvPr>
            <p:ph type="ftr" idx="11"/>
          </p:nvPr>
        </p:nvSpPr>
        <p:spPr/>
        <p:txBody>
          <a:bodyPr/>
          <a:lstStyle/>
          <a:p>
            <a:r>
              <a:rPr lang="en-GB" dirty="0"/>
              <a:t>Assaf Kasher &amp; Alecsander Eitan, Qualcomm</a:t>
            </a:r>
          </a:p>
        </p:txBody>
      </p:sp>
      <p:sp>
        <p:nvSpPr>
          <p:cNvPr id="5" name="Slide Number Placeholder 4">
            <a:extLst>
              <a:ext uri="{FF2B5EF4-FFF2-40B4-BE49-F238E27FC236}">
                <a16:creationId xmlns:a16="http://schemas.microsoft.com/office/drawing/2014/main" id="{E73DF4BC-97E7-4C20-B7A4-4534E9CC10EC}"/>
              </a:ext>
            </a:extLst>
          </p:cNvPr>
          <p:cNvSpPr>
            <a:spLocks noGrp="1"/>
          </p:cNvSpPr>
          <p:nvPr>
            <p:ph type="sldNum" idx="12"/>
          </p:nvPr>
        </p:nvSpPr>
        <p:spPr/>
        <p:txBody>
          <a:bodyPr/>
          <a:lstStyle/>
          <a:p>
            <a:r>
              <a:rPr lang="en-GB"/>
              <a:t>Slide </a:t>
            </a:r>
            <a:fld id="{06B781AF-4CCF-49B0-A572-DE54FBE5D942}" type="slidenum">
              <a:rPr lang="en-GB" smtClean="0"/>
              <a:pPr/>
              <a:t>11</a:t>
            </a:fld>
            <a:endParaRPr lang="en-GB"/>
          </a:p>
        </p:txBody>
      </p:sp>
      <p:pic>
        <p:nvPicPr>
          <p:cNvPr id="5122" name="Picture 2" descr="See the source image">
            <a:extLst>
              <a:ext uri="{FF2B5EF4-FFF2-40B4-BE49-F238E27FC236}">
                <a16:creationId xmlns:a16="http://schemas.microsoft.com/office/drawing/2014/main" id="{480D60A7-A1F6-4D06-83B4-45C52BA897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8843" y="2155984"/>
            <a:ext cx="6172199" cy="2546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7230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C7BF9-1006-4470-B6FA-CEE8A9674A97}"/>
              </a:ext>
            </a:extLst>
          </p:cNvPr>
          <p:cNvSpPr>
            <a:spLocks noGrp="1"/>
          </p:cNvSpPr>
          <p:nvPr>
            <p:ph type="title"/>
          </p:nvPr>
        </p:nvSpPr>
        <p:spPr/>
        <p:txBody>
          <a:bodyPr/>
          <a:lstStyle/>
          <a:p>
            <a:r>
              <a:rPr lang="en-US" dirty="0"/>
              <a:t>ETSI BRAN activity in the mmWave band</a:t>
            </a:r>
          </a:p>
        </p:txBody>
      </p:sp>
      <p:sp>
        <p:nvSpPr>
          <p:cNvPr id="3" name="Content Placeholder 2">
            <a:extLst>
              <a:ext uri="{FF2B5EF4-FFF2-40B4-BE49-F238E27FC236}">
                <a16:creationId xmlns:a16="http://schemas.microsoft.com/office/drawing/2014/main" id="{67802DC3-82C8-4477-87FA-25E4D6A2054A}"/>
              </a:ext>
            </a:extLst>
          </p:cNvPr>
          <p:cNvSpPr>
            <a:spLocks noGrp="1"/>
          </p:cNvSpPr>
          <p:nvPr>
            <p:ph idx="1"/>
          </p:nvPr>
        </p:nvSpPr>
        <p:spPr>
          <a:xfrm>
            <a:off x="895072" y="1637508"/>
            <a:ext cx="10361084" cy="4113213"/>
          </a:xfrm>
        </p:spPr>
        <p:txBody>
          <a:bodyPr/>
          <a:lstStyle/>
          <a:p>
            <a:r>
              <a:rPr lang="en-US" dirty="0"/>
              <a:t>Band original designated 57-66 GHz, now extended to  57-71 GHz.</a:t>
            </a:r>
          </a:p>
          <a:p>
            <a:r>
              <a:rPr lang="en-US" dirty="0"/>
              <a:t>The group operates under the guidance of ERC Recommendation 70-03 (relating to the use of Short Range Devices)</a:t>
            </a:r>
          </a:p>
          <a:p>
            <a:endParaRPr lang="en-US" dirty="0"/>
          </a:p>
          <a:p>
            <a:endParaRPr lang="en-US" dirty="0"/>
          </a:p>
        </p:txBody>
      </p:sp>
      <p:sp>
        <p:nvSpPr>
          <p:cNvPr id="4" name="Slide Number Placeholder 3">
            <a:extLst>
              <a:ext uri="{FF2B5EF4-FFF2-40B4-BE49-F238E27FC236}">
                <a16:creationId xmlns:a16="http://schemas.microsoft.com/office/drawing/2014/main" id="{2E7CF115-1776-4673-A7DE-630134E3451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62F4E96-1F22-4E3B-9D83-D857F3F3732A}"/>
              </a:ext>
            </a:extLst>
          </p:cNvPr>
          <p:cNvSpPr>
            <a:spLocks noGrp="1"/>
          </p:cNvSpPr>
          <p:nvPr>
            <p:ph type="ftr" idx="14"/>
          </p:nvPr>
        </p:nvSpPr>
        <p:spPr/>
        <p:txBody>
          <a:bodyPr/>
          <a:lstStyle/>
          <a:p>
            <a:r>
              <a:rPr lang="en-GB" dirty="0"/>
              <a:t>Assaf Kasher &amp; Alecsander Eitan, Qualcomm</a:t>
            </a:r>
          </a:p>
        </p:txBody>
      </p:sp>
      <p:sp>
        <p:nvSpPr>
          <p:cNvPr id="6" name="Date Placeholder 5">
            <a:extLst>
              <a:ext uri="{FF2B5EF4-FFF2-40B4-BE49-F238E27FC236}">
                <a16:creationId xmlns:a16="http://schemas.microsoft.com/office/drawing/2014/main" id="{A8456EC0-78E0-4890-BF2E-6F38195D4FC3}"/>
              </a:ext>
            </a:extLst>
          </p:cNvPr>
          <p:cNvSpPr>
            <a:spLocks noGrp="1"/>
          </p:cNvSpPr>
          <p:nvPr>
            <p:ph type="dt" idx="15"/>
          </p:nvPr>
        </p:nvSpPr>
        <p:spPr/>
        <p:txBody>
          <a:bodyPr/>
          <a:lstStyle/>
          <a:p>
            <a:r>
              <a:rPr lang="en-US" dirty="0"/>
              <a:t>May 2021</a:t>
            </a:r>
            <a:endParaRPr lang="en-GB" dirty="0"/>
          </a:p>
        </p:txBody>
      </p:sp>
      <p:graphicFrame>
        <p:nvGraphicFramePr>
          <p:cNvPr id="8" name="Table 7">
            <a:extLst>
              <a:ext uri="{FF2B5EF4-FFF2-40B4-BE49-F238E27FC236}">
                <a16:creationId xmlns:a16="http://schemas.microsoft.com/office/drawing/2014/main" id="{48FED452-0BBA-4F64-BAFF-C275B7F3F863}"/>
              </a:ext>
            </a:extLst>
          </p:cNvPr>
          <p:cNvGraphicFramePr>
            <a:graphicFrameLocks noGrp="1"/>
          </p:cNvGraphicFramePr>
          <p:nvPr>
            <p:extLst>
              <p:ext uri="{D42A27DB-BD31-4B8C-83A1-F6EECF244321}">
                <p14:modId xmlns:p14="http://schemas.microsoft.com/office/powerpoint/2010/main" val="293911026"/>
              </p:ext>
            </p:extLst>
          </p:nvPr>
        </p:nvGraphicFramePr>
        <p:xfrm>
          <a:off x="1190627" y="3182177"/>
          <a:ext cx="9205382" cy="2650617"/>
        </p:xfrm>
        <a:graphic>
          <a:graphicData uri="http://schemas.openxmlformats.org/drawingml/2006/table">
            <a:tbl>
              <a:tblPr firstRow="1" firstCol="1" bandRow="1">
                <a:tableStyleId>{5940675A-B579-460E-94D1-54222C63F5DA}</a:tableStyleId>
              </a:tblPr>
              <a:tblGrid>
                <a:gridCol w="481597">
                  <a:extLst>
                    <a:ext uri="{9D8B030D-6E8A-4147-A177-3AD203B41FA5}">
                      <a16:colId xmlns:a16="http://schemas.microsoft.com/office/drawing/2014/main" val="1873805660"/>
                    </a:ext>
                  </a:extLst>
                </a:gridCol>
                <a:gridCol w="1045753">
                  <a:extLst>
                    <a:ext uri="{9D8B030D-6E8A-4147-A177-3AD203B41FA5}">
                      <a16:colId xmlns:a16="http://schemas.microsoft.com/office/drawing/2014/main" val="333346955"/>
                    </a:ext>
                  </a:extLst>
                </a:gridCol>
                <a:gridCol w="1126478">
                  <a:extLst>
                    <a:ext uri="{9D8B030D-6E8A-4147-A177-3AD203B41FA5}">
                      <a16:colId xmlns:a16="http://schemas.microsoft.com/office/drawing/2014/main" val="123193172"/>
                    </a:ext>
                  </a:extLst>
                </a:gridCol>
                <a:gridCol w="1951156">
                  <a:extLst>
                    <a:ext uri="{9D8B030D-6E8A-4147-A177-3AD203B41FA5}">
                      <a16:colId xmlns:a16="http://schemas.microsoft.com/office/drawing/2014/main" val="3581447471"/>
                    </a:ext>
                  </a:extLst>
                </a:gridCol>
                <a:gridCol w="1069604">
                  <a:extLst>
                    <a:ext uri="{9D8B030D-6E8A-4147-A177-3AD203B41FA5}">
                      <a16:colId xmlns:a16="http://schemas.microsoft.com/office/drawing/2014/main" val="3866495406"/>
                    </a:ext>
                  </a:extLst>
                </a:gridCol>
                <a:gridCol w="1534689">
                  <a:extLst>
                    <a:ext uri="{9D8B030D-6E8A-4147-A177-3AD203B41FA5}">
                      <a16:colId xmlns:a16="http://schemas.microsoft.com/office/drawing/2014/main" val="581085131"/>
                    </a:ext>
                  </a:extLst>
                </a:gridCol>
                <a:gridCol w="1996105">
                  <a:extLst>
                    <a:ext uri="{9D8B030D-6E8A-4147-A177-3AD203B41FA5}">
                      <a16:colId xmlns:a16="http://schemas.microsoft.com/office/drawing/2014/main" val="166606897"/>
                    </a:ext>
                  </a:extLst>
                </a:gridCol>
              </a:tblGrid>
              <a:tr h="515620">
                <a:tc gridSpan="2">
                  <a:txBody>
                    <a:bodyPr/>
                    <a:lstStyle/>
                    <a:p>
                      <a:pPr marL="555625" marR="0">
                        <a:lnSpc>
                          <a:spcPct val="105000"/>
                        </a:lnSpc>
                        <a:spcBef>
                          <a:spcPts val="350"/>
                        </a:spcBef>
                        <a:spcAft>
                          <a:spcPts val="0"/>
                        </a:spcAft>
                      </a:pPr>
                      <a:r>
                        <a:rPr lang="en-US" sz="900" dirty="0">
                          <a:effectLst/>
                        </a:rPr>
                        <a:t>Frequency</a:t>
                      </a:r>
                      <a:r>
                        <a:rPr lang="en-US" sz="900" spc="-20" dirty="0">
                          <a:effectLst/>
                        </a:rPr>
                        <a:t> </a:t>
                      </a:r>
                      <a:r>
                        <a:rPr lang="en-US" sz="900" dirty="0">
                          <a:effectLst/>
                        </a:rPr>
                        <a:t>Band</a:t>
                      </a:r>
                      <a:endParaRPr lang="en-US" sz="1100" dirty="0">
                        <a:effectLst/>
                        <a:latin typeface="Calibri" panose="020F0502020204030204" pitchFamily="34" charset="0"/>
                        <a:ea typeface="Calibri" panose="020F0502020204030204" pitchFamily="34" charset="0"/>
                      </a:endParaRPr>
                    </a:p>
                  </a:txBody>
                  <a:tcPr marL="0" marR="0" marT="0" marB="0"/>
                </a:tc>
                <a:tc hMerge="1">
                  <a:txBody>
                    <a:bodyPr/>
                    <a:lstStyle/>
                    <a:p>
                      <a:endParaRPr lang="en-US"/>
                    </a:p>
                  </a:txBody>
                  <a:tcPr/>
                </a:tc>
                <a:tc>
                  <a:txBody>
                    <a:bodyPr/>
                    <a:lstStyle/>
                    <a:p>
                      <a:pPr marL="186055" marR="0">
                        <a:lnSpc>
                          <a:spcPct val="105000"/>
                        </a:lnSpc>
                        <a:spcBef>
                          <a:spcPts val="350"/>
                        </a:spcBef>
                        <a:spcAft>
                          <a:spcPts val="0"/>
                        </a:spcAft>
                      </a:pPr>
                      <a:r>
                        <a:rPr lang="en-US" sz="900" dirty="0">
                          <a:effectLst/>
                        </a:rPr>
                        <a:t>Power</a:t>
                      </a:r>
                      <a:r>
                        <a:rPr lang="en-US" sz="900" spc="-15" dirty="0">
                          <a:effectLst/>
                        </a:rPr>
                        <a:t> </a:t>
                      </a:r>
                      <a:r>
                        <a:rPr lang="en-US" sz="900" dirty="0">
                          <a:effectLst/>
                        </a:rPr>
                        <a:t>/</a:t>
                      </a:r>
                      <a:r>
                        <a:rPr lang="en-US" sz="900" spc="-10" dirty="0">
                          <a:effectLst/>
                        </a:rPr>
                        <a:t> </a:t>
                      </a:r>
                      <a:r>
                        <a:rPr lang="en-US" sz="900" dirty="0">
                          <a:effectLst/>
                        </a:rPr>
                        <a:t>Magnetic</a:t>
                      </a:r>
                      <a:r>
                        <a:rPr lang="en-US" sz="900" spc="-15" dirty="0">
                          <a:effectLst/>
                        </a:rPr>
                        <a:t> </a:t>
                      </a:r>
                      <a:r>
                        <a:rPr lang="en-US" sz="900" dirty="0">
                          <a:effectLst/>
                        </a:rPr>
                        <a:t>Field</a:t>
                      </a:r>
                      <a:endParaRPr lang="en-US" sz="1100" dirty="0">
                        <a:effectLst/>
                        <a:latin typeface="Calibri" panose="020F0502020204030204" pitchFamily="34" charset="0"/>
                        <a:ea typeface="Calibri" panose="020F0502020204030204" pitchFamily="34" charset="0"/>
                      </a:endParaRPr>
                    </a:p>
                  </a:txBody>
                  <a:tcPr marL="0" marR="0" marT="0" marB="0"/>
                </a:tc>
                <a:tc>
                  <a:txBody>
                    <a:bodyPr/>
                    <a:lstStyle/>
                    <a:p>
                      <a:pPr marL="179070" marR="164465">
                        <a:spcBef>
                          <a:spcPts val="350"/>
                        </a:spcBef>
                        <a:spcAft>
                          <a:spcPts val="0"/>
                        </a:spcAft>
                      </a:pPr>
                      <a:r>
                        <a:rPr lang="en-US" sz="900" dirty="0">
                          <a:effectLst/>
                        </a:rPr>
                        <a:t>Spectrum</a:t>
                      </a:r>
                      <a:r>
                        <a:rPr lang="en-US" sz="900" spc="-60" dirty="0">
                          <a:effectLst/>
                        </a:rPr>
                        <a:t> </a:t>
                      </a:r>
                      <a:r>
                        <a:rPr lang="en-US" sz="900" dirty="0">
                          <a:effectLst/>
                        </a:rPr>
                        <a:t>access</a:t>
                      </a:r>
                      <a:r>
                        <a:rPr lang="en-US" sz="900" spc="-235" dirty="0">
                          <a:effectLst/>
                        </a:rPr>
                        <a:t> </a:t>
                      </a:r>
                      <a:r>
                        <a:rPr lang="en-US" sz="900" dirty="0">
                          <a:effectLst/>
                        </a:rPr>
                        <a:t>and mitigation</a:t>
                      </a:r>
                      <a:r>
                        <a:rPr lang="en-US" sz="900" spc="5" dirty="0">
                          <a:effectLst/>
                        </a:rPr>
                        <a:t> </a:t>
                      </a:r>
                      <a:r>
                        <a:rPr lang="en-US" sz="900" dirty="0">
                          <a:effectLst/>
                        </a:rPr>
                        <a:t>requirements</a:t>
                      </a:r>
                      <a:endParaRPr lang="en-US" sz="1100" dirty="0">
                        <a:effectLst/>
                        <a:latin typeface="Calibri" panose="020F0502020204030204" pitchFamily="34" charset="0"/>
                        <a:ea typeface="Calibri" panose="020F0502020204030204" pitchFamily="34" charset="0"/>
                      </a:endParaRPr>
                    </a:p>
                  </a:txBody>
                  <a:tcPr marL="0" marR="0" marT="0" marB="0"/>
                </a:tc>
                <a:tc>
                  <a:txBody>
                    <a:bodyPr/>
                    <a:lstStyle/>
                    <a:p>
                      <a:pPr marL="69215" marR="52705" indent="635">
                        <a:spcBef>
                          <a:spcPts val="350"/>
                        </a:spcBef>
                        <a:spcAft>
                          <a:spcPts val="0"/>
                        </a:spcAft>
                      </a:pPr>
                      <a:r>
                        <a:rPr lang="en-US" sz="900">
                          <a:effectLst/>
                        </a:rPr>
                        <a:t>Modulation /</a:t>
                      </a:r>
                      <a:r>
                        <a:rPr lang="en-US" sz="900" spc="5">
                          <a:effectLst/>
                        </a:rPr>
                        <a:t> </a:t>
                      </a:r>
                      <a:r>
                        <a:rPr lang="en-US" sz="900">
                          <a:effectLst/>
                        </a:rPr>
                        <a:t>maximum</a:t>
                      </a:r>
                      <a:r>
                        <a:rPr lang="en-US" sz="900" spc="-60">
                          <a:effectLst/>
                        </a:rPr>
                        <a:t> </a:t>
                      </a:r>
                      <a:r>
                        <a:rPr lang="en-US" sz="900">
                          <a:effectLst/>
                        </a:rPr>
                        <a:t>occupied</a:t>
                      </a:r>
                      <a:r>
                        <a:rPr lang="en-US" sz="900" spc="-235">
                          <a:effectLst/>
                        </a:rPr>
                        <a:t> </a:t>
                      </a:r>
                      <a:r>
                        <a:rPr lang="en-US" sz="900">
                          <a:effectLst/>
                        </a:rPr>
                        <a:t>bandwidth</a:t>
                      </a:r>
                      <a:endParaRPr lang="en-US" sz="1100">
                        <a:effectLst/>
                        <a:latin typeface="Calibri" panose="020F0502020204030204" pitchFamily="34" charset="0"/>
                        <a:ea typeface="Calibri" panose="020F0502020204030204" pitchFamily="34" charset="0"/>
                      </a:endParaRPr>
                    </a:p>
                  </a:txBody>
                  <a:tcPr marL="0" marR="0" marT="0" marB="0"/>
                </a:tc>
                <a:tc>
                  <a:txBody>
                    <a:bodyPr/>
                    <a:lstStyle/>
                    <a:p>
                      <a:pPr marL="125095" marR="0">
                        <a:lnSpc>
                          <a:spcPct val="105000"/>
                        </a:lnSpc>
                        <a:spcBef>
                          <a:spcPts val="350"/>
                        </a:spcBef>
                        <a:spcAft>
                          <a:spcPts val="0"/>
                        </a:spcAft>
                      </a:pPr>
                      <a:r>
                        <a:rPr lang="en-US" sz="900" dirty="0">
                          <a:effectLst/>
                        </a:rPr>
                        <a:t>ECC/ERC</a:t>
                      </a:r>
                      <a:r>
                        <a:rPr lang="en-US" sz="900" spc="-25" dirty="0">
                          <a:effectLst/>
                        </a:rPr>
                        <a:t> </a:t>
                      </a:r>
                      <a:r>
                        <a:rPr lang="en-US" sz="900" dirty="0">
                          <a:effectLst/>
                        </a:rPr>
                        <a:t>Deliverable</a:t>
                      </a:r>
                      <a:endParaRPr lang="en-US" sz="1100" dirty="0">
                        <a:effectLst/>
                        <a:latin typeface="Calibri" panose="020F0502020204030204" pitchFamily="34" charset="0"/>
                        <a:ea typeface="Calibri" panose="020F0502020204030204" pitchFamily="34" charset="0"/>
                      </a:endParaRPr>
                    </a:p>
                  </a:txBody>
                  <a:tcPr marL="0" marR="0" marT="0" marB="0"/>
                </a:tc>
                <a:tc>
                  <a:txBody>
                    <a:bodyPr/>
                    <a:lstStyle/>
                    <a:p>
                      <a:pPr marL="1079500" marR="1066165">
                        <a:lnSpc>
                          <a:spcPct val="105000"/>
                        </a:lnSpc>
                        <a:spcBef>
                          <a:spcPts val="350"/>
                        </a:spcBef>
                        <a:spcAft>
                          <a:spcPts val="0"/>
                        </a:spcAft>
                      </a:pPr>
                      <a:r>
                        <a:rPr lang="en-US" sz="900">
                          <a:effectLst/>
                        </a:rPr>
                        <a:t> </a:t>
                      </a:r>
                      <a:endParaRPr lang="en-US" sz="11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245659418"/>
                  </a:ext>
                </a:extLst>
              </a:tr>
              <a:tr h="461645">
                <a:tc>
                  <a:txBody>
                    <a:bodyPr/>
                    <a:lstStyle/>
                    <a:p>
                      <a:pPr marL="31750" marR="0">
                        <a:lnSpc>
                          <a:spcPct val="105000"/>
                        </a:lnSpc>
                        <a:spcBef>
                          <a:spcPts val="125"/>
                        </a:spcBef>
                        <a:spcAft>
                          <a:spcPts val="0"/>
                        </a:spcAft>
                      </a:pPr>
                      <a:r>
                        <a:rPr lang="en-US" sz="900" dirty="0">
                          <a:effectLst/>
                        </a:rPr>
                        <a:t>c1</a:t>
                      </a:r>
                      <a:endParaRPr lang="en-US" sz="1100" dirty="0">
                        <a:effectLst/>
                        <a:latin typeface="Calibri" panose="020F0502020204030204" pitchFamily="34" charset="0"/>
                        <a:ea typeface="Calibri" panose="020F0502020204030204" pitchFamily="34" charset="0"/>
                      </a:endParaRPr>
                    </a:p>
                  </a:txBody>
                  <a:tcPr marL="0" marR="0" marT="0" marB="0"/>
                </a:tc>
                <a:tc>
                  <a:txBody>
                    <a:bodyPr/>
                    <a:lstStyle/>
                    <a:p>
                      <a:pPr marL="31750" marR="0">
                        <a:lnSpc>
                          <a:spcPct val="105000"/>
                        </a:lnSpc>
                        <a:spcBef>
                          <a:spcPts val="125"/>
                        </a:spcBef>
                        <a:spcAft>
                          <a:spcPts val="0"/>
                        </a:spcAft>
                      </a:pPr>
                      <a:r>
                        <a:rPr lang="en-US" sz="900" dirty="0">
                          <a:effectLst/>
                        </a:rPr>
                        <a:t>57-71</a:t>
                      </a:r>
                      <a:r>
                        <a:rPr lang="en-US" sz="900" spc="-15" dirty="0">
                          <a:effectLst/>
                        </a:rPr>
                        <a:t> </a:t>
                      </a:r>
                      <a:r>
                        <a:rPr lang="en-US" sz="900" dirty="0">
                          <a:effectLst/>
                        </a:rPr>
                        <a:t>GHz</a:t>
                      </a:r>
                      <a:endParaRPr lang="en-US" sz="1100" dirty="0">
                        <a:effectLst/>
                        <a:latin typeface="Calibri" panose="020F0502020204030204" pitchFamily="34" charset="0"/>
                        <a:ea typeface="Calibri" panose="020F0502020204030204" pitchFamily="34" charset="0"/>
                      </a:endParaRPr>
                    </a:p>
                  </a:txBody>
                  <a:tcPr marL="0" marR="0" marT="0" marB="0"/>
                </a:tc>
                <a:tc>
                  <a:txBody>
                    <a:bodyPr/>
                    <a:lstStyle/>
                    <a:p>
                      <a:pPr marL="31750" marR="0">
                        <a:lnSpc>
                          <a:spcPct val="105000"/>
                        </a:lnSpc>
                        <a:spcBef>
                          <a:spcPts val="125"/>
                        </a:spcBef>
                        <a:spcAft>
                          <a:spcPts val="0"/>
                        </a:spcAft>
                      </a:pPr>
                      <a:r>
                        <a:rPr lang="en-US" sz="900" dirty="0">
                          <a:effectLst/>
                        </a:rPr>
                        <a:t>40</a:t>
                      </a:r>
                      <a:r>
                        <a:rPr lang="en-US" sz="900" spc="-25" dirty="0">
                          <a:effectLst/>
                        </a:rPr>
                        <a:t> </a:t>
                      </a:r>
                      <a:r>
                        <a:rPr lang="en-US" sz="900" dirty="0">
                          <a:effectLst/>
                        </a:rPr>
                        <a:t>dBm</a:t>
                      </a:r>
                      <a:r>
                        <a:rPr lang="en-US" sz="900" spc="-20" dirty="0">
                          <a:effectLst/>
                        </a:rPr>
                        <a:t> </a:t>
                      </a:r>
                      <a:r>
                        <a:rPr lang="en-US" sz="900" dirty="0" err="1">
                          <a:effectLst/>
                        </a:rPr>
                        <a:t>e.i.r.p</a:t>
                      </a:r>
                      <a:r>
                        <a:rPr lang="en-US" sz="900" dirty="0">
                          <a:effectLst/>
                        </a:rPr>
                        <a:t>.,</a:t>
                      </a:r>
                      <a:r>
                        <a:rPr lang="en-US" sz="900" spc="-25" dirty="0">
                          <a:effectLst/>
                        </a:rPr>
                        <a:t> </a:t>
                      </a:r>
                      <a:r>
                        <a:rPr lang="en-US" sz="900" dirty="0">
                          <a:effectLst/>
                        </a:rPr>
                        <a:t>23</a:t>
                      </a:r>
                      <a:r>
                        <a:rPr lang="en-US" sz="900" spc="-20" dirty="0">
                          <a:effectLst/>
                        </a:rPr>
                        <a:t> </a:t>
                      </a:r>
                      <a:r>
                        <a:rPr lang="en-US" sz="900" dirty="0">
                          <a:effectLst/>
                        </a:rPr>
                        <a:t>dBm/MHz</a:t>
                      </a:r>
                      <a:endParaRPr lang="en-US" sz="1100" dirty="0">
                        <a:effectLst/>
                      </a:endParaRPr>
                    </a:p>
                    <a:p>
                      <a:pPr marL="31750" marR="0">
                        <a:lnSpc>
                          <a:spcPct val="105000"/>
                        </a:lnSpc>
                        <a:spcBef>
                          <a:spcPts val="0"/>
                        </a:spcBef>
                        <a:spcAft>
                          <a:spcPts val="0"/>
                        </a:spcAft>
                      </a:pPr>
                      <a:r>
                        <a:rPr lang="en-US" sz="900" dirty="0" err="1">
                          <a:effectLst/>
                        </a:rPr>
                        <a:t>e.i.r.p</a:t>
                      </a:r>
                      <a:r>
                        <a:rPr lang="en-US" sz="900" dirty="0">
                          <a:effectLst/>
                        </a:rPr>
                        <a:t>.</a:t>
                      </a:r>
                      <a:r>
                        <a:rPr lang="en-US" sz="900" spc="-30" dirty="0">
                          <a:effectLst/>
                        </a:rPr>
                        <a:t> </a:t>
                      </a:r>
                      <a:r>
                        <a:rPr lang="en-US" sz="900" dirty="0">
                          <a:effectLst/>
                        </a:rPr>
                        <a:t>density</a:t>
                      </a:r>
                      <a:endParaRPr lang="en-US" sz="1100" dirty="0">
                        <a:effectLst/>
                        <a:latin typeface="Calibri" panose="020F0502020204030204" pitchFamily="34" charset="0"/>
                        <a:ea typeface="Calibri" panose="020F0502020204030204" pitchFamily="34" charset="0"/>
                      </a:endParaRPr>
                    </a:p>
                  </a:txBody>
                  <a:tcPr marL="0" marR="0" marT="0" marB="0"/>
                </a:tc>
                <a:tc>
                  <a:txBody>
                    <a:bodyPr/>
                    <a:lstStyle/>
                    <a:p>
                      <a:pPr marL="32385" marR="163195">
                        <a:spcBef>
                          <a:spcPts val="125"/>
                        </a:spcBef>
                        <a:spcAft>
                          <a:spcPts val="0"/>
                        </a:spcAft>
                      </a:pPr>
                      <a:r>
                        <a:rPr lang="en-US" sz="900" dirty="0">
                          <a:effectLst/>
                        </a:rPr>
                        <a:t>Adequate spectrum</a:t>
                      </a:r>
                      <a:r>
                        <a:rPr lang="en-US" sz="900" spc="5" dirty="0">
                          <a:effectLst/>
                        </a:rPr>
                        <a:t> </a:t>
                      </a:r>
                      <a:r>
                        <a:rPr lang="en-US" sz="900" dirty="0">
                          <a:effectLst/>
                        </a:rPr>
                        <a:t>sharing mechanism</a:t>
                      </a:r>
                      <a:r>
                        <a:rPr lang="en-US" sz="900" spc="5" dirty="0">
                          <a:effectLst/>
                        </a:rPr>
                        <a:t> </a:t>
                      </a:r>
                      <a:r>
                        <a:rPr lang="en-US" sz="900" dirty="0">
                          <a:effectLst/>
                        </a:rPr>
                        <a:t>shall</a:t>
                      </a:r>
                      <a:r>
                        <a:rPr lang="en-US" sz="900" spc="-35" dirty="0">
                          <a:effectLst/>
                        </a:rPr>
                        <a:t> </a:t>
                      </a:r>
                      <a:r>
                        <a:rPr lang="en-US" sz="900" dirty="0">
                          <a:effectLst/>
                        </a:rPr>
                        <a:t>be</a:t>
                      </a:r>
                      <a:r>
                        <a:rPr lang="en-US" sz="900" spc="-30" dirty="0">
                          <a:effectLst/>
                        </a:rPr>
                        <a:t> </a:t>
                      </a:r>
                      <a:r>
                        <a:rPr lang="en-US" sz="900" dirty="0">
                          <a:effectLst/>
                        </a:rPr>
                        <a:t>implemented</a:t>
                      </a:r>
                      <a:endParaRPr lang="en-US" sz="1100" dirty="0">
                        <a:effectLst/>
                        <a:latin typeface="Calibri" panose="020F0502020204030204" pitchFamily="34" charset="0"/>
                        <a:ea typeface="Calibri" panose="020F0502020204030204" pitchFamily="34" charset="0"/>
                      </a:endParaRPr>
                    </a:p>
                  </a:txBody>
                  <a:tcPr marL="0" marR="0" marT="0" marB="0"/>
                </a:tc>
                <a:tc>
                  <a:txBody>
                    <a:bodyPr/>
                    <a:lstStyle/>
                    <a:p>
                      <a:pPr marL="29210" marR="0">
                        <a:lnSpc>
                          <a:spcPct val="105000"/>
                        </a:lnSpc>
                        <a:spcBef>
                          <a:spcPts val="125"/>
                        </a:spcBef>
                        <a:spcAft>
                          <a:spcPts val="0"/>
                        </a:spcAft>
                      </a:pPr>
                      <a:r>
                        <a:rPr lang="en-US" sz="900">
                          <a:effectLst/>
                        </a:rPr>
                        <a:t>Not</a:t>
                      </a:r>
                      <a:r>
                        <a:rPr lang="en-US" sz="900" spc="-10">
                          <a:effectLst/>
                        </a:rPr>
                        <a:t> </a:t>
                      </a:r>
                      <a:r>
                        <a:rPr lang="en-US" sz="900">
                          <a:effectLst/>
                        </a:rPr>
                        <a:t>specified</a:t>
                      </a:r>
                      <a:endParaRPr lang="en-US" sz="1100">
                        <a:effectLst/>
                        <a:latin typeface="Calibri" panose="020F0502020204030204" pitchFamily="34" charset="0"/>
                        <a:ea typeface="Calibri" panose="020F0502020204030204" pitchFamily="34" charset="0"/>
                      </a:endParaRPr>
                    </a:p>
                  </a:txBody>
                  <a:tcPr marL="0" marR="0" marT="0" marB="0"/>
                </a:tc>
                <a:tc>
                  <a:txBody>
                    <a:bodyPr/>
                    <a:lstStyle/>
                    <a:p>
                      <a:pPr marL="0" marR="0">
                        <a:lnSpc>
                          <a:spcPct val="105000"/>
                        </a:lnSpc>
                        <a:spcBef>
                          <a:spcPts val="0"/>
                        </a:spcBef>
                        <a:spcAft>
                          <a:spcPts val="0"/>
                        </a:spcAft>
                      </a:pPr>
                      <a:r>
                        <a:rPr lang="en-US" sz="800">
                          <a:effectLst/>
                        </a:rPr>
                        <a:t> </a:t>
                      </a:r>
                      <a:endParaRPr lang="en-US" sz="1100">
                        <a:effectLst/>
                        <a:latin typeface="Calibri" panose="020F0502020204030204" pitchFamily="34" charset="0"/>
                        <a:ea typeface="Calibri" panose="020F0502020204030204" pitchFamily="34" charset="0"/>
                      </a:endParaRPr>
                    </a:p>
                  </a:txBody>
                  <a:tcPr marL="0" marR="0" marT="0" marB="0"/>
                </a:tc>
                <a:tc>
                  <a:txBody>
                    <a:bodyPr/>
                    <a:lstStyle/>
                    <a:p>
                      <a:pPr marL="33020" marR="0">
                        <a:lnSpc>
                          <a:spcPct val="105000"/>
                        </a:lnSpc>
                        <a:spcBef>
                          <a:spcPts val="125"/>
                        </a:spcBef>
                        <a:spcAft>
                          <a:spcPts val="0"/>
                        </a:spcAft>
                      </a:pPr>
                      <a:r>
                        <a:rPr lang="en-US" sz="900">
                          <a:effectLst/>
                        </a:rPr>
                        <a:t>Fixed</a:t>
                      </a:r>
                      <a:r>
                        <a:rPr lang="en-US" sz="900" spc="-25">
                          <a:effectLst/>
                        </a:rPr>
                        <a:t> </a:t>
                      </a:r>
                      <a:r>
                        <a:rPr lang="en-US" sz="900">
                          <a:effectLst/>
                        </a:rPr>
                        <a:t>outdoor</a:t>
                      </a:r>
                      <a:r>
                        <a:rPr lang="en-US" sz="900" spc="-25">
                          <a:effectLst/>
                        </a:rPr>
                        <a:t> </a:t>
                      </a:r>
                      <a:r>
                        <a:rPr lang="en-US" sz="900">
                          <a:effectLst/>
                        </a:rPr>
                        <a:t>installations</a:t>
                      </a:r>
                      <a:r>
                        <a:rPr lang="en-US" sz="900" spc="-25">
                          <a:effectLst/>
                        </a:rPr>
                        <a:t> </a:t>
                      </a:r>
                      <a:r>
                        <a:rPr lang="en-US" sz="900">
                          <a:effectLst/>
                        </a:rPr>
                        <a:t>are</a:t>
                      </a:r>
                      <a:r>
                        <a:rPr lang="en-US" sz="900" spc="-25">
                          <a:effectLst/>
                        </a:rPr>
                        <a:t> </a:t>
                      </a:r>
                      <a:r>
                        <a:rPr lang="en-US" sz="900">
                          <a:effectLst/>
                        </a:rPr>
                        <a:t>not</a:t>
                      </a:r>
                      <a:r>
                        <a:rPr lang="en-US" sz="900" spc="-25">
                          <a:effectLst/>
                        </a:rPr>
                        <a:t> </a:t>
                      </a:r>
                      <a:r>
                        <a:rPr lang="en-US" sz="900">
                          <a:effectLst/>
                        </a:rPr>
                        <a:t>allowed.</a:t>
                      </a:r>
                      <a:endParaRPr lang="en-US" sz="11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2551911762"/>
                  </a:ext>
                </a:extLst>
              </a:tr>
              <a:tr h="598805">
                <a:tc>
                  <a:txBody>
                    <a:bodyPr/>
                    <a:lstStyle/>
                    <a:p>
                      <a:pPr marL="31750" marR="0">
                        <a:lnSpc>
                          <a:spcPct val="105000"/>
                        </a:lnSpc>
                        <a:spcBef>
                          <a:spcPts val="125"/>
                        </a:spcBef>
                        <a:spcAft>
                          <a:spcPts val="0"/>
                        </a:spcAft>
                      </a:pPr>
                      <a:r>
                        <a:rPr lang="en-US" sz="900">
                          <a:effectLst/>
                        </a:rPr>
                        <a:t>c2</a:t>
                      </a:r>
                      <a:endParaRPr lang="en-US" sz="1100">
                        <a:effectLst/>
                        <a:latin typeface="Calibri" panose="020F0502020204030204" pitchFamily="34" charset="0"/>
                        <a:ea typeface="Calibri" panose="020F0502020204030204" pitchFamily="34" charset="0"/>
                      </a:endParaRPr>
                    </a:p>
                  </a:txBody>
                  <a:tcPr marL="0" marR="0" marT="0" marB="0"/>
                </a:tc>
                <a:tc>
                  <a:txBody>
                    <a:bodyPr/>
                    <a:lstStyle/>
                    <a:p>
                      <a:pPr marL="31750" marR="0">
                        <a:lnSpc>
                          <a:spcPct val="105000"/>
                        </a:lnSpc>
                        <a:spcBef>
                          <a:spcPts val="125"/>
                        </a:spcBef>
                        <a:spcAft>
                          <a:spcPts val="0"/>
                        </a:spcAft>
                      </a:pPr>
                      <a:r>
                        <a:rPr lang="en-US" sz="900">
                          <a:effectLst/>
                        </a:rPr>
                        <a:t>57-71</a:t>
                      </a:r>
                      <a:r>
                        <a:rPr lang="en-US" sz="900" spc="-15">
                          <a:effectLst/>
                        </a:rPr>
                        <a:t> </a:t>
                      </a:r>
                      <a:r>
                        <a:rPr lang="en-US" sz="900">
                          <a:effectLst/>
                        </a:rPr>
                        <a:t>GHz</a:t>
                      </a:r>
                      <a:endParaRPr lang="en-US" sz="1100">
                        <a:effectLst/>
                        <a:latin typeface="Calibri" panose="020F0502020204030204" pitchFamily="34" charset="0"/>
                        <a:ea typeface="Calibri" panose="020F0502020204030204" pitchFamily="34" charset="0"/>
                      </a:endParaRPr>
                    </a:p>
                  </a:txBody>
                  <a:tcPr marL="0" marR="0" marT="0" marB="0"/>
                </a:tc>
                <a:tc>
                  <a:txBody>
                    <a:bodyPr/>
                    <a:lstStyle/>
                    <a:p>
                      <a:pPr marL="31750" marR="0" algn="just">
                        <a:lnSpc>
                          <a:spcPct val="105000"/>
                        </a:lnSpc>
                        <a:spcBef>
                          <a:spcPts val="125"/>
                        </a:spcBef>
                        <a:spcAft>
                          <a:spcPts val="0"/>
                        </a:spcAft>
                      </a:pPr>
                      <a:r>
                        <a:rPr lang="en-US" sz="900">
                          <a:effectLst/>
                        </a:rPr>
                        <a:t>40</a:t>
                      </a:r>
                      <a:r>
                        <a:rPr lang="en-US" sz="900" spc="-25">
                          <a:effectLst/>
                        </a:rPr>
                        <a:t> </a:t>
                      </a:r>
                      <a:r>
                        <a:rPr lang="en-US" sz="900">
                          <a:effectLst/>
                        </a:rPr>
                        <a:t>dBm</a:t>
                      </a:r>
                      <a:r>
                        <a:rPr lang="en-US" sz="900" spc="-20">
                          <a:effectLst/>
                        </a:rPr>
                        <a:t> </a:t>
                      </a:r>
                      <a:r>
                        <a:rPr lang="en-US" sz="900">
                          <a:effectLst/>
                        </a:rPr>
                        <a:t>e.i.r.p.,</a:t>
                      </a:r>
                      <a:r>
                        <a:rPr lang="en-US" sz="900" spc="-25">
                          <a:effectLst/>
                        </a:rPr>
                        <a:t> </a:t>
                      </a:r>
                      <a:r>
                        <a:rPr lang="en-US" sz="900">
                          <a:effectLst/>
                        </a:rPr>
                        <a:t>23</a:t>
                      </a:r>
                      <a:r>
                        <a:rPr lang="en-US" sz="900" spc="-20">
                          <a:effectLst/>
                        </a:rPr>
                        <a:t> </a:t>
                      </a:r>
                      <a:r>
                        <a:rPr lang="en-US" sz="900">
                          <a:effectLst/>
                        </a:rPr>
                        <a:t>dBm/MHz</a:t>
                      </a:r>
                      <a:endParaRPr lang="en-US" sz="1100">
                        <a:effectLst/>
                      </a:endParaRPr>
                    </a:p>
                    <a:p>
                      <a:pPr marL="31750" marR="94615" algn="just">
                        <a:spcBef>
                          <a:spcPts val="0"/>
                        </a:spcBef>
                        <a:spcAft>
                          <a:spcPts val="0"/>
                        </a:spcAft>
                      </a:pPr>
                      <a:r>
                        <a:rPr lang="en-US" sz="900">
                          <a:effectLst/>
                        </a:rPr>
                        <a:t>e.i.r.p.</a:t>
                      </a:r>
                      <a:r>
                        <a:rPr lang="en-US" sz="900" spc="-45">
                          <a:effectLst/>
                        </a:rPr>
                        <a:t> </a:t>
                      </a:r>
                      <a:r>
                        <a:rPr lang="en-US" sz="900">
                          <a:effectLst/>
                        </a:rPr>
                        <a:t>density</a:t>
                      </a:r>
                      <a:r>
                        <a:rPr lang="en-US" sz="900" spc="-45">
                          <a:effectLst/>
                        </a:rPr>
                        <a:t> </a:t>
                      </a:r>
                      <a:r>
                        <a:rPr lang="en-US" sz="900">
                          <a:effectLst/>
                        </a:rPr>
                        <a:t>and</a:t>
                      </a:r>
                      <a:r>
                        <a:rPr lang="en-US" sz="900" spc="-40">
                          <a:effectLst/>
                        </a:rPr>
                        <a:t> </a:t>
                      </a:r>
                      <a:r>
                        <a:rPr lang="en-US" sz="900">
                          <a:effectLst/>
                        </a:rPr>
                        <a:t>maximum</a:t>
                      </a:r>
                      <a:r>
                        <a:rPr lang="en-US" sz="900" spc="-240">
                          <a:effectLst/>
                        </a:rPr>
                        <a:t> </a:t>
                      </a:r>
                      <a:r>
                        <a:rPr lang="en-US" sz="900">
                          <a:effectLst/>
                        </a:rPr>
                        <a:t>transmit power of 27 dBm at</a:t>
                      </a:r>
                      <a:r>
                        <a:rPr lang="en-US" sz="900" spc="-235">
                          <a:effectLst/>
                        </a:rPr>
                        <a:t> </a:t>
                      </a:r>
                      <a:r>
                        <a:rPr lang="en-US" sz="900">
                          <a:effectLst/>
                        </a:rPr>
                        <a:t>the</a:t>
                      </a:r>
                      <a:r>
                        <a:rPr lang="en-US" sz="900" spc="-15">
                          <a:effectLst/>
                        </a:rPr>
                        <a:t> </a:t>
                      </a:r>
                      <a:r>
                        <a:rPr lang="en-US" sz="900">
                          <a:effectLst/>
                        </a:rPr>
                        <a:t>antenna</a:t>
                      </a:r>
                      <a:r>
                        <a:rPr lang="en-US" sz="900" spc="-15">
                          <a:effectLst/>
                        </a:rPr>
                        <a:t> </a:t>
                      </a:r>
                      <a:r>
                        <a:rPr lang="en-US" sz="900">
                          <a:effectLst/>
                        </a:rPr>
                        <a:t>port</a:t>
                      </a:r>
                      <a:r>
                        <a:rPr lang="en-US" sz="900" spc="-10">
                          <a:effectLst/>
                        </a:rPr>
                        <a:t> </a:t>
                      </a:r>
                      <a:r>
                        <a:rPr lang="en-US" sz="900">
                          <a:effectLst/>
                        </a:rPr>
                        <a:t>or</a:t>
                      </a:r>
                      <a:r>
                        <a:rPr lang="en-US" sz="900" spc="-15">
                          <a:effectLst/>
                        </a:rPr>
                        <a:t> </a:t>
                      </a:r>
                      <a:r>
                        <a:rPr lang="en-US" sz="900">
                          <a:effectLst/>
                        </a:rPr>
                        <a:t>ports</a:t>
                      </a:r>
                      <a:endParaRPr lang="en-US" sz="1100">
                        <a:effectLst/>
                        <a:latin typeface="Calibri" panose="020F0502020204030204" pitchFamily="34" charset="0"/>
                        <a:ea typeface="Calibri" panose="020F0502020204030204" pitchFamily="34" charset="0"/>
                      </a:endParaRPr>
                    </a:p>
                  </a:txBody>
                  <a:tcPr marL="0" marR="0" marT="0" marB="0"/>
                </a:tc>
                <a:tc>
                  <a:txBody>
                    <a:bodyPr/>
                    <a:lstStyle/>
                    <a:p>
                      <a:pPr marL="32385" marR="163195">
                        <a:spcBef>
                          <a:spcPts val="125"/>
                        </a:spcBef>
                        <a:spcAft>
                          <a:spcPts val="0"/>
                        </a:spcAft>
                      </a:pPr>
                      <a:r>
                        <a:rPr lang="en-US" sz="900" dirty="0">
                          <a:effectLst/>
                        </a:rPr>
                        <a:t>Adequate spectrum</a:t>
                      </a:r>
                      <a:r>
                        <a:rPr lang="en-US" sz="900" spc="5" dirty="0">
                          <a:effectLst/>
                        </a:rPr>
                        <a:t> </a:t>
                      </a:r>
                      <a:r>
                        <a:rPr lang="en-US" sz="900" dirty="0">
                          <a:effectLst/>
                        </a:rPr>
                        <a:t>sharing mechanism</a:t>
                      </a:r>
                      <a:r>
                        <a:rPr lang="en-US" sz="900" spc="5" dirty="0">
                          <a:effectLst/>
                        </a:rPr>
                        <a:t> </a:t>
                      </a:r>
                      <a:r>
                        <a:rPr lang="en-US" sz="900" dirty="0">
                          <a:effectLst/>
                        </a:rPr>
                        <a:t>shall</a:t>
                      </a:r>
                      <a:r>
                        <a:rPr lang="en-US" sz="900" spc="-35" dirty="0">
                          <a:effectLst/>
                        </a:rPr>
                        <a:t> </a:t>
                      </a:r>
                      <a:r>
                        <a:rPr lang="en-US" sz="900" dirty="0">
                          <a:effectLst/>
                        </a:rPr>
                        <a:t>be</a:t>
                      </a:r>
                      <a:r>
                        <a:rPr lang="en-US" sz="900" spc="-30" dirty="0">
                          <a:effectLst/>
                        </a:rPr>
                        <a:t> </a:t>
                      </a:r>
                      <a:r>
                        <a:rPr lang="en-US" sz="900" dirty="0">
                          <a:effectLst/>
                        </a:rPr>
                        <a:t>implemented</a:t>
                      </a:r>
                      <a:endParaRPr lang="en-US" sz="1100" dirty="0">
                        <a:effectLst/>
                        <a:latin typeface="Calibri" panose="020F0502020204030204" pitchFamily="34" charset="0"/>
                        <a:ea typeface="Calibri" panose="020F0502020204030204" pitchFamily="34" charset="0"/>
                      </a:endParaRPr>
                    </a:p>
                  </a:txBody>
                  <a:tcPr marL="0" marR="0" marT="0" marB="0"/>
                </a:tc>
                <a:tc>
                  <a:txBody>
                    <a:bodyPr/>
                    <a:lstStyle/>
                    <a:p>
                      <a:pPr marL="29210" marR="0">
                        <a:lnSpc>
                          <a:spcPct val="105000"/>
                        </a:lnSpc>
                        <a:spcBef>
                          <a:spcPts val="125"/>
                        </a:spcBef>
                        <a:spcAft>
                          <a:spcPts val="0"/>
                        </a:spcAft>
                      </a:pPr>
                      <a:r>
                        <a:rPr lang="en-US" sz="900" dirty="0">
                          <a:effectLst/>
                        </a:rPr>
                        <a:t>Not</a:t>
                      </a:r>
                      <a:r>
                        <a:rPr lang="en-US" sz="900" spc="-10" dirty="0">
                          <a:effectLst/>
                        </a:rPr>
                        <a:t> </a:t>
                      </a:r>
                      <a:r>
                        <a:rPr lang="en-US" sz="900" dirty="0">
                          <a:effectLst/>
                        </a:rPr>
                        <a:t>specified</a:t>
                      </a:r>
                      <a:endParaRPr lang="en-US" sz="1100" dirty="0">
                        <a:effectLst/>
                        <a:latin typeface="Calibri" panose="020F0502020204030204" pitchFamily="34" charset="0"/>
                        <a:ea typeface="Calibri" panose="020F0502020204030204" pitchFamily="34" charset="0"/>
                      </a:endParaRPr>
                    </a:p>
                  </a:txBody>
                  <a:tcPr marL="0" marR="0" marT="0" marB="0"/>
                </a:tc>
                <a:tc>
                  <a:txBody>
                    <a:bodyPr/>
                    <a:lstStyle/>
                    <a:p>
                      <a:pPr marL="33020" marR="0">
                        <a:lnSpc>
                          <a:spcPct val="105000"/>
                        </a:lnSpc>
                        <a:spcBef>
                          <a:spcPts val="125"/>
                        </a:spcBef>
                        <a:spcAft>
                          <a:spcPts val="0"/>
                        </a:spcAft>
                      </a:pPr>
                      <a:r>
                        <a:rPr lang="en-US" sz="900" dirty="0">
                          <a:effectLst/>
                        </a:rPr>
                        <a:t>ECC</a:t>
                      </a:r>
                      <a:r>
                        <a:rPr lang="en-US" sz="900" spc="-15" dirty="0">
                          <a:effectLst/>
                        </a:rPr>
                        <a:t> </a:t>
                      </a:r>
                      <a:r>
                        <a:rPr lang="en-US" sz="900" dirty="0">
                          <a:effectLst/>
                        </a:rPr>
                        <a:t>Report</a:t>
                      </a:r>
                      <a:r>
                        <a:rPr lang="en-US" sz="900" spc="-15" dirty="0">
                          <a:effectLst/>
                        </a:rPr>
                        <a:t> </a:t>
                      </a:r>
                      <a:r>
                        <a:rPr lang="en-US" sz="900" dirty="0">
                          <a:effectLst/>
                        </a:rPr>
                        <a:t>288</a:t>
                      </a:r>
                      <a:endParaRPr lang="en-US" sz="1100" dirty="0">
                        <a:effectLst/>
                        <a:latin typeface="Calibri" panose="020F0502020204030204" pitchFamily="34" charset="0"/>
                        <a:ea typeface="Calibri" panose="020F0502020204030204" pitchFamily="34" charset="0"/>
                      </a:endParaRPr>
                    </a:p>
                  </a:txBody>
                  <a:tcPr marL="0" marR="0" marT="0" marB="0"/>
                </a:tc>
                <a:tc>
                  <a:txBody>
                    <a:bodyPr/>
                    <a:lstStyle/>
                    <a:p>
                      <a:pPr marL="0" marR="0">
                        <a:lnSpc>
                          <a:spcPct val="105000"/>
                        </a:lnSpc>
                        <a:spcBef>
                          <a:spcPts val="0"/>
                        </a:spcBef>
                        <a:spcAft>
                          <a:spcPts val="0"/>
                        </a:spcAft>
                      </a:pPr>
                      <a:r>
                        <a:rPr lang="en-US" sz="800" dirty="0">
                          <a:effectLst/>
                        </a:rPr>
                        <a:t> </a:t>
                      </a:r>
                      <a:endParaRPr lang="en-US" sz="11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943082261"/>
                  </a:ext>
                </a:extLst>
              </a:tr>
              <a:tr h="462280">
                <a:tc>
                  <a:txBody>
                    <a:bodyPr/>
                    <a:lstStyle/>
                    <a:p>
                      <a:pPr marL="31750" marR="0">
                        <a:lnSpc>
                          <a:spcPct val="105000"/>
                        </a:lnSpc>
                        <a:spcBef>
                          <a:spcPts val="125"/>
                        </a:spcBef>
                        <a:spcAft>
                          <a:spcPts val="0"/>
                        </a:spcAft>
                      </a:pPr>
                      <a:r>
                        <a:rPr lang="en-US" sz="900">
                          <a:effectLst/>
                        </a:rPr>
                        <a:t>c3</a:t>
                      </a:r>
                      <a:endParaRPr lang="en-US" sz="1100">
                        <a:effectLst/>
                        <a:latin typeface="Calibri" panose="020F0502020204030204" pitchFamily="34" charset="0"/>
                        <a:ea typeface="Calibri" panose="020F0502020204030204" pitchFamily="34" charset="0"/>
                      </a:endParaRPr>
                    </a:p>
                  </a:txBody>
                  <a:tcPr marL="0" marR="0" marT="0" marB="0"/>
                </a:tc>
                <a:tc>
                  <a:txBody>
                    <a:bodyPr/>
                    <a:lstStyle/>
                    <a:p>
                      <a:pPr marL="31750" marR="0">
                        <a:lnSpc>
                          <a:spcPct val="105000"/>
                        </a:lnSpc>
                        <a:spcBef>
                          <a:spcPts val="125"/>
                        </a:spcBef>
                        <a:spcAft>
                          <a:spcPts val="0"/>
                        </a:spcAft>
                      </a:pPr>
                      <a:r>
                        <a:rPr lang="en-US" sz="900">
                          <a:effectLst/>
                        </a:rPr>
                        <a:t>57-71</a:t>
                      </a:r>
                      <a:r>
                        <a:rPr lang="en-US" sz="900" spc="-15">
                          <a:effectLst/>
                        </a:rPr>
                        <a:t> </a:t>
                      </a:r>
                      <a:r>
                        <a:rPr lang="en-US" sz="900">
                          <a:effectLst/>
                        </a:rPr>
                        <a:t>GHz</a:t>
                      </a:r>
                      <a:endParaRPr lang="en-US" sz="1100">
                        <a:effectLst/>
                        <a:latin typeface="Calibri" panose="020F0502020204030204" pitchFamily="34" charset="0"/>
                        <a:ea typeface="Calibri" panose="020F0502020204030204" pitchFamily="34" charset="0"/>
                      </a:endParaRPr>
                    </a:p>
                  </a:txBody>
                  <a:tcPr marL="0" marR="0" marT="0" marB="0"/>
                </a:tc>
                <a:tc>
                  <a:txBody>
                    <a:bodyPr/>
                    <a:lstStyle/>
                    <a:p>
                      <a:pPr marL="31750" marR="0">
                        <a:lnSpc>
                          <a:spcPct val="105000"/>
                        </a:lnSpc>
                        <a:spcBef>
                          <a:spcPts val="125"/>
                        </a:spcBef>
                        <a:spcAft>
                          <a:spcPts val="0"/>
                        </a:spcAft>
                      </a:pPr>
                      <a:r>
                        <a:rPr lang="en-US" sz="900">
                          <a:effectLst/>
                        </a:rPr>
                        <a:t>55</a:t>
                      </a:r>
                      <a:r>
                        <a:rPr lang="en-US" sz="900" spc="-25">
                          <a:effectLst/>
                        </a:rPr>
                        <a:t> </a:t>
                      </a:r>
                      <a:r>
                        <a:rPr lang="en-US" sz="900">
                          <a:effectLst/>
                        </a:rPr>
                        <a:t>dBm</a:t>
                      </a:r>
                      <a:r>
                        <a:rPr lang="en-US" sz="900" spc="-20">
                          <a:effectLst/>
                        </a:rPr>
                        <a:t> </a:t>
                      </a:r>
                      <a:r>
                        <a:rPr lang="en-US" sz="900">
                          <a:effectLst/>
                        </a:rPr>
                        <a:t>e.i.r.p.,</a:t>
                      </a:r>
                      <a:r>
                        <a:rPr lang="en-US" sz="900" spc="-25">
                          <a:effectLst/>
                        </a:rPr>
                        <a:t> </a:t>
                      </a:r>
                      <a:r>
                        <a:rPr lang="en-US" sz="900">
                          <a:effectLst/>
                        </a:rPr>
                        <a:t>38</a:t>
                      </a:r>
                      <a:r>
                        <a:rPr lang="en-US" sz="900" spc="-20">
                          <a:effectLst/>
                        </a:rPr>
                        <a:t> </a:t>
                      </a:r>
                      <a:r>
                        <a:rPr lang="en-US" sz="900">
                          <a:effectLst/>
                        </a:rPr>
                        <a:t>dBm/MHz</a:t>
                      </a:r>
                      <a:endParaRPr lang="en-US" sz="1100">
                        <a:effectLst/>
                      </a:endParaRPr>
                    </a:p>
                    <a:p>
                      <a:pPr marL="31750" marR="182880">
                        <a:spcBef>
                          <a:spcPts val="0"/>
                        </a:spcBef>
                        <a:spcAft>
                          <a:spcPts val="0"/>
                        </a:spcAft>
                      </a:pPr>
                      <a:r>
                        <a:rPr lang="en-US" sz="900">
                          <a:effectLst/>
                        </a:rPr>
                        <a:t>e.i.r.p.</a:t>
                      </a:r>
                      <a:r>
                        <a:rPr lang="en-US" sz="900" spc="-45">
                          <a:effectLst/>
                        </a:rPr>
                        <a:t> </a:t>
                      </a:r>
                      <a:r>
                        <a:rPr lang="en-US" sz="900">
                          <a:effectLst/>
                        </a:rPr>
                        <a:t>density</a:t>
                      </a:r>
                      <a:r>
                        <a:rPr lang="en-US" sz="900" spc="-45">
                          <a:effectLst/>
                        </a:rPr>
                        <a:t> </a:t>
                      </a:r>
                      <a:r>
                        <a:rPr lang="en-US" sz="900">
                          <a:effectLst/>
                        </a:rPr>
                        <a:t>and</a:t>
                      </a:r>
                      <a:r>
                        <a:rPr lang="en-US" sz="900" spc="-45">
                          <a:effectLst/>
                        </a:rPr>
                        <a:t> </a:t>
                      </a:r>
                      <a:r>
                        <a:rPr lang="en-US" sz="900">
                          <a:effectLst/>
                        </a:rPr>
                        <a:t>transmit</a:t>
                      </a:r>
                      <a:r>
                        <a:rPr lang="en-US" sz="900" spc="-235">
                          <a:effectLst/>
                        </a:rPr>
                        <a:t> </a:t>
                      </a:r>
                      <a:r>
                        <a:rPr lang="en-US" sz="900">
                          <a:effectLst/>
                        </a:rPr>
                        <a:t>antenna</a:t>
                      </a:r>
                      <a:r>
                        <a:rPr lang="en-US" sz="900" spc="-15">
                          <a:effectLst/>
                        </a:rPr>
                        <a:t> </a:t>
                      </a:r>
                      <a:r>
                        <a:rPr lang="en-US" sz="900">
                          <a:effectLst/>
                        </a:rPr>
                        <a:t>gain</a:t>
                      </a:r>
                      <a:r>
                        <a:rPr lang="en-US" sz="900" spc="-10">
                          <a:effectLst/>
                        </a:rPr>
                        <a:t> </a:t>
                      </a:r>
                      <a:r>
                        <a:rPr lang="en-US" sz="900">
                          <a:effectLst/>
                        </a:rPr>
                        <a:t>≥</a:t>
                      </a:r>
                      <a:r>
                        <a:rPr lang="en-US" sz="900" spc="-10">
                          <a:effectLst/>
                        </a:rPr>
                        <a:t> </a:t>
                      </a:r>
                      <a:r>
                        <a:rPr lang="en-US" sz="900">
                          <a:effectLst/>
                        </a:rPr>
                        <a:t>30</a:t>
                      </a:r>
                      <a:r>
                        <a:rPr lang="en-US" sz="900" spc="-10">
                          <a:effectLst/>
                        </a:rPr>
                        <a:t> </a:t>
                      </a:r>
                      <a:r>
                        <a:rPr lang="en-US" sz="900">
                          <a:effectLst/>
                        </a:rPr>
                        <a:t>dBi</a:t>
                      </a:r>
                      <a:endParaRPr lang="en-US" sz="1100">
                        <a:effectLst/>
                        <a:latin typeface="Calibri" panose="020F0502020204030204" pitchFamily="34" charset="0"/>
                        <a:ea typeface="Calibri" panose="020F0502020204030204" pitchFamily="34" charset="0"/>
                      </a:endParaRPr>
                    </a:p>
                  </a:txBody>
                  <a:tcPr marL="0" marR="0" marT="0" marB="0"/>
                </a:tc>
                <a:tc>
                  <a:txBody>
                    <a:bodyPr/>
                    <a:lstStyle/>
                    <a:p>
                      <a:pPr marL="32385" marR="163195">
                        <a:spcBef>
                          <a:spcPts val="125"/>
                        </a:spcBef>
                        <a:spcAft>
                          <a:spcPts val="0"/>
                        </a:spcAft>
                      </a:pPr>
                      <a:r>
                        <a:rPr lang="en-US" sz="900">
                          <a:effectLst/>
                        </a:rPr>
                        <a:t>Adequate spectrum</a:t>
                      </a:r>
                      <a:r>
                        <a:rPr lang="en-US" sz="900" spc="5">
                          <a:effectLst/>
                        </a:rPr>
                        <a:t> </a:t>
                      </a:r>
                      <a:r>
                        <a:rPr lang="en-US" sz="900">
                          <a:effectLst/>
                        </a:rPr>
                        <a:t>sharing mechanism</a:t>
                      </a:r>
                      <a:r>
                        <a:rPr lang="en-US" sz="900" spc="5">
                          <a:effectLst/>
                        </a:rPr>
                        <a:t> </a:t>
                      </a:r>
                      <a:r>
                        <a:rPr lang="en-US" sz="900">
                          <a:effectLst/>
                        </a:rPr>
                        <a:t>shall</a:t>
                      </a:r>
                      <a:r>
                        <a:rPr lang="en-US" sz="900" spc="-35">
                          <a:effectLst/>
                        </a:rPr>
                        <a:t> </a:t>
                      </a:r>
                      <a:r>
                        <a:rPr lang="en-US" sz="900">
                          <a:effectLst/>
                        </a:rPr>
                        <a:t>be</a:t>
                      </a:r>
                      <a:r>
                        <a:rPr lang="en-US" sz="900" spc="-30">
                          <a:effectLst/>
                        </a:rPr>
                        <a:t> </a:t>
                      </a:r>
                      <a:r>
                        <a:rPr lang="en-US" sz="900">
                          <a:effectLst/>
                        </a:rPr>
                        <a:t>implemented</a:t>
                      </a:r>
                      <a:endParaRPr lang="en-US" sz="1100">
                        <a:effectLst/>
                        <a:latin typeface="Calibri" panose="020F0502020204030204" pitchFamily="34" charset="0"/>
                        <a:ea typeface="Calibri" panose="020F0502020204030204" pitchFamily="34" charset="0"/>
                      </a:endParaRPr>
                    </a:p>
                  </a:txBody>
                  <a:tcPr marL="0" marR="0" marT="0" marB="0"/>
                </a:tc>
                <a:tc>
                  <a:txBody>
                    <a:bodyPr/>
                    <a:lstStyle/>
                    <a:p>
                      <a:pPr marL="29210" marR="0">
                        <a:lnSpc>
                          <a:spcPct val="105000"/>
                        </a:lnSpc>
                        <a:spcBef>
                          <a:spcPts val="125"/>
                        </a:spcBef>
                        <a:spcAft>
                          <a:spcPts val="0"/>
                        </a:spcAft>
                      </a:pPr>
                      <a:r>
                        <a:rPr lang="en-US" sz="900">
                          <a:effectLst/>
                        </a:rPr>
                        <a:t>Not</a:t>
                      </a:r>
                      <a:r>
                        <a:rPr lang="en-US" sz="900" spc="-10">
                          <a:effectLst/>
                        </a:rPr>
                        <a:t> </a:t>
                      </a:r>
                      <a:r>
                        <a:rPr lang="en-US" sz="900">
                          <a:effectLst/>
                        </a:rPr>
                        <a:t>specified</a:t>
                      </a:r>
                      <a:endParaRPr lang="en-US" sz="1100">
                        <a:effectLst/>
                        <a:latin typeface="Calibri" panose="020F0502020204030204" pitchFamily="34" charset="0"/>
                        <a:ea typeface="Calibri" panose="020F0502020204030204" pitchFamily="34" charset="0"/>
                      </a:endParaRPr>
                    </a:p>
                  </a:txBody>
                  <a:tcPr marL="0" marR="0" marT="0" marB="0"/>
                </a:tc>
                <a:tc>
                  <a:txBody>
                    <a:bodyPr/>
                    <a:lstStyle/>
                    <a:p>
                      <a:pPr marL="33020" marR="0">
                        <a:lnSpc>
                          <a:spcPct val="105000"/>
                        </a:lnSpc>
                        <a:spcBef>
                          <a:spcPts val="125"/>
                        </a:spcBef>
                        <a:spcAft>
                          <a:spcPts val="0"/>
                        </a:spcAft>
                      </a:pPr>
                      <a:r>
                        <a:rPr lang="en-US" sz="900">
                          <a:effectLst/>
                        </a:rPr>
                        <a:t>ECC</a:t>
                      </a:r>
                      <a:r>
                        <a:rPr lang="en-US" sz="900" spc="-15">
                          <a:effectLst/>
                        </a:rPr>
                        <a:t> </a:t>
                      </a:r>
                      <a:r>
                        <a:rPr lang="en-US" sz="900">
                          <a:effectLst/>
                        </a:rPr>
                        <a:t>Report</a:t>
                      </a:r>
                      <a:r>
                        <a:rPr lang="en-US" sz="900" spc="-15">
                          <a:effectLst/>
                        </a:rPr>
                        <a:t> </a:t>
                      </a:r>
                      <a:r>
                        <a:rPr lang="en-US" sz="900">
                          <a:effectLst/>
                        </a:rPr>
                        <a:t>288</a:t>
                      </a:r>
                      <a:endParaRPr lang="en-US" sz="1100">
                        <a:effectLst/>
                        <a:latin typeface="Calibri" panose="020F0502020204030204" pitchFamily="34" charset="0"/>
                        <a:ea typeface="Calibri" panose="020F0502020204030204" pitchFamily="34" charset="0"/>
                      </a:endParaRPr>
                    </a:p>
                  </a:txBody>
                  <a:tcPr marL="0" marR="0" marT="0" marB="0"/>
                </a:tc>
                <a:tc>
                  <a:txBody>
                    <a:bodyPr/>
                    <a:lstStyle/>
                    <a:p>
                      <a:pPr marL="33020" marR="0">
                        <a:lnSpc>
                          <a:spcPct val="105000"/>
                        </a:lnSpc>
                        <a:spcBef>
                          <a:spcPts val="125"/>
                        </a:spcBef>
                        <a:spcAft>
                          <a:spcPts val="0"/>
                        </a:spcAft>
                      </a:pPr>
                      <a:r>
                        <a:rPr lang="en-US" sz="900" dirty="0">
                          <a:effectLst/>
                        </a:rPr>
                        <a:t>Applies</a:t>
                      </a:r>
                      <a:r>
                        <a:rPr lang="en-US" sz="900" spc="-25" dirty="0">
                          <a:effectLst/>
                        </a:rPr>
                        <a:t> </a:t>
                      </a:r>
                      <a:r>
                        <a:rPr lang="en-US" sz="900" dirty="0">
                          <a:effectLst/>
                        </a:rPr>
                        <a:t>only</a:t>
                      </a:r>
                      <a:r>
                        <a:rPr lang="en-US" sz="900" spc="-25" dirty="0">
                          <a:effectLst/>
                        </a:rPr>
                        <a:t> </a:t>
                      </a:r>
                      <a:r>
                        <a:rPr lang="en-US" sz="900" dirty="0">
                          <a:effectLst/>
                        </a:rPr>
                        <a:t>to</a:t>
                      </a:r>
                      <a:r>
                        <a:rPr lang="en-US" sz="900" spc="-25" dirty="0">
                          <a:effectLst/>
                        </a:rPr>
                        <a:t> </a:t>
                      </a:r>
                      <a:r>
                        <a:rPr lang="en-US" sz="900" dirty="0">
                          <a:effectLst/>
                        </a:rPr>
                        <a:t>fixed</a:t>
                      </a:r>
                      <a:r>
                        <a:rPr lang="en-US" sz="900" spc="-25" dirty="0">
                          <a:effectLst/>
                        </a:rPr>
                        <a:t> </a:t>
                      </a:r>
                      <a:r>
                        <a:rPr lang="en-US" sz="900" dirty="0">
                          <a:effectLst/>
                        </a:rPr>
                        <a:t>outdoor</a:t>
                      </a:r>
                      <a:r>
                        <a:rPr lang="en-US" sz="900" spc="-25" dirty="0">
                          <a:effectLst/>
                        </a:rPr>
                        <a:t> </a:t>
                      </a:r>
                      <a:r>
                        <a:rPr lang="en-US" sz="900" dirty="0">
                          <a:effectLst/>
                        </a:rPr>
                        <a:t>installations (note 3)</a:t>
                      </a:r>
                      <a:endParaRPr lang="en-US" sz="11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4080066046"/>
                  </a:ext>
                </a:extLst>
              </a:tr>
            </a:tbl>
          </a:graphicData>
        </a:graphic>
      </p:graphicFrame>
      <p:sp>
        <p:nvSpPr>
          <p:cNvPr id="9" name="Rectangle 1">
            <a:extLst>
              <a:ext uri="{FF2B5EF4-FFF2-40B4-BE49-F238E27FC236}">
                <a16:creationId xmlns:a16="http://schemas.microsoft.com/office/drawing/2014/main" id="{32BF4F21-FF0B-4A72-8C19-CF17B017D474}"/>
              </a:ext>
            </a:extLst>
          </p:cNvPr>
          <p:cNvSpPr>
            <a:spLocks noChangeArrowheads="1"/>
          </p:cNvSpPr>
          <p:nvPr/>
        </p:nvSpPr>
        <p:spPr bwMode="auto">
          <a:xfrm>
            <a:off x="907429" y="563721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10156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C00000"/>
                </a:solidFill>
                <a:effectLst/>
                <a:latin typeface="Arial" panose="020B0604020202020204" pitchFamily="34" charset="0"/>
                <a:ea typeface="Calibri" panose="020F0502020204030204" pitchFamily="34" charset="0"/>
              </a:rPr>
              <a:t>Note 3:     Some CEPT Administrations, have an existing regulatory framework for the Fixed Service in 57-66 GHz and may implement a self-coordination mechanism similar to “light licensing” described in ECC Report 80</a:t>
            </a:r>
            <a:r>
              <a:rPr kumimoji="0" lang="en-US" altLang="en-US" sz="800" b="0" i="0" u="none" strike="noStrike" cap="none" normalizeH="0" baseline="0" dirty="0">
                <a:ln>
                  <a:noFill/>
                </a:ln>
                <a:solidFill>
                  <a:schemeClr val="tx1"/>
                </a:solidFill>
                <a:effectLst/>
                <a:latin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369419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21E81-10B7-48C2-8AAF-152DA45A40A7}"/>
              </a:ext>
            </a:extLst>
          </p:cNvPr>
          <p:cNvSpPr>
            <a:spLocks noGrp="1"/>
          </p:cNvSpPr>
          <p:nvPr>
            <p:ph type="title"/>
          </p:nvPr>
        </p:nvSpPr>
        <p:spPr/>
        <p:txBody>
          <a:bodyPr/>
          <a:lstStyle/>
          <a:p>
            <a:r>
              <a:rPr lang="en-US" dirty="0"/>
              <a:t>non specific SRD in ERC REC 70-03</a:t>
            </a:r>
          </a:p>
        </p:txBody>
      </p:sp>
      <p:graphicFrame>
        <p:nvGraphicFramePr>
          <p:cNvPr id="8" name="Content Placeholder 7">
            <a:extLst>
              <a:ext uri="{FF2B5EF4-FFF2-40B4-BE49-F238E27FC236}">
                <a16:creationId xmlns:a16="http://schemas.microsoft.com/office/drawing/2014/main" id="{3A23BD0F-19E6-4648-8E35-2DEFD75CD7A7}"/>
              </a:ext>
            </a:extLst>
          </p:cNvPr>
          <p:cNvGraphicFramePr>
            <a:graphicFrameLocks noGrp="1"/>
          </p:cNvGraphicFramePr>
          <p:nvPr>
            <p:ph idx="1"/>
            <p:extLst>
              <p:ext uri="{D42A27DB-BD31-4B8C-83A1-F6EECF244321}">
                <p14:modId xmlns:p14="http://schemas.microsoft.com/office/powerpoint/2010/main" val="68524677"/>
              </p:ext>
            </p:extLst>
          </p:nvPr>
        </p:nvGraphicFramePr>
        <p:xfrm>
          <a:off x="462491" y="1944354"/>
          <a:ext cx="10927293" cy="1094420"/>
        </p:xfrm>
        <a:graphic>
          <a:graphicData uri="http://schemas.openxmlformats.org/drawingml/2006/table">
            <a:tbl>
              <a:tblPr firstRow="1" firstCol="1" lastRow="1" lastCol="1" bandRow="1" bandCol="1"/>
              <a:tblGrid>
                <a:gridCol w="546365">
                  <a:extLst>
                    <a:ext uri="{9D8B030D-6E8A-4147-A177-3AD203B41FA5}">
                      <a16:colId xmlns:a16="http://schemas.microsoft.com/office/drawing/2014/main" val="424522914"/>
                    </a:ext>
                  </a:extLst>
                </a:gridCol>
                <a:gridCol w="1639094">
                  <a:extLst>
                    <a:ext uri="{9D8B030D-6E8A-4147-A177-3AD203B41FA5}">
                      <a16:colId xmlns:a16="http://schemas.microsoft.com/office/drawing/2014/main" val="2904552031"/>
                    </a:ext>
                  </a:extLst>
                </a:gridCol>
                <a:gridCol w="1748367">
                  <a:extLst>
                    <a:ext uri="{9D8B030D-6E8A-4147-A177-3AD203B41FA5}">
                      <a16:colId xmlns:a16="http://schemas.microsoft.com/office/drawing/2014/main" val="1979522168"/>
                    </a:ext>
                  </a:extLst>
                </a:gridCol>
                <a:gridCol w="1420548">
                  <a:extLst>
                    <a:ext uri="{9D8B030D-6E8A-4147-A177-3AD203B41FA5}">
                      <a16:colId xmlns:a16="http://schemas.microsoft.com/office/drawing/2014/main" val="973362588"/>
                    </a:ext>
                  </a:extLst>
                </a:gridCol>
                <a:gridCol w="1311275">
                  <a:extLst>
                    <a:ext uri="{9D8B030D-6E8A-4147-A177-3AD203B41FA5}">
                      <a16:colId xmlns:a16="http://schemas.microsoft.com/office/drawing/2014/main" val="3335588781"/>
                    </a:ext>
                  </a:extLst>
                </a:gridCol>
                <a:gridCol w="1529821">
                  <a:extLst>
                    <a:ext uri="{9D8B030D-6E8A-4147-A177-3AD203B41FA5}">
                      <a16:colId xmlns:a16="http://schemas.microsoft.com/office/drawing/2014/main" val="493465833"/>
                    </a:ext>
                  </a:extLst>
                </a:gridCol>
                <a:gridCol w="2731823">
                  <a:extLst>
                    <a:ext uri="{9D8B030D-6E8A-4147-A177-3AD203B41FA5}">
                      <a16:colId xmlns:a16="http://schemas.microsoft.com/office/drawing/2014/main" val="634191470"/>
                    </a:ext>
                  </a:extLst>
                </a:gridCol>
              </a:tblGrid>
              <a:tr h="696199">
                <a:tc>
                  <a:txBody>
                    <a:bodyPr/>
                    <a:lstStyle/>
                    <a:p>
                      <a:pPr marL="31750" marR="0" algn="l">
                        <a:spcBef>
                          <a:spcPts val="100"/>
                        </a:spcBef>
                        <a:spcAft>
                          <a:spcPts val="0"/>
                        </a:spcAft>
                      </a:pPr>
                      <a:r>
                        <a:rPr lang="en-US" sz="1400" b="1">
                          <a:effectLst/>
                          <a:latin typeface="Arial" panose="020B0604020202020204" pitchFamily="34" charset="0"/>
                          <a:ea typeface="Arial" panose="020B0604020202020204" pitchFamily="34" charset="0"/>
                          <a:cs typeface="Arial" panose="020B0604020202020204" pitchFamily="34" charset="0"/>
                        </a:rPr>
                        <a:t>n1</a:t>
                      </a:r>
                      <a:endParaRPr lang="en-US" sz="200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marL="31750" marR="0" algn="l">
                        <a:spcBef>
                          <a:spcPts val="100"/>
                        </a:spcBef>
                        <a:spcAft>
                          <a:spcPts val="0"/>
                        </a:spcAft>
                      </a:pPr>
                      <a:r>
                        <a:rPr lang="en-US" sz="1400">
                          <a:effectLst/>
                          <a:latin typeface="Arial" panose="020B0604020202020204" pitchFamily="34" charset="0"/>
                          <a:ea typeface="Arial" panose="020B0604020202020204" pitchFamily="34" charset="0"/>
                          <a:cs typeface="Arial" panose="020B0604020202020204" pitchFamily="34" charset="0"/>
                        </a:rPr>
                        <a:t>57-64</a:t>
                      </a:r>
                      <a:r>
                        <a:rPr lang="en-US" sz="1400" spc="-15">
                          <a:effectLst/>
                          <a:latin typeface="Arial" panose="020B0604020202020204" pitchFamily="34" charset="0"/>
                          <a:ea typeface="Arial" panose="020B0604020202020204" pitchFamily="34" charset="0"/>
                          <a:cs typeface="Arial" panose="020B0604020202020204" pitchFamily="34" charset="0"/>
                        </a:rPr>
                        <a:t> </a:t>
                      </a:r>
                      <a:r>
                        <a:rPr lang="en-US" sz="1400">
                          <a:effectLst/>
                          <a:latin typeface="Arial" panose="020B0604020202020204" pitchFamily="34" charset="0"/>
                          <a:ea typeface="Arial" panose="020B0604020202020204" pitchFamily="34" charset="0"/>
                          <a:cs typeface="Arial" panose="020B0604020202020204" pitchFamily="34" charset="0"/>
                        </a:rPr>
                        <a:t>GHz</a:t>
                      </a:r>
                      <a:endParaRPr lang="en-US" sz="200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marL="31750" marR="37465" algn="l">
                        <a:lnSpc>
                          <a:spcPct val="103000"/>
                        </a:lnSpc>
                        <a:spcBef>
                          <a:spcPts val="100"/>
                        </a:spcBef>
                        <a:spcAft>
                          <a:spcPts val="0"/>
                        </a:spcAft>
                      </a:pPr>
                      <a:r>
                        <a:rPr lang="en-US" sz="1400" dirty="0">
                          <a:effectLst/>
                          <a:latin typeface="Arial" panose="020B0604020202020204" pitchFamily="34" charset="0"/>
                          <a:ea typeface="Arial" panose="020B0604020202020204" pitchFamily="34" charset="0"/>
                          <a:cs typeface="Arial" panose="020B0604020202020204" pitchFamily="34" charset="0"/>
                        </a:rPr>
                        <a:t>100</a:t>
                      </a:r>
                      <a:r>
                        <a:rPr lang="en-US" sz="1400" spc="-30" dirty="0">
                          <a:effectLst/>
                          <a:latin typeface="Arial" panose="020B0604020202020204" pitchFamily="34" charset="0"/>
                          <a:ea typeface="Arial" panose="020B0604020202020204" pitchFamily="34" charset="0"/>
                          <a:cs typeface="Arial" panose="020B0604020202020204" pitchFamily="34" charset="0"/>
                        </a:rPr>
                        <a:t> </a:t>
                      </a:r>
                      <a:r>
                        <a:rPr lang="en-US" sz="1400" dirty="0" err="1">
                          <a:effectLst/>
                          <a:latin typeface="Arial" panose="020B0604020202020204" pitchFamily="34" charset="0"/>
                          <a:ea typeface="Arial" panose="020B0604020202020204" pitchFamily="34" charset="0"/>
                          <a:cs typeface="Arial" panose="020B0604020202020204" pitchFamily="34" charset="0"/>
                        </a:rPr>
                        <a:t>mW</a:t>
                      </a:r>
                      <a:r>
                        <a:rPr lang="en-US" sz="1400" spc="-25" dirty="0">
                          <a:effectLst/>
                          <a:latin typeface="Arial" panose="020B0604020202020204" pitchFamily="34" charset="0"/>
                          <a:ea typeface="Arial" panose="020B0604020202020204" pitchFamily="34" charset="0"/>
                          <a:cs typeface="Arial" panose="020B0604020202020204" pitchFamily="34" charset="0"/>
                        </a:rPr>
                        <a:t> </a:t>
                      </a:r>
                      <a:r>
                        <a:rPr lang="en-US" sz="1400" dirty="0" err="1">
                          <a:effectLst/>
                          <a:latin typeface="Arial" panose="020B0604020202020204" pitchFamily="34" charset="0"/>
                          <a:ea typeface="Arial" panose="020B0604020202020204" pitchFamily="34" charset="0"/>
                          <a:cs typeface="Arial" panose="020B0604020202020204" pitchFamily="34" charset="0"/>
                        </a:rPr>
                        <a:t>e.i.r.p</a:t>
                      </a:r>
                      <a:r>
                        <a:rPr lang="en-US" sz="1400" dirty="0">
                          <a:effectLst/>
                          <a:latin typeface="Arial" panose="020B0604020202020204" pitchFamily="34" charset="0"/>
                          <a:ea typeface="Arial" panose="020B0604020202020204" pitchFamily="34" charset="0"/>
                          <a:cs typeface="Arial" panose="020B0604020202020204" pitchFamily="34" charset="0"/>
                        </a:rPr>
                        <a:t>.</a:t>
                      </a:r>
                      <a:r>
                        <a:rPr lang="en-US" sz="1400" spc="-30" dirty="0">
                          <a:effectLst/>
                          <a:latin typeface="Arial" panose="020B0604020202020204" pitchFamily="34" charset="0"/>
                          <a:ea typeface="Arial" panose="020B0604020202020204" pitchFamily="34" charset="0"/>
                          <a:cs typeface="Arial" panose="020B0604020202020204" pitchFamily="34" charset="0"/>
                        </a:rPr>
                        <a:t> </a:t>
                      </a:r>
                      <a:r>
                        <a:rPr lang="en-US" sz="1400" dirty="0">
                          <a:effectLst/>
                          <a:latin typeface="Arial" panose="020B0604020202020204" pitchFamily="34" charset="0"/>
                          <a:ea typeface="Arial" panose="020B0604020202020204" pitchFamily="34" charset="0"/>
                          <a:cs typeface="Arial" panose="020B0604020202020204" pitchFamily="34" charset="0"/>
                        </a:rPr>
                        <a:t>10</a:t>
                      </a:r>
                      <a:r>
                        <a:rPr lang="en-US" sz="1400" spc="-25" dirty="0">
                          <a:effectLst/>
                          <a:latin typeface="Arial" panose="020B0604020202020204" pitchFamily="34" charset="0"/>
                          <a:ea typeface="Arial" panose="020B0604020202020204" pitchFamily="34" charset="0"/>
                          <a:cs typeface="Arial" panose="020B0604020202020204" pitchFamily="34" charset="0"/>
                        </a:rPr>
                        <a:t> </a:t>
                      </a:r>
                      <a:r>
                        <a:rPr lang="en-US" sz="1400" dirty="0" err="1">
                          <a:effectLst/>
                          <a:latin typeface="Arial" panose="020B0604020202020204" pitchFamily="34" charset="0"/>
                          <a:ea typeface="Arial" panose="020B0604020202020204" pitchFamily="34" charset="0"/>
                          <a:cs typeface="Arial" panose="020B0604020202020204" pitchFamily="34" charset="0"/>
                        </a:rPr>
                        <a:t>mW</a:t>
                      </a:r>
                      <a:r>
                        <a:rPr lang="en-US" sz="1400" spc="-30" dirty="0">
                          <a:effectLst/>
                          <a:latin typeface="Arial" panose="020B0604020202020204" pitchFamily="34" charset="0"/>
                          <a:ea typeface="Arial" panose="020B0604020202020204" pitchFamily="34" charset="0"/>
                          <a:cs typeface="Arial" panose="020B0604020202020204" pitchFamily="34" charset="0"/>
                        </a:rPr>
                        <a:t> </a:t>
                      </a:r>
                      <a:r>
                        <a:rPr lang="en-US" sz="1400" dirty="0">
                          <a:effectLst/>
                          <a:latin typeface="Arial" panose="020B0604020202020204" pitchFamily="34" charset="0"/>
                          <a:ea typeface="Arial" panose="020B0604020202020204" pitchFamily="34" charset="0"/>
                          <a:cs typeface="Arial" panose="020B0604020202020204" pitchFamily="34" charset="0"/>
                        </a:rPr>
                        <a:t>output</a:t>
                      </a:r>
                      <a:r>
                        <a:rPr lang="en-US" sz="1400" spc="-235" dirty="0">
                          <a:effectLst/>
                          <a:latin typeface="Arial" panose="020B0604020202020204" pitchFamily="34" charset="0"/>
                          <a:ea typeface="Arial" panose="020B0604020202020204" pitchFamily="34" charset="0"/>
                          <a:cs typeface="Arial" panose="020B0604020202020204" pitchFamily="34" charset="0"/>
                        </a:rPr>
                        <a:t> </a:t>
                      </a:r>
                      <a:r>
                        <a:rPr lang="en-US" sz="1400" dirty="0">
                          <a:effectLst/>
                          <a:latin typeface="Arial" panose="020B0604020202020204" pitchFamily="34" charset="0"/>
                          <a:ea typeface="Arial" panose="020B0604020202020204" pitchFamily="34" charset="0"/>
                          <a:cs typeface="Arial" panose="020B0604020202020204" pitchFamily="34" charset="0"/>
                        </a:rPr>
                        <a:t>power</a:t>
                      </a:r>
                      <a:endParaRPr lang="en-US" sz="20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marL="32385" marR="0" algn="l">
                        <a:spcBef>
                          <a:spcPts val="100"/>
                        </a:spcBef>
                        <a:spcAft>
                          <a:spcPts val="0"/>
                        </a:spcAft>
                      </a:pPr>
                      <a:r>
                        <a:rPr lang="en-US" sz="1400" dirty="0">
                          <a:effectLst/>
                          <a:latin typeface="Arial" panose="020B0604020202020204" pitchFamily="34" charset="0"/>
                          <a:ea typeface="Arial" panose="020B0604020202020204" pitchFamily="34" charset="0"/>
                          <a:cs typeface="Arial" panose="020B0604020202020204" pitchFamily="34" charset="0"/>
                        </a:rPr>
                        <a:t>No</a:t>
                      </a:r>
                      <a:r>
                        <a:rPr lang="en-US" sz="1400" spc="-10" dirty="0">
                          <a:effectLst/>
                          <a:latin typeface="Arial" panose="020B0604020202020204" pitchFamily="34" charset="0"/>
                          <a:ea typeface="Arial" panose="020B0604020202020204" pitchFamily="34" charset="0"/>
                          <a:cs typeface="Arial" panose="020B0604020202020204" pitchFamily="34" charset="0"/>
                        </a:rPr>
                        <a:t> </a:t>
                      </a:r>
                      <a:r>
                        <a:rPr lang="en-US" sz="1400" dirty="0">
                          <a:effectLst/>
                          <a:latin typeface="Arial" panose="020B0604020202020204" pitchFamily="34" charset="0"/>
                          <a:ea typeface="Arial" panose="020B0604020202020204" pitchFamily="34" charset="0"/>
                          <a:cs typeface="Arial" panose="020B0604020202020204" pitchFamily="34" charset="0"/>
                        </a:rPr>
                        <a:t>requirement</a:t>
                      </a:r>
                      <a:endParaRPr lang="en-US" sz="20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marL="29210" marR="0" algn="l">
                        <a:spcBef>
                          <a:spcPts val="100"/>
                        </a:spcBef>
                        <a:spcAft>
                          <a:spcPts val="0"/>
                        </a:spcAft>
                      </a:pPr>
                      <a:r>
                        <a:rPr lang="en-US" sz="1400">
                          <a:effectLst/>
                          <a:latin typeface="Arial" panose="020B0604020202020204" pitchFamily="34" charset="0"/>
                          <a:ea typeface="Arial" panose="020B0604020202020204" pitchFamily="34" charset="0"/>
                          <a:cs typeface="Arial" panose="020B0604020202020204" pitchFamily="34" charset="0"/>
                        </a:rPr>
                        <a:t>Not</a:t>
                      </a:r>
                      <a:r>
                        <a:rPr lang="en-US" sz="1400" spc="-10">
                          <a:effectLst/>
                          <a:latin typeface="Arial" panose="020B0604020202020204" pitchFamily="34" charset="0"/>
                          <a:ea typeface="Arial" panose="020B0604020202020204" pitchFamily="34" charset="0"/>
                          <a:cs typeface="Arial" panose="020B0604020202020204" pitchFamily="34" charset="0"/>
                        </a:rPr>
                        <a:t> </a:t>
                      </a:r>
                      <a:r>
                        <a:rPr lang="en-US" sz="1400">
                          <a:effectLst/>
                          <a:latin typeface="Arial" panose="020B0604020202020204" pitchFamily="34" charset="0"/>
                          <a:ea typeface="Arial" panose="020B0604020202020204" pitchFamily="34" charset="0"/>
                          <a:cs typeface="Arial" panose="020B0604020202020204" pitchFamily="34" charset="0"/>
                        </a:rPr>
                        <a:t>specified</a:t>
                      </a:r>
                      <a:endParaRPr lang="en-US" sz="200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905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marL="0" marR="0" algn="l">
                        <a:spcBef>
                          <a:spcPts val="0"/>
                        </a:spcBef>
                        <a:spcAft>
                          <a:spcPts val="0"/>
                        </a:spcAft>
                      </a:pPr>
                      <a:r>
                        <a:rPr lang="en-US" sz="1200">
                          <a:effectLst/>
                          <a:latin typeface="Times New Roman" panose="02020603050405020304" pitchFamily="18" charset="0"/>
                          <a:ea typeface="Arial" panose="020B0604020202020204" pitchFamily="34" charset="0"/>
                          <a:cs typeface="Arial" panose="020B0604020202020204" pitchFamily="34" charset="0"/>
                        </a:rPr>
                        <a:t> </a:t>
                      </a:r>
                      <a:endParaRPr lang="en-US" sz="200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marL="33020" marR="80010" algn="l">
                        <a:lnSpc>
                          <a:spcPct val="103000"/>
                        </a:lnSpc>
                        <a:spcBef>
                          <a:spcPts val="100"/>
                        </a:spcBef>
                        <a:spcAft>
                          <a:spcPts val="0"/>
                        </a:spcAft>
                      </a:pPr>
                      <a:r>
                        <a:rPr lang="en-US" sz="1400">
                          <a:effectLst/>
                          <a:latin typeface="Arial" panose="020B0604020202020204" pitchFamily="34" charset="0"/>
                          <a:ea typeface="Arial" panose="020B0604020202020204" pitchFamily="34" charset="0"/>
                          <a:cs typeface="Arial" panose="020B0604020202020204" pitchFamily="34" charset="0"/>
                        </a:rPr>
                        <a:t>The</a:t>
                      </a:r>
                      <a:r>
                        <a:rPr lang="en-US" sz="1400" spc="-30">
                          <a:effectLst/>
                          <a:latin typeface="Arial" panose="020B0604020202020204" pitchFamily="34" charset="0"/>
                          <a:ea typeface="Arial" panose="020B0604020202020204" pitchFamily="34" charset="0"/>
                          <a:cs typeface="Arial" panose="020B0604020202020204" pitchFamily="34" charset="0"/>
                        </a:rPr>
                        <a:t> </a:t>
                      </a:r>
                      <a:r>
                        <a:rPr lang="en-US" sz="1400">
                          <a:effectLst/>
                          <a:latin typeface="Arial" panose="020B0604020202020204" pitchFamily="34" charset="0"/>
                          <a:ea typeface="Arial" panose="020B0604020202020204" pitchFamily="34" charset="0"/>
                          <a:cs typeface="Arial" panose="020B0604020202020204" pitchFamily="34" charset="0"/>
                        </a:rPr>
                        <a:t>frequency</a:t>
                      </a:r>
                      <a:r>
                        <a:rPr lang="en-US" sz="1400" spc="-25">
                          <a:effectLst/>
                          <a:latin typeface="Arial" panose="020B0604020202020204" pitchFamily="34" charset="0"/>
                          <a:ea typeface="Arial" panose="020B0604020202020204" pitchFamily="34" charset="0"/>
                          <a:cs typeface="Arial" panose="020B0604020202020204" pitchFamily="34" charset="0"/>
                        </a:rPr>
                        <a:t> </a:t>
                      </a:r>
                      <a:r>
                        <a:rPr lang="en-US" sz="1400">
                          <a:effectLst/>
                          <a:latin typeface="Arial" panose="020B0604020202020204" pitchFamily="34" charset="0"/>
                          <a:ea typeface="Arial" panose="020B0604020202020204" pitchFamily="34" charset="0"/>
                          <a:cs typeface="Arial" panose="020B0604020202020204" pitchFamily="34" charset="0"/>
                        </a:rPr>
                        <a:t>band</a:t>
                      </a:r>
                      <a:r>
                        <a:rPr lang="en-US" sz="1400" spc="-25">
                          <a:effectLst/>
                          <a:latin typeface="Arial" panose="020B0604020202020204" pitchFamily="34" charset="0"/>
                          <a:ea typeface="Arial" panose="020B0604020202020204" pitchFamily="34" charset="0"/>
                          <a:cs typeface="Arial" panose="020B0604020202020204" pitchFamily="34" charset="0"/>
                        </a:rPr>
                        <a:t> </a:t>
                      </a:r>
                      <a:r>
                        <a:rPr lang="en-US" sz="1400">
                          <a:effectLst/>
                          <a:latin typeface="Arial" panose="020B0604020202020204" pitchFamily="34" charset="0"/>
                          <a:ea typeface="Arial" panose="020B0604020202020204" pitchFamily="34" charset="0"/>
                          <a:cs typeface="Arial" panose="020B0604020202020204" pitchFamily="34" charset="0"/>
                        </a:rPr>
                        <a:t>is</a:t>
                      </a:r>
                      <a:r>
                        <a:rPr lang="en-US" sz="1400" spc="-25">
                          <a:effectLst/>
                          <a:latin typeface="Arial" panose="020B0604020202020204" pitchFamily="34" charset="0"/>
                          <a:ea typeface="Arial" panose="020B0604020202020204" pitchFamily="34" charset="0"/>
                          <a:cs typeface="Arial" panose="020B0604020202020204" pitchFamily="34" charset="0"/>
                        </a:rPr>
                        <a:t> </a:t>
                      </a:r>
                      <a:r>
                        <a:rPr lang="en-US" sz="1400">
                          <a:effectLst/>
                          <a:latin typeface="Arial" panose="020B0604020202020204" pitchFamily="34" charset="0"/>
                          <a:ea typeface="Arial" panose="020B0604020202020204" pitchFamily="34" charset="0"/>
                          <a:cs typeface="Arial" panose="020B0604020202020204" pitchFamily="34" charset="0"/>
                        </a:rPr>
                        <a:t>also</a:t>
                      </a:r>
                      <a:r>
                        <a:rPr lang="en-US" sz="1400" spc="-25">
                          <a:effectLst/>
                          <a:latin typeface="Arial" panose="020B0604020202020204" pitchFamily="34" charset="0"/>
                          <a:ea typeface="Arial" panose="020B0604020202020204" pitchFamily="34" charset="0"/>
                          <a:cs typeface="Arial" panose="020B0604020202020204" pitchFamily="34" charset="0"/>
                        </a:rPr>
                        <a:t> </a:t>
                      </a:r>
                      <a:r>
                        <a:rPr lang="en-US" sz="1400">
                          <a:effectLst/>
                          <a:latin typeface="Arial" panose="020B0604020202020204" pitchFamily="34" charset="0"/>
                          <a:ea typeface="Arial" panose="020B0604020202020204" pitchFamily="34" charset="0"/>
                          <a:cs typeface="Arial" panose="020B0604020202020204" pitchFamily="34" charset="0"/>
                        </a:rPr>
                        <a:t>identified</a:t>
                      </a:r>
                      <a:r>
                        <a:rPr lang="en-US" sz="1400" spc="-25">
                          <a:effectLst/>
                          <a:latin typeface="Arial" panose="020B0604020202020204" pitchFamily="34" charset="0"/>
                          <a:ea typeface="Arial" panose="020B0604020202020204" pitchFamily="34" charset="0"/>
                          <a:cs typeface="Arial" panose="020B0604020202020204" pitchFamily="34" charset="0"/>
                        </a:rPr>
                        <a:t> </a:t>
                      </a:r>
                      <a:r>
                        <a:rPr lang="en-US" sz="1400">
                          <a:effectLst/>
                          <a:latin typeface="Arial" panose="020B0604020202020204" pitchFamily="34" charset="0"/>
                          <a:ea typeface="Arial" panose="020B0604020202020204" pitchFamily="34" charset="0"/>
                          <a:cs typeface="Arial" panose="020B0604020202020204" pitchFamily="34" charset="0"/>
                        </a:rPr>
                        <a:t>in</a:t>
                      </a:r>
                      <a:r>
                        <a:rPr lang="en-US" sz="1400" spc="-25">
                          <a:effectLst/>
                          <a:latin typeface="Arial" panose="020B0604020202020204" pitchFamily="34" charset="0"/>
                          <a:ea typeface="Arial" panose="020B0604020202020204" pitchFamily="34" charset="0"/>
                          <a:cs typeface="Arial" panose="020B0604020202020204" pitchFamily="34" charset="0"/>
                        </a:rPr>
                        <a:t> </a:t>
                      </a:r>
                      <a:r>
                        <a:rPr lang="en-US" sz="1400">
                          <a:effectLst/>
                          <a:latin typeface="Arial" panose="020B0604020202020204" pitchFamily="34" charset="0"/>
                          <a:ea typeface="Arial" panose="020B0604020202020204" pitchFamily="34" charset="0"/>
                          <a:cs typeface="Arial" panose="020B0604020202020204" pitchFamily="34" charset="0"/>
                        </a:rPr>
                        <a:t>Annex</a:t>
                      </a:r>
                      <a:r>
                        <a:rPr lang="en-US" sz="1400" spc="-235">
                          <a:effectLst/>
                          <a:latin typeface="Arial" panose="020B0604020202020204" pitchFamily="34" charset="0"/>
                          <a:ea typeface="Arial" panose="020B0604020202020204" pitchFamily="34" charset="0"/>
                          <a:cs typeface="Arial" panose="020B0604020202020204" pitchFamily="34" charset="0"/>
                        </a:rPr>
                        <a:t> </a:t>
                      </a:r>
                      <a:r>
                        <a:rPr lang="en-US" sz="1400">
                          <a:effectLst/>
                          <a:latin typeface="Arial" panose="020B0604020202020204" pitchFamily="34" charset="0"/>
                          <a:ea typeface="Arial" panose="020B0604020202020204" pitchFamily="34" charset="0"/>
                          <a:cs typeface="Arial" panose="020B0604020202020204" pitchFamily="34" charset="0"/>
                        </a:rPr>
                        <a:t>6</a:t>
                      </a:r>
                      <a:r>
                        <a:rPr lang="en-US" sz="1400" spc="-15">
                          <a:effectLst/>
                          <a:latin typeface="Arial" panose="020B0604020202020204" pitchFamily="34" charset="0"/>
                          <a:ea typeface="Arial" panose="020B0604020202020204" pitchFamily="34" charset="0"/>
                          <a:cs typeface="Arial" panose="020B0604020202020204" pitchFamily="34" charset="0"/>
                        </a:rPr>
                        <a:t> </a:t>
                      </a:r>
                      <a:r>
                        <a:rPr lang="en-US" sz="1400">
                          <a:effectLst/>
                          <a:latin typeface="Arial" panose="020B0604020202020204" pitchFamily="34" charset="0"/>
                          <a:ea typeface="Arial" panose="020B0604020202020204" pitchFamily="34" charset="0"/>
                          <a:cs typeface="Arial" panose="020B0604020202020204" pitchFamily="34" charset="0"/>
                        </a:rPr>
                        <a:t>and</a:t>
                      </a:r>
                      <a:r>
                        <a:rPr lang="en-US" sz="1400" spc="-10">
                          <a:effectLst/>
                          <a:latin typeface="Arial" panose="020B0604020202020204" pitchFamily="34" charset="0"/>
                          <a:ea typeface="Arial" panose="020B0604020202020204" pitchFamily="34" charset="0"/>
                          <a:cs typeface="Arial" panose="020B0604020202020204" pitchFamily="34" charset="0"/>
                        </a:rPr>
                        <a:t> </a:t>
                      </a:r>
                      <a:r>
                        <a:rPr lang="en-US" sz="1400">
                          <a:effectLst/>
                          <a:latin typeface="Arial" panose="020B0604020202020204" pitchFamily="34" charset="0"/>
                          <a:ea typeface="Arial" panose="020B0604020202020204" pitchFamily="34" charset="0"/>
                          <a:cs typeface="Arial" panose="020B0604020202020204" pitchFamily="34" charset="0"/>
                        </a:rPr>
                        <a:t>within</a:t>
                      </a:r>
                      <a:r>
                        <a:rPr lang="en-US" sz="1400" spc="-15">
                          <a:effectLst/>
                          <a:latin typeface="Arial" panose="020B0604020202020204" pitchFamily="34" charset="0"/>
                          <a:ea typeface="Arial" panose="020B0604020202020204" pitchFamily="34" charset="0"/>
                          <a:cs typeface="Arial" panose="020B0604020202020204" pitchFamily="34" charset="0"/>
                        </a:rPr>
                        <a:t> </a:t>
                      </a:r>
                      <a:r>
                        <a:rPr lang="en-US" sz="1400">
                          <a:effectLst/>
                          <a:latin typeface="Arial" panose="020B0604020202020204" pitchFamily="34" charset="0"/>
                          <a:ea typeface="Arial" panose="020B0604020202020204" pitchFamily="34" charset="0"/>
                          <a:cs typeface="Arial" panose="020B0604020202020204" pitchFamily="34" charset="0"/>
                        </a:rPr>
                        <a:t>frequency</a:t>
                      </a:r>
                      <a:r>
                        <a:rPr lang="en-US" sz="1400" spc="-10">
                          <a:effectLst/>
                          <a:latin typeface="Arial" panose="020B0604020202020204" pitchFamily="34" charset="0"/>
                          <a:ea typeface="Arial" panose="020B0604020202020204" pitchFamily="34" charset="0"/>
                          <a:cs typeface="Arial" panose="020B0604020202020204" pitchFamily="34" charset="0"/>
                        </a:rPr>
                        <a:t> </a:t>
                      </a:r>
                      <a:r>
                        <a:rPr lang="en-US" sz="1400">
                          <a:effectLst/>
                          <a:latin typeface="Arial" panose="020B0604020202020204" pitchFamily="34" charset="0"/>
                          <a:ea typeface="Arial" panose="020B0604020202020204" pitchFamily="34" charset="0"/>
                          <a:cs typeface="Arial" panose="020B0604020202020204" pitchFamily="34" charset="0"/>
                        </a:rPr>
                        <a:t>bands</a:t>
                      </a:r>
                      <a:r>
                        <a:rPr lang="en-US" sz="1400" spc="-15">
                          <a:effectLst/>
                          <a:latin typeface="Arial" panose="020B0604020202020204" pitchFamily="34" charset="0"/>
                          <a:ea typeface="Arial" panose="020B0604020202020204" pitchFamily="34" charset="0"/>
                          <a:cs typeface="Arial" panose="020B0604020202020204" pitchFamily="34" charset="0"/>
                        </a:rPr>
                        <a:t> </a:t>
                      </a:r>
                      <a:r>
                        <a:rPr lang="en-US" sz="1400">
                          <a:effectLst/>
                          <a:latin typeface="Arial" panose="020B0604020202020204" pitchFamily="34" charset="0"/>
                          <a:ea typeface="Arial" panose="020B0604020202020204" pitchFamily="34" charset="0"/>
                          <a:cs typeface="Arial" panose="020B0604020202020204" pitchFamily="34" charset="0"/>
                        </a:rPr>
                        <a:t>in</a:t>
                      </a:r>
                      <a:r>
                        <a:rPr lang="en-US" sz="1400" spc="-10">
                          <a:effectLst/>
                          <a:latin typeface="Arial" panose="020B0604020202020204" pitchFamily="34" charset="0"/>
                          <a:ea typeface="Arial" panose="020B0604020202020204" pitchFamily="34" charset="0"/>
                          <a:cs typeface="Arial" panose="020B0604020202020204" pitchFamily="34" charset="0"/>
                        </a:rPr>
                        <a:t> </a:t>
                      </a:r>
                      <a:r>
                        <a:rPr lang="en-US" sz="1400">
                          <a:effectLst/>
                          <a:latin typeface="Arial" panose="020B0604020202020204" pitchFamily="34" charset="0"/>
                          <a:ea typeface="Arial" panose="020B0604020202020204" pitchFamily="34" charset="0"/>
                          <a:cs typeface="Arial" panose="020B0604020202020204" pitchFamily="34" charset="0"/>
                        </a:rPr>
                        <a:t>Annex</a:t>
                      </a:r>
                      <a:r>
                        <a:rPr lang="en-US" sz="1400" spc="-15">
                          <a:effectLst/>
                          <a:latin typeface="Arial" panose="020B0604020202020204" pitchFamily="34" charset="0"/>
                          <a:ea typeface="Arial" panose="020B0604020202020204" pitchFamily="34" charset="0"/>
                          <a:cs typeface="Arial" panose="020B0604020202020204" pitchFamily="34" charset="0"/>
                        </a:rPr>
                        <a:t> </a:t>
                      </a:r>
                      <a:r>
                        <a:rPr lang="en-US" sz="1400">
                          <a:effectLst/>
                          <a:latin typeface="Arial" panose="020B0604020202020204" pitchFamily="34" charset="0"/>
                          <a:ea typeface="Arial" panose="020B0604020202020204" pitchFamily="34" charset="0"/>
                          <a:cs typeface="Arial" panose="020B0604020202020204" pitchFamily="34" charset="0"/>
                        </a:rPr>
                        <a:t>3</a:t>
                      </a:r>
                      <a:endParaRPr lang="en-US" sz="200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50390415"/>
                  </a:ext>
                </a:extLst>
              </a:tr>
              <a:tr h="398221">
                <a:tc>
                  <a:txBody>
                    <a:bodyPr/>
                    <a:lstStyle/>
                    <a:p>
                      <a:pPr marL="31750" marR="0" algn="l">
                        <a:spcBef>
                          <a:spcPts val="125"/>
                        </a:spcBef>
                        <a:spcAft>
                          <a:spcPts val="0"/>
                        </a:spcAft>
                      </a:pPr>
                      <a:r>
                        <a:rPr lang="en-US" sz="1400" b="1">
                          <a:effectLst/>
                          <a:latin typeface="Arial" panose="020B0604020202020204" pitchFamily="34" charset="0"/>
                          <a:ea typeface="Arial" panose="020B0604020202020204" pitchFamily="34" charset="0"/>
                          <a:cs typeface="Arial" panose="020B0604020202020204" pitchFamily="34" charset="0"/>
                        </a:rPr>
                        <a:t>n2</a:t>
                      </a:r>
                      <a:endParaRPr lang="en-US" sz="200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tcPr>
                </a:tc>
                <a:tc>
                  <a:txBody>
                    <a:bodyPr/>
                    <a:lstStyle/>
                    <a:p>
                      <a:pPr marL="31750" marR="0" algn="l">
                        <a:spcBef>
                          <a:spcPts val="125"/>
                        </a:spcBef>
                        <a:spcAft>
                          <a:spcPts val="0"/>
                        </a:spcAft>
                      </a:pPr>
                      <a:r>
                        <a:rPr lang="en-US" sz="1400">
                          <a:effectLst/>
                          <a:latin typeface="Arial" panose="020B0604020202020204" pitchFamily="34" charset="0"/>
                          <a:ea typeface="Arial" panose="020B0604020202020204" pitchFamily="34" charset="0"/>
                          <a:cs typeface="Arial" panose="020B0604020202020204" pitchFamily="34" charset="0"/>
                        </a:rPr>
                        <a:t>61-61.5</a:t>
                      </a:r>
                      <a:r>
                        <a:rPr lang="en-US" sz="1400" spc="-15">
                          <a:effectLst/>
                          <a:latin typeface="Arial" panose="020B0604020202020204" pitchFamily="34" charset="0"/>
                          <a:ea typeface="Arial" panose="020B0604020202020204" pitchFamily="34" charset="0"/>
                          <a:cs typeface="Arial" panose="020B0604020202020204" pitchFamily="34" charset="0"/>
                        </a:rPr>
                        <a:t> </a:t>
                      </a:r>
                      <a:r>
                        <a:rPr lang="en-US" sz="1400">
                          <a:effectLst/>
                          <a:latin typeface="Arial" panose="020B0604020202020204" pitchFamily="34" charset="0"/>
                          <a:ea typeface="Arial" panose="020B0604020202020204" pitchFamily="34" charset="0"/>
                          <a:cs typeface="Arial" panose="020B0604020202020204" pitchFamily="34" charset="0"/>
                        </a:rPr>
                        <a:t>GHz</a:t>
                      </a:r>
                      <a:endParaRPr lang="en-US" sz="200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tcPr>
                </a:tc>
                <a:tc>
                  <a:txBody>
                    <a:bodyPr/>
                    <a:lstStyle/>
                    <a:p>
                      <a:pPr marL="31750" marR="0" algn="l">
                        <a:spcBef>
                          <a:spcPts val="125"/>
                        </a:spcBef>
                        <a:spcAft>
                          <a:spcPts val="0"/>
                        </a:spcAft>
                      </a:pPr>
                      <a:r>
                        <a:rPr lang="en-US" sz="1400">
                          <a:effectLst/>
                          <a:latin typeface="Arial" panose="020B0604020202020204" pitchFamily="34" charset="0"/>
                          <a:ea typeface="Arial" panose="020B0604020202020204" pitchFamily="34" charset="0"/>
                          <a:cs typeface="Arial" panose="020B0604020202020204" pitchFamily="34" charset="0"/>
                        </a:rPr>
                        <a:t>100</a:t>
                      </a:r>
                      <a:r>
                        <a:rPr lang="en-US" sz="1400" spc="-25">
                          <a:effectLst/>
                          <a:latin typeface="Arial" panose="020B0604020202020204" pitchFamily="34" charset="0"/>
                          <a:ea typeface="Arial" panose="020B0604020202020204" pitchFamily="34" charset="0"/>
                          <a:cs typeface="Arial" panose="020B0604020202020204" pitchFamily="34" charset="0"/>
                        </a:rPr>
                        <a:t> </a:t>
                      </a:r>
                      <a:r>
                        <a:rPr lang="en-US" sz="1400">
                          <a:effectLst/>
                          <a:latin typeface="Arial" panose="020B0604020202020204" pitchFamily="34" charset="0"/>
                          <a:ea typeface="Arial" panose="020B0604020202020204" pitchFamily="34" charset="0"/>
                          <a:cs typeface="Arial" panose="020B0604020202020204" pitchFamily="34" charset="0"/>
                        </a:rPr>
                        <a:t>mW</a:t>
                      </a:r>
                      <a:r>
                        <a:rPr lang="en-US" sz="1400" spc="-20">
                          <a:effectLst/>
                          <a:latin typeface="Arial" panose="020B0604020202020204" pitchFamily="34" charset="0"/>
                          <a:ea typeface="Arial" panose="020B0604020202020204" pitchFamily="34" charset="0"/>
                          <a:cs typeface="Arial" panose="020B0604020202020204" pitchFamily="34" charset="0"/>
                        </a:rPr>
                        <a:t> </a:t>
                      </a:r>
                      <a:r>
                        <a:rPr lang="en-US" sz="1400">
                          <a:effectLst/>
                          <a:latin typeface="Arial" panose="020B0604020202020204" pitchFamily="34" charset="0"/>
                          <a:ea typeface="Arial" panose="020B0604020202020204" pitchFamily="34" charset="0"/>
                          <a:cs typeface="Arial" panose="020B0604020202020204" pitchFamily="34" charset="0"/>
                        </a:rPr>
                        <a:t>e.i.r.p.</a:t>
                      </a:r>
                      <a:endParaRPr lang="en-US" sz="200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tcPr>
                </a:tc>
                <a:tc>
                  <a:txBody>
                    <a:bodyPr/>
                    <a:lstStyle/>
                    <a:p>
                      <a:pPr marL="32385" marR="0" algn="l">
                        <a:spcBef>
                          <a:spcPts val="125"/>
                        </a:spcBef>
                        <a:spcAft>
                          <a:spcPts val="0"/>
                        </a:spcAft>
                      </a:pPr>
                      <a:r>
                        <a:rPr lang="en-US" sz="1400">
                          <a:effectLst/>
                          <a:latin typeface="Arial" panose="020B0604020202020204" pitchFamily="34" charset="0"/>
                          <a:ea typeface="Arial" panose="020B0604020202020204" pitchFamily="34" charset="0"/>
                          <a:cs typeface="Arial" panose="020B0604020202020204" pitchFamily="34" charset="0"/>
                        </a:rPr>
                        <a:t>No</a:t>
                      </a:r>
                      <a:r>
                        <a:rPr lang="en-US" sz="1400" spc="-10">
                          <a:effectLst/>
                          <a:latin typeface="Arial" panose="020B0604020202020204" pitchFamily="34" charset="0"/>
                          <a:ea typeface="Arial" panose="020B0604020202020204" pitchFamily="34" charset="0"/>
                          <a:cs typeface="Arial" panose="020B0604020202020204" pitchFamily="34" charset="0"/>
                        </a:rPr>
                        <a:t> </a:t>
                      </a:r>
                      <a:r>
                        <a:rPr lang="en-US" sz="1400">
                          <a:effectLst/>
                          <a:latin typeface="Arial" panose="020B0604020202020204" pitchFamily="34" charset="0"/>
                          <a:ea typeface="Arial" panose="020B0604020202020204" pitchFamily="34" charset="0"/>
                          <a:cs typeface="Arial" panose="020B0604020202020204" pitchFamily="34" charset="0"/>
                        </a:rPr>
                        <a:t>requirement</a:t>
                      </a:r>
                      <a:endParaRPr lang="en-US" sz="200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tcPr>
                </a:tc>
                <a:tc>
                  <a:txBody>
                    <a:bodyPr/>
                    <a:lstStyle/>
                    <a:p>
                      <a:pPr marL="29210" marR="0" algn="l">
                        <a:spcBef>
                          <a:spcPts val="125"/>
                        </a:spcBef>
                        <a:spcAft>
                          <a:spcPts val="0"/>
                        </a:spcAft>
                      </a:pPr>
                      <a:r>
                        <a:rPr lang="en-US" sz="1400">
                          <a:effectLst/>
                          <a:latin typeface="Arial" panose="020B0604020202020204" pitchFamily="34" charset="0"/>
                          <a:ea typeface="Arial" panose="020B0604020202020204" pitchFamily="34" charset="0"/>
                          <a:cs typeface="Arial" panose="020B0604020202020204" pitchFamily="34" charset="0"/>
                        </a:rPr>
                        <a:t>Not</a:t>
                      </a:r>
                      <a:r>
                        <a:rPr lang="en-US" sz="1400" spc="-10">
                          <a:effectLst/>
                          <a:latin typeface="Arial" panose="020B0604020202020204" pitchFamily="34" charset="0"/>
                          <a:ea typeface="Arial" panose="020B0604020202020204" pitchFamily="34" charset="0"/>
                          <a:cs typeface="Arial" panose="020B0604020202020204" pitchFamily="34" charset="0"/>
                        </a:rPr>
                        <a:t> </a:t>
                      </a:r>
                      <a:r>
                        <a:rPr lang="en-US" sz="1400">
                          <a:effectLst/>
                          <a:latin typeface="Arial" panose="020B0604020202020204" pitchFamily="34" charset="0"/>
                          <a:ea typeface="Arial" panose="020B0604020202020204" pitchFamily="34" charset="0"/>
                          <a:cs typeface="Arial" panose="020B0604020202020204" pitchFamily="34" charset="0"/>
                        </a:rPr>
                        <a:t>specified</a:t>
                      </a:r>
                      <a:endParaRPr lang="en-US" sz="200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905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tcPr>
                </a:tc>
                <a:tc>
                  <a:txBody>
                    <a:bodyPr/>
                    <a:lstStyle/>
                    <a:p>
                      <a:pPr marL="0" marR="0" algn="l">
                        <a:spcBef>
                          <a:spcPts val="0"/>
                        </a:spcBef>
                        <a:spcAft>
                          <a:spcPts val="0"/>
                        </a:spcAft>
                      </a:pPr>
                      <a:r>
                        <a:rPr lang="en-US" sz="1200">
                          <a:effectLst/>
                          <a:latin typeface="Times New Roman" panose="02020603050405020304" pitchFamily="18" charset="0"/>
                          <a:ea typeface="Arial" panose="020B0604020202020204" pitchFamily="34" charset="0"/>
                          <a:cs typeface="Arial" panose="020B0604020202020204" pitchFamily="34" charset="0"/>
                        </a:rPr>
                        <a:t> </a:t>
                      </a:r>
                      <a:endParaRPr lang="en-US" sz="200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tcPr>
                </a:tc>
                <a:tc>
                  <a:txBody>
                    <a:bodyPr/>
                    <a:lstStyle/>
                    <a:p>
                      <a:pPr marL="0" marR="0" algn="l">
                        <a:spcBef>
                          <a:spcPts val="0"/>
                        </a:spcBef>
                        <a:spcAft>
                          <a:spcPts val="0"/>
                        </a:spcAft>
                      </a:pPr>
                      <a:r>
                        <a:rPr lang="en-US" sz="1200" dirty="0">
                          <a:effectLst/>
                          <a:latin typeface="Times New Roman" panose="02020603050405020304" pitchFamily="18" charset="0"/>
                          <a:ea typeface="Arial" panose="020B0604020202020204" pitchFamily="34" charset="0"/>
                          <a:cs typeface="Arial" panose="020B0604020202020204" pitchFamily="34" charset="0"/>
                        </a:rPr>
                        <a:t> </a:t>
                      </a:r>
                      <a:endParaRPr lang="en-US" sz="20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4242304981"/>
                  </a:ext>
                </a:extLst>
              </a:tr>
            </a:tbl>
          </a:graphicData>
        </a:graphic>
      </p:graphicFrame>
      <p:sp>
        <p:nvSpPr>
          <p:cNvPr id="4" name="Slide Number Placeholder 3">
            <a:extLst>
              <a:ext uri="{FF2B5EF4-FFF2-40B4-BE49-F238E27FC236}">
                <a16:creationId xmlns:a16="http://schemas.microsoft.com/office/drawing/2014/main" id="{FA3E1282-1ED6-479A-841D-E5369D2914E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AE09845-AB4B-4588-9277-7073C5CC35A6}"/>
              </a:ext>
            </a:extLst>
          </p:cNvPr>
          <p:cNvSpPr>
            <a:spLocks noGrp="1"/>
          </p:cNvSpPr>
          <p:nvPr>
            <p:ph type="ftr" idx="14"/>
          </p:nvPr>
        </p:nvSpPr>
        <p:spPr/>
        <p:txBody>
          <a:bodyPr/>
          <a:lstStyle/>
          <a:p>
            <a:r>
              <a:rPr lang="en-GB" dirty="0"/>
              <a:t>Assaf Kasher &amp; Alecsander Eitan, Qualcomm</a:t>
            </a:r>
          </a:p>
        </p:txBody>
      </p:sp>
      <p:sp>
        <p:nvSpPr>
          <p:cNvPr id="6" name="Date Placeholder 5">
            <a:extLst>
              <a:ext uri="{FF2B5EF4-FFF2-40B4-BE49-F238E27FC236}">
                <a16:creationId xmlns:a16="http://schemas.microsoft.com/office/drawing/2014/main" id="{95B86915-D155-48DD-B4F1-E9958FEF4EF9}"/>
              </a:ext>
            </a:extLst>
          </p:cNvPr>
          <p:cNvSpPr>
            <a:spLocks noGrp="1"/>
          </p:cNvSpPr>
          <p:nvPr>
            <p:ph type="dt" idx="15"/>
          </p:nvPr>
        </p:nvSpPr>
        <p:spPr/>
        <p:txBody>
          <a:bodyPr/>
          <a:lstStyle/>
          <a:p>
            <a:r>
              <a:rPr lang="en-US"/>
              <a:t>March 2021</a:t>
            </a:r>
            <a:endParaRPr lang="en-GB" dirty="0"/>
          </a:p>
        </p:txBody>
      </p:sp>
      <p:sp>
        <p:nvSpPr>
          <p:cNvPr id="9" name="TextBox 8">
            <a:extLst>
              <a:ext uri="{FF2B5EF4-FFF2-40B4-BE49-F238E27FC236}">
                <a16:creationId xmlns:a16="http://schemas.microsoft.com/office/drawing/2014/main" id="{4F2D18A4-853D-4767-A9CC-AF769AB9AF65}"/>
              </a:ext>
            </a:extLst>
          </p:cNvPr>
          <p:cNvSpPr txBox="1"/>
          <p:nvPr/>
        </p:nvSpPr>
        <p:spPr>
          <a:xfrm>
            <a:off x="1110193" y="3581400"/>
            <a:ext cx="9601200" cy="461665"/>
          </a:xfrm>
          <a:prstGeom prst="rect">
            <a:avLst/>
          </a:prstGeom>
          <a:noFill/>
        </p:spPr>
        <p:txBody>
          <a:bodyPr wrap="square" rtlCol="0">
            <a:spAutoFit/>
          </a:bodyPr>
          <a:lstStyle/>
          <a:p>
            <a:r>
              <a:rPr lang="en-US" dirty="0">
                <a:solidFill>
                  <a:schemeClr val="tx1"/>
                </a:solidFill>
              </a:rPr>
              <a:t>These bands are covered by harmonized standard EN 305 550</a:t>
            </a:r>
          </a:p>
        </p:txBody>
      </p:sp>
    </p:spTree>
    <p:extLst>
      <p:ext uri="{BB962C8B-B14F-4D97-AF65-F5344CB8AC3E}">
        <p14:creationId xmlns:p14="http://schemas.microsoft.com/office/powerpoint/2010/main" val="758512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10A82-DE82-4CF6-B222-92A49EAE4212}"/>
              </a:ext>
            </a:extLst>
          </p:cNvPr>
          <p:cNvSpPr>
            <a:spLocks noGrp="1"/>
          </p:cNvSpPr>
          <p:nvPr>
            <p:ph type="title"/>
          </p:nvPr>
        </p:nvSpPr>
        <p:spPr/>
        <p:txBody>
          <a:bodyPr/>
          <a:lstStyle/>
          <a:p>
            <a:r>
              <a:rPr lang="en-US" dirty="0"/>
              <a:t>Radiotelemetry in ERC REC 70-03</a:t>
            </a:r>
          </a:p>
        </p:txBody>
      </p:sp>
      <p:graphicFrame>
        <p:nvGraphicFramePr>
          <p:cNvPr id="8" name="Content Placeholder 7">
            <a:extLst>
              <a:ext uri="{FF2B5EF4-FFF2-40B4-BE49-F238E27FC236}">
                <a16:creationId xmlns:a16="http://schemas.microsoft.com/office/drawing/2014/main" id="{F2533E27-2854-4C21-A785-6F6575B604A7}"/>
              </a:ext>
            </a:extLst>
          </p:cNvPr>
          <p:cNvGraphicFramePr>
            <a:graphicFrameLocks noGrp="1"/>
          </p:cNvGraphicFramePr>
          <p:nvPr>
            <p:ph idx="1"/>
            <p:extLst>
              <p:ext uri="{D42A27DB-BD31-4B8C-83A1-F6EECF244321}">
                <p14:modId xmlns:p14="http://schemas.microsoft.com/office/powerpoint/2010/main" val="3035214423"/>
              </p:ext>
            </p:extLst>
          </p:nvPr>
        </p:nvGraphicFramePr>
        <p:xfrm>
          <a:off x="874185" y="2011424"/>
          <a:ext cx="10515599" cy="1236824"/>
        </p:xfrm>
        <a:graphic>
          <a:graphicData uri="http://schemas.openxmlformats.org/drawingml/2006/table">
            <a:tbl>
              <a:tblPr firstRow="1" firstCol="1" lastRow="1" lastCol="1" bandRow="1" bandCol="1"/>
              <a:tblGrid>
                <a:gridCol w="525779">
                  <a:extLst>
                    <a:ext uri="{9D8B030D-6E8A-4147-A177-3AD203B41FA5}">
                      <a16:colId xmlns:a16="http://schemas.microsoft.com/office/drawing/2014/main" val="4242367837"/>
                    </a:ext>
                  </a:extLst>
                </a:gridCol>
                <a:gridCol w="1577340">
                  <a:extLst>
                    <a:ext uri="{9D8B030D-6E8A-4147-A177-3AD203B41FA5}">
                      <a16:colId xmlns:a16="http://schemas.microsoft.com/office/drawing/2014/main" val="3826378814"/>
                    </a:ext>
                  </a:extLst>
                </a:gridCol>
                <a:gridCol w="1682496">
                  <a:extLst>
                    <a:ext uri="{9D8B030D-6E8A-4147-A177-3AD203B41FA5}">
                      <a16:colId xmlns:a16="http://schemas.microsoft.com/office/drawing/2014/main" val="4216646171"/>
                    </a:ext>
                  </a:extLst>
                </a:gridCol>
                <a:gridCol w="1367028">
                  <a:extLst>
                    <a:ext uri="{9D8B030D-6E8A-4147-A177-3AD203B41FA5}">
                      <a16:colId xmlns:a16="http://schemas.microsoft.com/office/drawing/2014/main" val="1899323161"/>
                    </a:ext>
                  </a:extLst>
                </a:gridCol>
                <a:gridCol w="1261871">
                  <a:extLst>
                    <a:ext uri="{9D8B030D-6E8A-4147-A177-3AD203B41FA5}">
                      <a16:colId xmlns:a16="http://schemas.microsoft.com/office/drawing/2014/main" val="3178006142"/>
                    </a:ext>
                  </a:extLst>
                </a:gridCol>
                <a:gridCol w="1472184">
                  <a:extLst>
                    <a:ext uri="{9D8B030D-6E8A-4147-A177-3AD203B41FA5}">
                      <a16:colId xmlns:a16="http://schemas.microsoft.com/office/drawing/2014/main" val="2466314940"/>
                    </a:ext>
                  </a:extLst>
                </a:gridCol>
                <a:gridCol w="2628901">
                  <a:extLst>
                    <a:ext uri="{9D8B030D-6E8A-4147-A177-3AD203B41FA5}">
                      <a16:colId xmlns:a16="http://schemas.microsoft.com/office/drawing/2014/main" val="439558350"/>
                    </a:ext>
                  </a:extLst>
                </a:gridCol>
              </a:tblGrid>
              <a:tr h="629242">
                <a:tc>
                  <a:txBody>
                    <a:bodyPr/>
                    <a:lstStyle/>
                    <a:p>
                      <a:pPr marL="31750" marR="0" algn="l">
                        <a:spcBef>
                          <a:spcPts val="125"/>
                        </a:spcBef>
                        <a:spcAft>
                          <a:spcPts val="0"/>
                        </a:spcAft>
                      </a:pPr>
                      <a:r>
                        <a:rPr lang="en-US" sz="1200" b="1">
                          <a:effectLst/>
                          <a:latin typeface="Arial" panose="020B0604020202020204" pitchFamily="34" charset="0"/>
                          <a:ea typeface="Arial" panose="020B0604020202020204" pitchFamily="34" charset="0"/>
                          <a:cs typeface="Arial" panose="020B0604020202020204" pitchFamily="34" charset="0"/>
                        </a:rPr>
                        <a:t>f4</a:t>
                      </a:r>
                      <a:endParaRPr lang="en-US" sz="140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marL="31750" marR="0" algn="l">
                        <a:spcBef>
                          <a:spcPts val="125"/>
                        </a:spcBef>
                        <a:spcAft>
                          <a:spcPts val="0"/>
                        </a:spcAft>
                      </a:pPr>
                      <a:r>
                        <a:rPr lang="en-US" sz="1200" dirty="0">
                          <a:effectLst/>
                          <a:latin typeface="Arial" panose="020B0604020202020204" pitchFamily="34" charset="0"/>
                          <a:ea typeface="Arial" panose="020B0604020202020204" pitchFamily="34" charset="0"/>
                          <a:cs typeface="Arial" panose="020B0604020202020204" pitchFamily="34" charset="0"/>
                        </a:rPr>
                        <a:t>57-64</a:t>
                      </a:r>
                      <a:r>
                        <a:rPr lang="en-US" sz="1200" spc="-15" dirty="0">
                          <a:effectLst/>
                          <a:latin typeface="Arial" panose="020B0604020202020204" pitchFamily="34" charset="0"/>
                          <a:ea typeface="Arial" panose="020B0604020202020204" pitchFamily="34" charset="0"/>
                          <a:cs typeface="Arial" panose="020B0604020202020204" pitchFamily="34" charset="0"/>
                        </a:rPr>
                        <a:t> </a:t>
                      </a:r>
                      <a:r>
                        <a:rPr lang="en-US" sz="1200" dirty="0">
                          <a:effectLst/>
                          <a:latin typeface="Arial" panose="020B0604020202020204" pitchFamily="34" charset="0"/>
                          <a:ea typeface="Arial" panose="020B0604020202020204" pitchFamily="34" charset="0"/>
                          <a:cs typeface="Arial" panose="020B0604020202020204" pitchFamily="34" charset="0"/>
                        </a:rPr>
                        <a:t>GHz</a:t>
                      </a:r>
                      <a:endParaRPr lang="en-US" sz="14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marL="31750" marR="38735" algn="l">
                        <a:lnSpc>
                          <a:spcPct val="103000"/>
                        </a:lnSpc>
                        <a:spcBef>
                          <a:spcPts val="125"/>
                        </a:spcBef>
                        <a:spcAft>
                          <a:spcPts val="0"/>
                        </a:spcAft>
                      </a:pPr>
                      <a:r>
                        <a:rPr lang="en-US" sz="1200">
                          <a:effectLst/>
                          <a:latin typeface="Arial" panose="020B0604020202020204" pitchFamily="34" charset="0"/>
                          <a:ea typeface="Arial" panose="020B0604020202020204" pitchFamily="34" charset="0"/>
                          <a:cs typeface="Arial" panose="020B0604020202020204" pitchFamily="34" charset="0"/>
                        </a:rPr>
                        <a:t>-41.3 dBm/MHz e.i.r.p.</a:t>
                      </a:r>
                      <a:r>
                        <a:rPr lang="en-US" sz="1200" spc="5">
                          <a:effectLst/>
                          <a:latin typeface="Arial" panose="020B0604020202020204" pitchFamily="34" charset="0"/>
                          <a:ea typeface="Arial" panose="020B0604020202020204" pitchFamily="34" charset="0"/>
                          <a:cs typeface="Arial" panose="020B0604020202020204" pitchFamily="34" charset="0"/>
                        </a:rPr>
                        <a:t> </a:t>
                      </a:r>
                      <a:r>
                        <a:rPr lang="en-US" sz="1200">
                          <a:effectLst/>
                          <a:latin typeface="Arial" panose="020B0604020202020204" pitchFamily="34" charset="0"/>
                          <a:ea typeface="Arial" panose="020B0604020202020204" pitchFamily="34" charset="0"/>
                          <a:cs typeface="Arial" panose="020B0604020202020204" pitchFamily="34" charset="0"/>
                        </a:rPr>
                        <a:t>outside</a:t>
                      </a:r>
                      <a:r>
                        <a:rPr lang="en-US" sz="1200" spc="-30">
                          <a:effectLst/>
                          <a:latin typeface="Arial" panose="020B0604020202020204" pitchFamily="34" charset="0"/>
                          <a:ea typeface="Arial" panose="020B0604020202020204" pitchFamily="34" charset="0"/>
                          <a:cs typeface="Arial" panose="020B0604020202020204" pitchFamily="34" charset="0"/>
                        </a:rPr>
                        <a:t> </a:t>
                      </a:r>
                      <a:r>
                        <a:rPr lang="en-US" sz="1200">
                          <a:effectLst/>
                          <a:latin typeface="Arial" panose="020B0604020202020204" pitchFamily="34" charset="0"/>
                          <a:ea typeface="Arial" panose="020B0604020202020204" pitchFamily="34" charset="0"/>
                          <a:cs typeface="Arial" panose="020B0604020202020204" pitchFamily="34" charset="0"/>
                        </a:rPr>
                        <a:t>the</a:t>
                      </a:r>
                      <a:r>
                        <a:rPr lang="en-US" sz="1200" spc="-30">
                          <a:effectLst/>
                          <a:latin typeface="Arial" panose="020B0604020202020204" pitchFamily="34" charset="0"/>
                          <a:ea typeface="Arial" panose="020B0604020202020204" pitchFamily="34" charset="0"/>
                          <a:cs typeface="Arial" panose="020B0604020202020204" pitchFamily="34" charset="0"/>
                        </a:rPr>
                        <a:t> </a:t>
                      </a:r>
                      <a:r>
                        <a:rPr lang="en-US" sz="1200">
                          <a:effectLst/>
                          <a:latin typeface="Arial" panose="020B0604020202020204" pitchFamily="34" charset="0"/>
                          <a:ea typeface="Arial" panose="020B0604020202020204" pitchFamily="34" charset="0"/>
                          <a:cs typeface="Arial" panose="020B0604020202020204" pitchFamily="34" charset="0"/>
                        </a:rPr>
                        <a:t>enclosed</a:t>
                      </a:r>
                      <a:r>
                        <a:rPr lang="en-US" sz="1200" spc="-30">
                          <a:effectLst/>
                          <a:latin typeface="Arial" panose="020B0604020202020204" pitchFamily="34" charset="0"/>
                          <a:ea typeface="Arial" panose="020B0604020202020204" pitchFamily="34" charset="0"/>
                          <a:cs typeface="Arial" panose="020B0604020202020204" pitchFamily="34" charset="0"/>
                        </a:rPr>
                        <a:t> </a:t>
                      </a:r>
                      <a:r>
                        <a:rPr lang="en-US" sz="1200">
                          <a:effectLst/>
                          <a:latin typeface="Arial" panose="020B0604020202020204" pitchFamily="34" charset="0"/>
                          <a:ea typeface="Arial" panose="020B0604020202020204" pitchFamily="34" charset="0"/>
                          <a:cs typeface="Arial" panose="020B0604020202020204" pitchFamily="34" charset="0"/>
                        </a:rPr>
                        <a:t>test</a:t>
                      </a:r>
                      <a:r>
                        <a:rPr lang="en-US" sz="1200" spc="-30">
                          <a:effectLst/>
                          <a:latin typeface="Arial" panose="020B0604020202020204" pitchFamily="34" charset="0"/>
                          <a:ea typeface="Arial" panose="020B0604020202020204" pitchFamily="34" charset="0"/>
                          <a:cs typeface="Arial" panose="020B0604020202020204" pitchFamily="34" charset="0"/>
                        </a:rPr>
                        <a:t> </a:t>
                      </a:r>
                      <a:r>
                        <a:rPr lang="en-US" sz="1200">
                          <a:effectLst/>
                          <a:latin typeface="Arial" panose="020B0604020202020204" pitchFamily="34" charset="0"/>
                          <a:ea typeface="Arial" panose="020B0604020202020204" pitchFamily="34" charset="0"/>
                          <a:cs typeface="Arial" panose="020B0604020202020204" pitchFamily="34" charset="0"/>
                        </a:rPr>
                        <a:t>tank</a:t>
                      </a:r>
                      <a:r>
                        <a:rPr lang="en-US" sz="1200" spc="-235">
                          <a:effectLst/>
                          <a:latin typeface="Arial" panose="020B0604020202020204" pitchFamily="34" charset="0"/>
                          <a:ea typeface="Arial" panose="020B0604020202020204" pitchFamily="34" charset="0"/>
                          <a:cs typeface="Arial" panose="020B0604020202020204" pitchFamily="34" charset="0"/>
                        </a:rPr>
                        <a:t> </a:t>
                      </a:r>
                      <a:r>
                        <a:rPr lang="en-US" sz="1200">
                          <a:effectLst/>
                          <a:latin typeface="Arial" panose="020B0604020202020204" pitchFamily="34" charset="0"/>
                          <a:ea typeface="Arial" panose="020B0604020202020204" pitchFamily="34" charset="0"/>
                          <a:cs typeface="Arial" panose="020B0604020202020204" pitchFamily="34" charset="0"/>
                        </a:rPr>
                        <a:t>structure</a:t>
                      </a:r>
                      <a:endParaRPr lang="en-US" sz="140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marL="32385" marR="0" algn="l">
                        <a:spcBef>
                          <a:spcPts val="125"/>
                        </a:spcBef>
                        <a:spcAft>
                          <a:spcPts val="0"/>
                        </a:spcAft>
                      </a:pPr>
                      <a:r>
                        <a:rPr lang="en-US" sz="1200">
                          <a:effectLst/>
                          <a:latin typeface="Arial" panose="020B0604020202020204" pitchFamily="34" charset="0"/>
                          <a:ea typeface="Arial" panose="020B0604020202020204" pitchFamily="34" charset="0"/>
                          <a:cs typeface="Arial" panose="020B0604020202020204" pitchFamily="34" charset="0"/>
                        </a:rPr>
                        <a:t>No</a:t>
                      </a:r>
                      <a:r>
                        <a:rPr lang="en-US" sz="1200" spc="-10">
                          <a:effectLst/>
                          <a:latin typeface="Arial" panose="020B0604020202020204" pitchFamily="34" charset="0"/>
                          <a:ea typeface="Arial" panose="020B0604020202020204" pitchFamily="34" charset="0"/>
                          <a:cs typeface="Arial" panose="020B0604020202020204" pitchFamily="34" charset="0"/>
                        </a:rPr>
                        <a:t> </a:t>
                      </a:r>
                      <a:r>
                        <a:rPr lang="en-US" sz="1200">
                          <a:effectLst/>
                          <a:latin typeface="Arial" panose="020B0604020202020204" pitchFamily="34" charset="0"/>
                          <a:ea typeface="Arial" panose="020B0604020202020204" pitchFamily="34" charset="0"/>
                          <a:cs typeface="Arial" panose="020B0604020202020204" pitchFamily="34" charset="0"/>
                        </a:rPr>
                        <a:t>requirement</a:t>
                      </a:r>
                      <a:endParaRPr lang="en-US" sz="140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marL="29210" marR="0" algn="l">
                        <a:spcBef>
                          <a:spcPts val="125"/>
                        </a:spcBef>
                        <a:spcAft>
                          <a:spcPts val="0"/>
                        </a:spcAft>
                      </a:pPr>
                      <a:r>
                        <a:rPr lang="en-US" sz="1200">
                          <a:effectLst/>
                          <a:latin typeface="Arial" panose="020B0604020202020204" pitchFamily="34" charset="0"/>
                          <a:ea typeface="Arial" panose="020B0604020202020204" pitchFamily="34" charset="0"/>
                          <a:cs typeface="Arial" panose="020B0604020202020204" pitchFamily="34" charset="0"/>
                        </a:rPr>
                        <a:t>Not</a:t>
                      </a:r>
                      <a:r>
                        <a:rPr lang="en-US" sz="1200" spc="-10">
                          <a:effectLst/>
                          <a:latin typeface="Arial" panose="020B0604020202020204" pitchFamily="34" charset="0"/>
                          <a:ea typeface="Arial" panose="020B0604020202020204" pitchFamily="34" charset="0"/>
                          <a:cs typeface="Arial" panose="020B0604020202020204" pitchFamily="34" charset="0"/>
                        </a:rPr>
                        <a:t> </a:t>
                      </a:r>
                      <a:r>
                        <a:rPr lang="en-US" sz="1200">
                          <a:effectLst/>
                          <a:latin typeface="Arial" panose="020B0604020202020204" pitchFamily="34" charset="0"/>
                          <a:ea typeface="Arial" panose="020B0604020202020204" pitchFamily="34" charset="0"/>
                          <a:cs typeface="Arial" panose="020B0604020202020204" pitchFamily="34" charset="0"/>
                        </a:rPr>
                        <a:t>specified</a:t>
                      </a:r>
                      <a:endParaRPr lang="en-US" sz="140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905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marL="0" marR="0" algn="l">
                        <a:spcBef>
                          <a:spcPts val="0"/>
                        </a:spcBef>
                        <a:spcAft>
                          <a:spcPts val="0"/>
                        </a:spcAft>
                      </a:pPr>
                      <a:r>
                        <a:rPr lang="en-US" sz="1100">
                          <a:effectLst/>
                          <a:latin typeface="Times New Roman" panose="02020603050405020304" pitchFamily="18" charset="0"/>
                          <a:ea typeface="Arial" panose="020B0604020202020204" pitchFamily="34" charset="0"/>
                          <a:cs typeface="Arial" panose="020B0604020202020204" pitchFamily="34" charset="0"/>
                        </a:rPr>
                        <a:t> </a:t>
                      </a:r>
                      <a:endParaRPr lang="en-US" sz="140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marL="33020" marR="0" algn="l">
                        <a:spcBef>
                          <a:spcPts val="125"/>
                        </a:spcBef>
                        <a:spcAft>
                          <a:spcPts val="0"/>
                        </a:spcAft>
                      </a:pPr>
                      <a:r>
                        <a:rPr lang="en-US" sz="1200" dirty="0">
                          <a:effectLst/>
                          <a:latin typeface="Arial" panose="020B0604020202020204" pitchFamily="34" charset="0"/>
                          <a:ea typeface="Arial" panose="020B0604020202020204" pitchFamily="34" charset="0"/>
                          <a:cs typeface="Arial" panose="020B0604020202020204" pitchFamily="34" charset="0"/>
                        </a:rPr>
                        <a:t>For</a:t>
                      </a:r>
                      <a:r>
                        <a:rPr lang="en-US" sz="1200" spc="-30" dirty="0">
                          <a:effectLst/>
                          <a:latin typeface="Arial" panose="020B0604020202020204" pitchFamily="34" charset="0"/>
                          <a:ea typeface="Arial" panose="020B0604020202020204" pitchFamily="34" charset="0"/>
                          <a:cs typeface="Arial" panose="020B0604020202020204" pitchFamily="34" charset="0"/>
                        </a:rPr>
                        <a:t> </a:t>
                      </a:r>
                      <a:r>
                        <a:rPr lang="en-US" sz="1200" dirty="0">
                          <a:effectLst/>
                          <a:latin typeface="Arial" panose="020B0604020202020204" pitchFamily="34" charset="0"/>
                          <a:ea typeface="Arial" panose="020B0604020202020204" pitchFamily="34" charset="0"/>
                          <a:cs typeface="Arial" panose="020B0604020202020204" pitchFamily="34" charset="0"/>
                        </a:rPr>
                        <a:t>Tank</a:t>
                      </a:r>
                      <a:r>
                        <a:rPr lang="en-US" sz="1200" spc="-30" dirty="0">
                          <a:effectLst/>
                          <a:latin typeface="Arial" panose="020B0604020202020204" pitchFamily="34" charset="0"/>
                          <a:ea typeface="Arial" panose="020B0604020202020204" pitchFamily="34" charset="0"/>
                          <a:cs typeface="Arial" panose="020B0604020202020204" pitchFamily="34" charset="0"/>
                        </a:rPr>
                        <a:t> </a:t>
                      </a:r>
                      <a:r>
                        <a:rPr lang="en-US" sz="1200" dirty="0">
                          <a:effectLst/>
                          <a:latin typeface="Arial" panose="020B0604020202020204" pitchFamily="34" charset="0"/>
                          <a:ea typeface="Arial" panose="020B0604020202020204" pitchFamily="34" charset="0"/>
                          <a:cs typeface="Arial" panose="020B0604020202020204" pitchFamily="34" charset="0"/>
                        </a:rPr>
                        <a:t>Level</a:t>
                      </a:r>
                      <a:r>
                        <a:rPr lang="en-US" sz="1200" spc="-25" dirty="0">
                          <a:effectLst/>
                          <a:latin typeface="Arial" panose="020B0604020202020204" pitchFamily="34" charset="0"/>
                          <a:ea typeface="Arial" panose="020B0604020202020204" pitchFamily="34" charset="0"/>
                          <a:cs typeface="Arial" panose="020B0604020202020204" pitchFamily="34" charset="0"/>
                        </a:rPr>
                        <a:t> </a:t>
                      </a:r>
                      <a:r>
                        <a:rPr lang="en-US" sz="1200" dirty="0">
                          <a:effectLst/>
                          <a:latin typeface="Arial" panose="020B0604020202020204" pitchFamily="34" charset="0"/>
                          <a:ea typeface="Arial" panose="020B0604020202020204" pitchFamily="34" charset="0"/>
                          <a:cs typeface="Arial" panose="020B0604020202020204" pitchFamily="34" charset="0"/>
                        </a:rPr>
                        <a:t>Probing</a:t>
                      </a:r>
                      <a:r>
                        <a:rPr lang="en-US" sz="1200" spc="-30" dirty="0">
                          <a:effectLst/>
                          <a:latin typeface="Arial" panose="020B0604020202020204" pitchFamily="34" charset="0"/>
                          <a:ea typeface="Arial" panose="020B0604020202020204" pitchFamily="34" charset="0"/>
                          <a:cs typeface="Arial" panose="020B0604020202020204" pitchFamily="34" charset="0"/>
                        </a:rPr>
                        <a:t> </a:t>
                      </a:r>
                      <a:r>
                        <a:rPr lang="en-US" sz="1200" dirty="0">
                          <a:effectLst/>
                          <a:latin typeface="Arial" panose="020B0604020202020204" pitchFamily="34" charset="0"/>
                          <a:ea typeface="Arial" panose="020B0604020202020204" pitchFamily="34" charset="0"/>
                          <a:cs typeface="Arial" panose="020B0604020202020204" pitchFamily="34" charset="0"/>
                        </a:rPr>
                        <a:t>Radar</a:t>
                      </a:r>
                      <a:r>
                        <a:rPr lang="en-US" sz="1200" spc="-30" dirty="0">
                          <a:effectLst/>
                          <a:latin typeface="Arial" panose="020B0604020202020204" pitchFamily="34" charset="0"/>
                          <a:ea typeface="Arial" panose="020B0604020202020204" pitchFamily="34" charset="0"/>
                          <a:cs typeface="Arial" panose="020B0604020202020204" pitchFamily="34" charset="0"/>
                        </a:rPr>
                        <a:t> </a:t>
                      </a:r>
                      <a:r>
                        <a:rPr lang="en-US" sz="1200" dirty="0">
                          <a:effectLst/>
                          <a:latin typeface="Arial" panose="020B0604020202020204" pitchFamily="34" charset="0"/>
                          <a:ea typeface="Arial" panose="020B0604020202020204" pitchFamily="34" charset="0"/>
                          <a:cs typeface="Arial" panose="020B0604020202020204" pitchFamily="34" charset="0"/>
                        </a:rPr>
                        <a:t>(TLPR)</a:t>
                      </a:r>
                      <a:endParaRPr lang="en-US" sz="14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815252615"/>
                  </a:ext>
                </a:extLst>
              </a:tr>
              <a:tr h="607582">
                <a:tc>
                  <a:txBody>
                    <a:bodyPr/>
                    <a:lstStyle/>
                    <a:p>
                      <a:pPr marL="31750" marR="0" algn="l">
                        <a:spcBef>
                          <a:spcPts val="125"/>
                        </a:spcBef>
                        <a:spcAft>
                          <a:spcPts val="0"/>
                        </a:spcAft>
                      </a:pPr>
                      <a:r>
                        <a:rPr lang="en-US" sz="1200" b="1">
                          <a:effectLst/>
                          <a:latin typeface="Arial" panose="020B0604020202020204" pitchFamily="34" charset="0"/>
                          <a:ea typeface="Arial" panose="020B0604020202020204" pitchFamily="34" charset="0"/>
                          <a:cs typeface="Arial" panose="020B0604020202020204" pitchFamily="34" charset="0"/>
                        </a:rPr>
                        <a:t>g3</a:t>
                      </a:r>
                      <a:endParaRPr lang="en-US" sz="140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marL="31750" marR="0" algn="l">
                        <a:spcBef>
                          <a:spcPts val="125"/>
                        </a:spcBef>
                        <a:spcAft>
                          <a:spcPts val="0"/>
                        </a:spcAft>
                      </a:pPr>
                      <a:r>
                        <a:rPr lang="en-US" sz="1200">
                          <a:effectLst/>
                          <a:latin typeface="Arial" panose="020B0604020202020204" pitchFamily="34" charset="0"/>
                          <a:ea typeface="Arial" panose="020B0604020202020204" pitchFamily="34" charset="0"/>
                          <a:cs typeface="Arial" panose="020B0604020202020204" pitchFamily="34" charset="0"/>
                        </a:rPr>
                        <a:t>57-64</a:t>
                      </a:r>
                      <a:r>
                        <a:rPr lang="en-US" sz="1200" spc="-15">
                          <a:effectLst/>
                          <a:latin typeface="Arial" panose="020B0604020202020204" pitchFamily="34" charset="0"/>
                          <a:ea typeface="Arial" panose="020B0604020202020204" pitchFamily="34" charset="0"/>
                          <a:cs typeface="Arial" panose="020B0604020202020204" pitchFamily="34" charset="0"/>
                        </a:rPr>
                        <a:t> </a:t>
                      </a:r>
                      <a:r>
                        <a:rPr lang="en-US" sz="1200">
                          <a:effectLst/>
                          <a:latin typeface="Arial" panose="020B0604020202020204" pitchFamily="34" charset="0"/>
                          <a:ea typeface="Arial" panose="020B0604020202020204" pitchFamily="34" charset="0"/>
                          <a:cs typeface="Arial" panose="020B0604020202020204" pitchFamily="34" charset="0"/>
                        </a:rPr>
                        <a:t>GHz</a:t>
                      </a:r>
                      <a:endParaRPr lang="en-US" sz="140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marL="31750" marR="0" algn="l">
                        <a:spcBef>
                          <a:spcPts val="125"/>
                        </a:spcBef>
                        <a:spcAft>
                          <a:spcPts val="0"/>
                        </a:spcAft>
                      </a:pPr>
                      <a:r>
                        <a:rPr lang="en-US" sz="1200">
                          <a:effectLst/>
                          <a:latin typeface="Arial" panose="020B0604020202020204" pitchFamily="34" charset="0"/>
                          <a:ea typeface="Arial" panose="020B0604020202020204" pitchFamily="34" charset="0"/>
                          <a:cs typeface="Arial" panose="020B0604020202020204" pitchFamily="34" charset="0"/>
                        </a:rPr>
                        <a:t>*</a:t>
                      </a:r>
                      <a:endParaRPr lang="en-US" sz="140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marL="32385" marR="0" algn="l">
                        <a:spcBef>
                          <a:spcPts val="125"/>
                        </a:spcBef>
                        <a:spcAft>
                          <a:spcPts val="0"/>
                        </a:spcAft>
                      </a:pPr>
                      <a:r>
                        <a:rPr lang="en-US" sz="1200">
                          <a:effectLst/>
                          <a:latin typeface="Arial" panose="020B0604020202020204" pitchFamily="34" charset="0"/>
                          <a:ea typeface="Arial" panose="020B0604020202020204" pitchFamily="34" charset="0"/>
                          <a:cs typeface="Arial" panose="020B0604020202020204" pitchFamily="34" charset="0"/>
                        </a:rPr>
                        <a:t>*</a:t>
                      </a:r>
                      <a:endParaRPr lang="en-US" sz="140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marL="29210" marR="0" algn="l">
                        <a:spcBef>
                          <a:spcPts val="125"/>
                        </a:spcBef>
                        <a:spcAft>
                          <a:spcPts val="0"/>
                        </a:spcAft>
                      </a:pPr>
                      <a:r>
                        <a:rPr lang="en-US" sz="1200">
                          <a:effectLst/>
                          <a:latin typeface="Arial" panose="020B0604020202020204" pitchFamily="34" charset="0"/>
                          <a:ea typeface="Arial" panose="020B0604020202020204" pitchFamily="34" charset="0"/>
                          <a:cs typeface="Arial" panose="020B0604020202020204" pitchFamily="34" charset="0"/>
                        </a:rPr>
                        <a:t>Not</a:t>
                      </a:r>
                      <a:r>
                        <a:rPr lang="en-US" sz="1200" spc="-10">
                          <a:effectLst/>
                          <a:latin typeface="Arial" panose="020B0604020202020204" pitchFamily="34" charset="0"/>
                          <a:ea typeface="Arial" panose="020B0604020202020204" pitchFamily="34" charset="0"/>
                          <a:cs typeface="Arial" panose="020B0604020202020204" pitchFamily="34" charset="0"/>
                        </a:rPr>
                        <a:t> </a:t>
                      </a:r>
                      <a:r>
                        <a:rPr lang="en-US" sz="1200">
                          <a:effectLst/>
                          <a:latin typeface="Arial" panose="020B0604020202020204" pitchFamily="34" charset="0"/>
                          <a:ea typeface="Arial" panose="020B0604020202020204" pitchFamily="34" charset="0"/>
                          <a:cs typeface="Arial" panose="020B0604020202020204" pitchFamily="34" charset="0"/>
                        </a:rPr>
                        <a:t>specified</a:t>
                      </a:r>
                      <a:endParaRPr lang="en-US" sz="140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905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marL="33020" marR="0" algn="l">
                        <a:spcBef>
                          <a:spcPts val="125"/>
                        </a:spcBef>
                        <a:spcAft>
                          <a:spcPts val="0"/>
                        </a:spcAft>
                      </a:pPr>
                      <a:r>
                        <a:rPr lang="en-US" sz="1200">
                          <a:effectLst/>
                          <a:latin typeface="Arial" panose="020B0604020202020204" pitchFamily="34" charset="0"/>
                          <a:ea typeface="Arial" panose="020B0604020202020204" pitchFamily="34" charset="0"/>
                          <a:cs typeface="Arial" panose="020B0604020202020204" pitchFamily="34" charset="0"/>
                        </a:rPr>
                        <a:t>ECC/DEC/(11)02</a:t>
                      </a:r>
                      <a:endParaRPr lang="en-US" sz="140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marL="33020" marR="0" algn="l">
                        <a:lnSpc>
                          <a:spcPct val="103000"/>
                        </a:lnSpc>
                        <a:spcBef>
                          <a:spcPts val="125"/>
                        </a:spcBef>
                        <a:spcAft>
                          <a:spcPts val="0"/>
                        </a:spcAft>
                      </a:pPr>
                      <a:r>
                        <a:rPr lang="en-US" sz="1200" dirty="0">
                          <a:effectLst/>
                          <a:latin typeface="Arial" panose="020B0604020202020204" pitchFamily="34" charset="0"/>
                          <a:ea typeface="Arial" panose="020B0604020202020204" pitchFamily="34" charset="0"/>
                          <a:cs typeface="Arial" panose="020B0604020202020204" pitchFamily="34" charset="0"/>
                        </a:rPr>
                        <a:t>For</a:t>
                      </a:r>
                      <a:r>
                        <a:rPr lang="en-US" sz="1200" spc="-30" dirty="0">
                          <a:effectLst/>
                          <a:latin typeface="Arial" panose="020B0604020202020204" pitchFamily="34" charset="0"/>
                          <a:ea typeface="Arial" panose="020B0604020202020204" pitchFamily="34" charset="0"/>
                          <a:cs typeface="Arial" panose="020B0604020202020204" pitchFamily="34" charset="0"/>
                        </a:rPr>
                        <a:t> </a:t>
                      </a:r>
                      <a:r>
                        <a:rPr lang="en-US" sz="1200" dirty="0">
                          <a:effectLst/>
                          <a:latin typeface="Arial" panose="020B0604020202020204" pitchFamily="34" charset="0"/>
                          <a:ea typeface="Arial" panose="020B0604020202020204" pitchFamily="34" charset="0"/>
                          <a:cs typeface="Arial" panose="020B0604020202020204" pitchFamily="34" charset="0"/>
                        </a:rPr>
                        <a:t>Industrial</a:t>
                      </a:r>
                      <a:r>
                        <a:rPr lang="en-US" sz="1200" spc="-25" dirty="0">
                          <a:effectLst/>
                          <a:latin typeface="Arial" panose="020B0604020202020204" pitchFamily="34" charset="0"/>
                          <a:ea typeface="Arial" panose="020B0604020202020204" pitchFamily="34" charset="0"/>
                          <a:cs typeface="Arial" panose="020B0604020202020204" pitchFamily="34" charset="0"/>
                        </a:rPr>
                        <a:t> </a:t>
                      </a:r>
                      <a:r>
                        <a:rPr lang="en-US" sz="1200" dirty="0">
                          <a:effectLst/>
                          <a:latin typeface="Arial" panose="020B0604020202020204" pitchFamily="34" charset="0"/>
                          <a:ea typeface="Arial" panose="020B0604020202020204" pitchFamily="34" charset="0"/>
                          <a:cs typeface="Arial" panose="020B0604020202020204" pitchFamily="34" charset="0"/>
                        </a:rPr>
                        <a:t>Level</a:t>
                      </a:r>
                      <a:r>
                        <a:rPr lang="en-US" sz="1200" spc="-30" dirty="0">
                          <a:effectLst/>
                          <a:latin typeface="Arial" panose="020B0604020202020204" pitchFamily="34" charset="0"/>
                          <a:ea typeface="Arial" panose="020B0604020202020204" pitchFamily="34" charset="0"/>
                          <a:cs typeface="Arial" panose="020B0604020202020204" pitchFamily="34" charset="0"/>
                        </a:rPr>
                        <a:t> </a:t>
                      </a:r>
                      <a:r>
                        <a:rPr lang="en-US" sz="1200" dirty="0">
                          <a:effectLst/>
                          <a:latin typeface="Arial" panose="020B0604020202020204" pitchFamily="34" charset="0"/>
                          <a:ea typeface="Arial" panose="020B0604020202020204" pitchFamily="34" charset="0"/>
                          <a:cs typeface="Arial" panose="020B0604020202020204" pitchFamily="34" charset="0"/>
                        </a:rPr>
                        <a:t>Probing</a:t>
                      </a:r>
                      <a:r>
                        <a:rPr lang="en-US" sz="1200" spc="-25" dirty="0">
                          <a:effectLst/>
                          <a:latin typeface="Arial" panose="020B0604020202020204" pitchFamily="34" charset="0"/>
                          <a:ea typeface="Arial" panose="020B0604020202020204" pitchFamily="34" charset="0"/>
                          <a:cs typeface="Arial" panose="020B0604020202020204" pitchFamily="34" charset="0"/>
                        </a:rPr>
                        <a:t> </a:t>
                      </a:r>
                      <a:r>
                        <a:rPr lang="en-US" sz="1200" dirty="0">
                          <a:effectLst/>
                          <a:latin typeface="Arial" panose="020B0604020202020204" pitchFamily="34" charset="0"/>
                          <a:ea typeface="Arial" panose="020B0604020202020204" pitchFamily="34" charset="0"/>
                          <a:cs typeface="Arial" panose="020B0604020202020204" pitchFamily="34" charset="0"/>
                        </a:rPr>
                        <a:t>Radar</a:t>
                      </a:r>
                      <a:r>
                        <a:rPr lang="en-US" sz="1200" spc="-25" dirty="0">
                          <a:effectLst/>
                          <a:latin typeface="Arial" panose="020B0604020202020204" pitchFamily="34" charset="0"/>
                          <a:ea typeface="Arial" panose="020B0604020202020204" pitchFamily="34" charset="0"/>
                          <a:cs typeface="Arial" panose="020B0604020202020204" pitchFamily="34" charset="0"/>
                        </a:rPr>
                        <a:t> </a:t>
                      </a:r>
                      <a:r>
                        <a:rPr lang="en-US" sz="1200" dirty="0">
                          <a:effectLst/>
                          <a:latin typeface="Arial" panose="020B0604020202020204" pitchFamily="34" charset="0"/>
                          <a:ea typeface="Arial" panose="020B0604020202020204" pitchFamily="34" charset="0"/>
                          <a:cs typeface="Arial" panose="020B0604020202020204" pitchFamily="34" charset="0"/>
                        </a:rPr>
                        <a:t>(LPR).</a:t>
                      </a:r>
                      <a:r>
                        <a:rPr lang="en-US" sz="1200" spc="-30" dirty="0">
                          <a:effectLst/>
                          <a:latin typeface="Arial" panose="020B0604020202020204" pitchFamily="34" charset="0"/>
                          <a:ea typeface="Arial" panose="020B0604020202020204" pitchFamily="34" charset="0"/>
                          <a:cs typeface="Arial" panose="020B0604020202020204" pitchFamily="34" charset="0"/>
                        </a:rPr>
                        <a:t> </a:t>
                      </a:r>
                      <a:r>
                        <a:rPr lang="en-US" sz="1200" dirty="0">
                          <a:effectLst/>
                          <a:latin typeface="Arial" panose="020B0604020202020204" pitchFamily="34" charset="0"/>
                          <a:ea typeface="Arial" panose="020B0604020202020204" pitchFamily="34" charset="0"/>
                          <a:cs typeface="Arial" panose="020B0604020202020204" pitchFamily="34" charset="0"/>
                        </a:rPr>
                        <a:t>*See</a:t>
                      </a:r>
                      <a:r>
                        <a:rPr lang="en-US" sz="1200" spc="-235" dirty="0">
                          <a:effectLst/>
                          <a:latin typeface="Arial" panose="020B0604020202020204" pitchFamily="34" charset="0"/>
                          <a:ea typeface="Arial" panose="020B0604020202020204" pitchFamily="34" charset="0"/>
                          <a:cs typeface="Arial" panose="020B0604020202020204" pitchFamily="34" charset="0"/>
                        </a:rPr>
                        <a:t> </a:t>
                      </a:r>
                      <a:r>
                        <a:rPr lang="en-US" sz="1200" dirty="0">
                          <a:effectLst/>
                          <a:latin typeface="Arial" panose="020B0604020202020204" pitchFamily="34" charset="0"/>
                          <a:ea typeface="Arial" panose="020B0604020202020204" pitchFamily="34" charset="0"/>
                          <a:cs typeface="Arial" panose="020B0604020202020204" pitchFamily="34" charset="0"/>
                        </a:rPr>
                        <a:t>detailed</a:t>
                      </a:r>
                      <a:r>
                        <a:rPr lang="en-US" sz="1200" spc="-20" dirty="0">
                          <a:effectLst/>
                          <a:latin typeface="Arial" panose="020B0604020202020204" pitchFamily="34" charset="0"/>
                          <a:ea typeface="Arial" panose="020B0604020202020204" pitchFamily="34" charset="0"/>
                          <a:cs typeface="Arial" panose="020B0604020202020204" pitchFamily="34" charset="0"/>
                        </a:rPr>
                        <a:t> </a:t>
                      </a:r>
                      <a:r>
                        <a:rPr lang="en-US" sz="1200" dirty="0">
                          <a:effectLst/>
                          <a:latin typeface="Arial" panose="020B0604020202020204" pitchFamily="34" charset="0"/>
                          <a:ea typeface="Arial" panose="020B0604020202020204" pitchFamily="34" charset="0"/>
                          <a:cs typeface="Arial" panose="020B0604020202020204" pitchFamily="34" charset="0"/>
                        </a:rPr>
                        <a:t>requirements</a:t>
                      </a:r>
                      <a:r>
                        <a:rPr lang="en-US" sz="1200" spc="-20" dirty="0">
                          <a:effectLst/>
                          <a:latin typeface="Arial" panose="020B0604020202020204" pitchFamily="34" charset="0"/>
                          <a:ea typeface="Arial" panose="020B0604020202020204" pitchFamily="34" charset="0"/>
                          <a:cs typeface="Arial" panose="020B0604020202020204" pitchFamily="34" charset="0"/>
                        </a:rPr>
                        <a:t> </a:t>
                      </a:r>
                      <a:r>
                        <a:rPr lang="en-US" sz="1200" dirty="0">
                          <a:effectLst/>
                          <a:latin typeface="Arial" panose="020B0604020202020204" pitchFamily="34" charset="0"/>
                          <a:ea typeface="Arial" panose="020B0604020202020204" pitchFamily="34" charset="0"/>
                          <a:cs typeface="Arial" panose="020B0604020202020204" pitchFamily="34" charset="0"/>
                        </a:rPr>
                        <a:t>in</a:t>
                      </a:r>
                      <a:r>
                        <a:rPr lang="en-US" sz="1200" spc="-20" dirty="0">
                          <a:effectLst/>
                          <a:latin typeface="Arial" panose="020B0604020202020204" pitchFamily="34" charset="0"/>
                          <a:ea typeface="Arial" panose="020B0604020202020204" pitchFamily="34" charset="0"/>
                          <a:cs typeface="Arial" panose="020B0604020202020204" pitchFamily="34" charset="0"/>
                        </a:rPr>
                        <a:t> </a:t>
                      </a:r>
                      <a:r>
                        <a:rPr lang="en-US" sz="1200" dirty="0">
                          <a:effectLst/>
                          <a:latin typeface="Arial" panose="020B0604020202020204" pitchFamily="34" charset="0"/>
                          <a:ea typeface="Arial" panose="020B0604020202020204" pitchFamily="34" charset="0"/>
                          <a:cs typeface="Arial" panose="020B0604020202020204" pitchFamily="34" charset="0"/>
                        </a:rPr>
                        <a:t>related</a:t>
                      </a:r>
                      <a:r>
                        <a:rPr lang="en-US" sz="1200" spc="-15" dirty="0">
                          <a:effectLst/>
                          <a:latin typeface="Arial" panose="020B0604020202020204" pitchFamily="34" charset="0"/>
                          <a:ea typeface="Arial" panose="020B0604020202020204" pitchFamily="34" charset="0"/>
                          <a:cs typeface="Arial" panose="020B0604020202020204" pitchFamily="34" charset="0"/>
                        </a:rPr>
                        <a:t> </a:t>
                      </a:r>
                      <a:r>
                        <a:rPr lang="en-US" sz="1200" dirty="0">
                          <a:effectLst/>
                          <a:latin typeface="Arial" panose="020B0604020202020204" pitchFamily="34" charset="0"/>
                          <a:ea typeface="Arial" panose="020B0604020202020204" pitchFamily="34" charset="0"/>
                          <a:cs typeface="Arial" panose="020B0604020202020204" pitchFamily="34" charset="0"/>
                        </a:rPr>
                        <a:t>ECC</a:t>
                      </a:r>
                      <a:r>
                        <a:rPr lang="en-US" sz="1200" spc="-20" dirty="0">
                          <a:effectLst/>
                          <a:latin typeface="Arial" panose="020B0604020202020204" pitchFamily="34" charset="0"/>
                          <a:ea typeface="Arial" panose="020B0604020202020204" pitchFamily="34" charset="0"/>
                          <a:cs typeface="Arial" panose="020B0604020202020204" pitchFamily="34" charset="0"/>
                        </a:rPr>
                        <a:t> </a:t>
                      </a:r>
                      <a:r>
                        <a:rPr lang="en-US" sz="1200" dirty="0">
                          <a:effectLst/>
                          <a:latin typeface="Arial" panose="020B0604020202020204" pitchFamily="34" charset="0"/>
                          <a:ea typeface="Arial" panose="020B0604020202020204" pitchFamily="34" charset="0"/>
                          <a:cs typeface="Arial" panose="020B0604020202020204" pitchFamily="34" charset="0"/>
                        </a:rPr>
                        <a:t>Decision</a:t>
                      </a:r>
                      <a:endParaRPr lang="en-US" sz="14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3279227099"/>
                  </a:ext>
                </a:extLst>
              </a:tr>
            </a:tbl>
          </a:graphicData>
        </a:graphic>
      </p:graphicFrame>
      <p:sp>
        <p:nvSpPr>
          <p:cNvPr id="4" name="Slide Number Placeholder 3">
            <a:extLst>
              <a:ext uri="{FF2B5EF4-FFF2-40B4-BE49-F238E27FC236}">
                <a16:creationId xmlns:a16="http://schemas.microsoft.com/office/drawing/2014/main" id="{995BDFD7-785B-4D35-A4C0-68702BA2171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B90F5A52-5B3E-443E-88B3-2C83D9657EB0}"/>
              </a:ext>
            </a:extLst>
          </p:cNvPr>
          <p:cNvSpPr>
            <a:spLocks noGrp="1"/>
          </p:cNvSpPr>
          <p:nvPr>
            <p:ph type="ftr" idx="14"/>
          </p:nvPr>
        </p:nvSpPr>
        <p:spPr/>
        <p:txBody>
          <a:bodyPr/>
          <a:lstStyle/>
          <a:p>
            <a:r>
              <a:rPr lang="en-GB" dirty="0"/>
              <a:t>Assaf Kasher &amp; Alecsander Eitan, Qualcomm</a:t>
            </a:r>
          </a:p>
        </p:txBody>
      </p:sp>
      <p:sp>
        <p:nvSpPr>
          <p:cNvPr id="6" name="Date Placeholder 5">
            <a:extLst>
              <a:ext uri="{FF2B5EF4-FFF2-40B4-BE49-F238E27FC236}">
                <a16:creationId xmlns:a16="http://schemas.microsoft.com/office/drawing/2014/main" id="{27A0D906-78F8-4D46-8F5D-E96C3B72B843}"/>
              </a:ext>
            </a:extLst>
          </p:cNvPr>
          <p:cNvSpPr>
            <a:spLocks noGrp="1"/>
          </p:cNvSpPr>
          <p:nvPr>
            <p:ph type="dt" idx="15"/>
          </p:nvPr>
        </p:nvSpPr>
        <p:spPr/>
        <p:txBody>
          <a:bodyPr/>
          <a:lstStyle/>
          <a:p>
            <a:r>
              <a:rPr lang="en-US"/>
              <a:t>May 2021</a:t>
            </a:r>
            <a:endParaRPr lang="en-GB" dirty="0"/>
          </a:p>
        </p:txBody>
      </p:sp>
      <p:sp>
        <p:nvSpPr>
          <p:cNvPr id="9" name="TextBox 8">
            <a:extLst>
              <a:ext uri="{FF2B5EF4-FFF2-40B4-BE49-F238E27FC236}">
                <a16:creationId xmlns:a16="http://schemas.microsoft.com/office/drawing/2014/main" id="{9506C227-B797-4397-9A76-8C87595DAF49}"/>
              </a:ext>
            </a:extLst>
          </p:cNvPr>
          <p:cNvSpPr txBox="1"/>
          <p:nvPr/>
        </p:nvSpPr>
        <p:spPr>
          <a:xfrm>
            <a:off x="1256243" y="3657600"/>
            <a:ext cx="9677400" cy="1938992"/>
          </a:xfrm>
          <a:prstGeom prst="rect">
            <a:avLst/>
          </a:prstGeom>
          <a:noFill/>
        </p:spPr>
        <p:txBody>
          <a:bodyPr wrap="square" rtlCol="0">
            <a:spAutoFit/>
          </a:bodyPr>
          <a:lstStyle/>
          <a:p>
            <a:r>
              <a:rPr lang="en-US" dirty="0">
                <a:solidFill>
                  <a:schemeClr val="tx1"/>
                </a:solidFill>
              </a:rPr>
              <a:t>These bands are for Level Probing Radar (LPR)</a:t>
            </a:r>
          </a:p>
          <a:p>
            <a:r>
              <a:rPr lang="en-US" dirty="0">
                <a:solidFill>
                  <a:schemeClr val="tx1"/>
                </a:solidFill>
              </a:rPr>
              <a:t>for the f4 band maximum transmission (outside the tank) is -41.3 dBm</a:t>
            </a:r>
          </a:p>
          <a:p>
            <a:r>
              <a:rPr lang="en-US" dirty="0">
                <a:solidFill>
                  <a:schemeClr val="tx1"/>
                </a:solidFill>
              </a:rPr>
              <a:t>for the g3 band maximum transmission is 35 dBm EIRP</a:t>
            </a:r>
          </a:p>
          <a:p>
            <a:r>
              <a:rPr lang="en-US" dirty="0">
                <a:solidFill>
                  <a:schemeClr val="tx1"/>
                </a:solidFill>
              </a:rPr>
              <a:t>In any case these are for indoor industrial LPR</a:t>
            </a:r>
          </a:p>
          <a:p>
            <a:r>
              <a:rPr lang="en-US" dirty="0">
                <a:solidFill>
                  <a:schemeClr val="tx1"/>
                </a:solidFill>
              </a:rPr>
              <a:t>harmonized standard is EN 302 729</a:t>
            </a:r>
          </a:p>
        </p:txBody>
      </p:sp>
    </p:spTree>
    <p:extLst>
      <p:ext uri="{BB962C8B-B14F-4D97-AF65-F5344CB8AC3E}">
        <p14:creationId xmlns:p14="http://schemas.microsoft.com/office/powerpoint/2010/main" val="1508652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2FF36-75B5-457D-BF39-C191E949AD73}"/>
              </a:ext>
            </a:extLst>
          </p:cNvPr>
          <p:cNvSpPr>
            <a:spLocks noGrp="1"/>
          </p:cNvSpPr>
          <p:nvPr>
            <p:ph type="title"/>
          </p:nvPr>
        </p:nvSpPr>
        <p:spPr/>
        <p:txBody>
          <a:bodyPr/>
          <a:lstStyle/>
          <a:p>
            <a:r>
              <a:rPr lang="en-US" dirty="0"/>
              <a:t>ETSI BRAN standard for the band</a:t>
            </a:r>
          </a:p>
        </p:txBody>
      </p:sp>
      <p:sp>
        <p:nvSpPr>
          <p:cNvPr id="3" name="Content Placeholder 2">
            <a:extLst>
              <a:ext uri="{FF2B5EF4-FFF2-40B4-BE49-F238E27FC236}">
                <a16:creationId xmlns:a16="http://schemas.microsoft.com/office/drawing/2014/main" id="{491B6176-55A0-4248-A308-E5157FD163B4}"/>
              </a:ext>
            </a:extLst>
          </p:cNvPr>
          <p:cNvSpPr>
            <a:spLocks noGrp="1"/>
          </p:cNvSpPr>
          <p:nvPr>
            <p:ph idx="1"/>
          </p:nvPr>
        </p:nvSpPr>
        <p:spPr/>
        <p:txBody>
          <a:bodyPr/>
          <a:lstStyle/>
          <a:p>
            <a:r>
              <a:rPr lang="en-US" dirty="0"/>
              <a:t>EN 302 567 </a:t>
            </a:r>
            <a:r>
              <a:rPr lang="en-US" b="0" dirty="0"/>
              <a:t>– [c1] – Multiple-Gigabit radio equipment operating in the 60GHz band; </a:t>
            </a:r>
            <a:r>
              <a:rPr lang="en-US" b="0" dirty="0" err="1"/>
              <a:t>Harmonised</a:t>
            </a:r>
            <a:r>
              <a:rPr lang="en-US" b="0" dirty="0"/>
              <a:t> Standard for access to radio spectrum</a:t>
            </a:r>
          </a:p>
          <a:p>
            <a:r>
              <a:rPr lang="en-US" dirty="0"/>
              <a:t>EN 303 722 </a:t>
            </a:r>
            <a:r>
              <a:rPr lang="en-US" b="0" dirty="0"/>
              <a:t>– [c2] – Wideband Data Transmission System (WDTS) for Fixed Network Radio Equipment in the 57-71 GHz band; </a:t>
            </a:r>
            <a:r>
              <a:rPr lang="en-US" b="0" dirty="0" err="1"/>
              <a:t>Harmonised</a:t>
            </a:r>
            <a:r>
              <a:rPr lang="en-US" b="0" dirty="0"/>
              <a:t> Standard for access to radio spectrum </a:t>
            </a:r>
          </a:p>
          <a:p>
            <a:r>
              <a:rPr lang="en-US" dirty="0"/>
              <a:t>EN 303 753 </a:t>
            </a:r>
            <a:r>
              <a:rPr lang="en-US" b="0" dirty="0"/>
              <a:t>– [c3] – Wideband Data Transmission System (WDTS) for Fixed and Mobile Network Radio Equipment in the 57-71 GHz band; </a:t>
            </a:r>
            <a:r>
              <a:rPr lang="en-US" b="0" dirty="0" err="1"/>
              <a:t>Harmonised</a:t>
            </a:r>
            <a:r>
              <a:rPr lang="en-US" b="0" dirty="0"/>
              <a:t> Standard for access to radio spectrum </a:t>
            </a:r>
          </a:p>
          <a:p>
            <a:r>
              <a:rPr lang="en-US" dirty="0"/>
              <a:t>	</a:t>
            </a:r>
          </a:p>
        </p:txBody>
      </p:sp>
      <p:sp>
        <p:nvSpPr>
          <p:cNvPr id="4" name="Slide Number Placeholder 3">
            <a:extLst>
              <a:ext uri="{FF2B5EF4-FFF2-40B4-BE49-F238E27FC236}">
                <a16:creationId xmlns:a16="http://schemas.microsoft.com/office/drawing/2014/main" id="{9DC678C4-DB2E-40B6-9AA9-9AC0F416B71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3709CBC3-454B-4903-864F-354A1DD256D1}"/>
              </a:ext>
            </a:extLst>
          </p:cNvPr>
          <p:cNvSpPr>
            <a:spLocks noGrp="1"/>
          </p:cNvSpPr>
          <p:nvPr>
            <p:ph type="ftr" idx="14"/>
          </p:nvPr>
        </p:nvSpPr>
        <p:spPr/>
        <p:txBody>
          <a:bodyPr/>
          <a:lstStyle/>
          <a:p>
            <a:r>
              <a:rPr lang="en-GB" dirty="0"/>
              <a:t>Assaf Kasher &amp; Alecsander Eitan, Qualcomm</a:t>
            </a:r>
          </a:p>
        </p:txBody>
      </p:sp>
      <p:sp>
        <p:nvSpPr>
          <p:cNvPr id="6" name="Date Placeholder 5">
            <a:extLst>
              <a:ext uri="{FF2B5EF4-FFF2-40B4-BE49-F238E27FC236}">
                <a16:creationId xmlns:a16="http://schemas.microsoft.com/office/drawing/2014/main" id="{205253F2-C627-43E7-A56B-FACF218E9B27}"/>
              </a:ext>
            </a:extLst>
          </p:cNvPr>
          <p:cNvSpPr>
            <a:spLocks noGrp="1"/>
          </p:cNvSpPr>
          <p:nvPr>
            <p:ph type="dt" idx="15"/>
          </p:nvPr>
        </p:nvSpPr>
        <p:spPr/>
        <p:txBody>
          <a:bodyPr/>
          <a:lstStyle/>
          <a:p>
            <a:r>
              <a:rPr lang="en-US" dirty="0"/>
              <a:t>May 2021</a:t>
            </a:r>
            <a:endParaRPr lang="en-GB" dirty="0"/>
          </a:p>
        </p:txBody>
      </p:sp>
      <p:sp>
        <p:nvSpPr>
          <p:cNvPr id="8" name="Rectangle 1">
            <a:extLst>
              <a:ext uri="{FF2B5EF4-FFF2-40B4-BE49-F238E27FC236}">
                <a16:creationId xmlns:a16="http://schemas.microsoft.com/office/drawing/2014/main" id="{17CB0CAE-563A-417A-9FFF-0587D3EFDEB2}"/>
              </a:ext>
            </a:extLst>
          </p:cNvPr>
          <p:cNvSpPr>
            <a:spLocks noChangeArrowheads="1"/>
          </p:cNvSpPr>
          <p:nvPr/>
        </p:nvSpPr>
        <p:spPr bwMode="auto">
          <a:xfrm>
            <a:off x="2855913" y="28622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Rectangle 2">
            <a:extLst>
              <a:ext uri="{FF2B5EF4-FFF2-40B4-BE49-F238E27FC236}">
                <a16:creationId xmlns:a16="http://schemas.microsoft.com/office/drawing/2014/main" id="{E78D3C1E-EA00-4039-9892-90B833208AD1}"/>
              </a:ext>
            </a:extLst>
          </p:cNvPr>
          <p:cNvSpPr>
            <a:spLocks noChangeArrowheads="1"/>
          </p:cNvSpPr>
          <p:nvPr/>
        </p:nvSpPr>
        <p:spPr bwMode="auto">
          <a:xfrm>
            <a:off x="189688" y="333720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84516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DB0A7-D5DE-4D33-9CC7-EE5B0DCDB24D}"/>
              </a:ext>
            </a:extLst>
          </p:cNvPr>
          <p:cNvSpPr>
            <a:spLocks noGrp="1"/>
          </p:cNvSpPr>
          <p:nvPr>
            <p:ph type="title"/>
          </p:nvPr>
        </p:nvSpPr>
        <p:spPr/>
        <p:txBody>
          <a:bodyPr/>
          <a:lstStyle/>
          <a:p>
            <a:r>
              <a:rPr lang="en-US" dirty="0"/>
              <a:t>EN 302 567 – status </a:t>
            </a:r>
          </a:p>
        </p:txBody>
      </p:sp>
      <p:sp>
        <p:nvSpPr>
          <p:cNvPr id="3" name="Content Placeholder 2">
            <a:extLst>
              <a:ext uri="{FF2B5EF4-FFF2-40B4-BE49-F238E27FC236}">
                <a16:creationId xmlns:a16="http://schemas.microsoft.com/office/drawing/2014/main" id="{ADE87F18-DBCC-492C-AA3D-F944BC029666}"/>
              </a:ext>
            </a:extLst>
          </p:cNvPr>
          <p:cNvSpPr>
            <a:spLocks noGrp="1"/>
          </p:cNvSpPr>
          <p:nvPr>
            <p:ph idx="1"/>
          </p:nvPr>
        </p:nvSpPr>
        <p:spPr/>
        <p:txBody>
          <a:bodyPr/>
          <a:lstStyle/>
          <a:p>
            <a:pPr>
              <a:buFont typeface="Wingdings" panose="05000000000000000000" pitchFamily="2" charset="2"/>
              <a:buChar char="v"/>
            </a:pPr>
            <a:r>
              <a:rPr lang="en-US" b="0" dirty="0"/>
              <a:t>Corresponds to mobile devices, no fixed indoor/outdoor access</a:t>
            </a:r>
          </a:p>
          <a:p>
            <a:pPr>
              <a:buFont typeface="Wingdings" panose="05000000000000000000" pitchFamily="2" charset="2"/>
              <a:buChar char="v"/>
            </a:pPr>
            <a:r>
              <a:rPr lang="en-US" b="0" dirty="0"/>
              <a:t>Appropriate for 11ad devices</a:t>
            </a:r>
          </a:p>
          <a:p>
            <a:pPr>
              <a:buFont typeface="Wingdings" panose="05000000000000000000" pitchFamily="2" charset="2"/>
              <a:buChar char="v"/>
            </a:pPr>
            <a:r>
              <a:rPr lang="en-US" b="0" dirty="0"/>
              <a:t>In development for many years</a:t>
            </a:r>
          </a:p>
          <a:p>
            <a:pPr>
              <a:buFont typeface="Wingdings" panose="05000000000000000000" pitchFamily="2" charset="2"/>
              <a:buChar char="v"/>
            </a:pPr>
            <a:r>
              <a:rPr lang="en-US" b="0" dirty="0"/>
              <a:t>In the last stages of approval (waiting for national administrations approval, may be approved within a few months)</a:t>
            </a:r>
          </a:p>
          <a:p>
            <a:pPr>
              <a:buFont typeface="Wingdings" panose="05000000000000000000" pitchFamily="2" charset="2"/>
              <a:buChar char="v"/>
            </a:pPr>
            <a:r>
              <a:rPr lang="en-US" b="0" dirty="0"/>
              <a:t>Coexistence Mechanism: LBT</a:t>
            </a:r>
          </a:p>
          <a:p>
            <a:endParaRPr lang="en-US" dirty="0"/>
          </a:p>
        </p:txBody>
      </p:sp>
      <p:sp>
        <p:nvSpPr>
          <p:cNvPr id="4" name="Slide Number Placeholder 3">
            <a:extLst>
              <a:ext uri="{FF2B5EF4-FFF2-40B4-BE49-F238E27FC236}">
                <a16:creationId xmlns:a16="http://schemas.microsoft.com/office/drawing/2014/main" id="{9749B78E-2B7C-4957-97B6-24088870469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FA92FAF-709F-49EF-BC99-FDFDEFD4724D}"/>
              </a:ext>
            </a:extLst>
          </p:cNvPr>
          <p:cNvSpPr>
            <a:spLocks noGrp="1"/>
          </p:cNvSpPr>
          <p:nvPr>
            <p:ph type="ftr" idx="14"/>
          </p:nvPr>
        </p:nvSpPr>
        <p:spPr/>
        <p:txBody>
          <a:bodyPr/>
          <a:lstStyle/>
          <a:p>
            <a:r>
              <a:rPr lang="en-GB" dirty="0"/>
              <a:t>Assaf Kasher &amp; Alecsander Eitan, Qualcomm</a:t>
            </a:r>
          </a:p>
        </p:txBody>
      </p:sp>
      <p:sp>
        <p:nvSpPr>
          <p:cNvPr id="6" name="Date Placeholder 5">
            <a:extLst>
              <a:ext uri="{FF2B5EF4-FFF2-40B4-BE49-F238E27FC236}">
                <a16:creationId xmlns:a16="http://schemas.microsoft.com/office/drawing/2014/main" id="{F900F623-CE5C-4C27-A546-20E62258EF26}"/>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582134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ADE12-C490-4F47-A577-514554A8DEC9}"/>
              </a:ext>
            </a:extLst>
          </p:cNvPr>
          <p:cNvSpPr>
            <a:spLocks noGrp="1"/>
          </p:cNvSpPr>
          <p:nvPr>
            <p:ph type="title"/>
          </p:nvPr>
        </p:nvSpPr>
        <p:spPr/>
        <p:txBody>
          <a:bodyPr/>
          <a:lstStyle/>
          <a:p>
            <a:r>
              <a:rPr lang="en-US" dirty="0"/>
              <a:t>EN 303 722</a:t>
            </a:r>
          </a:p>
        </p:txBody>
      </p:sp>
      <p:sp>
        <p:nvSpPr>
          <p:cNvPr id="3" name="Content Placeholder 2">
            <a:extLst>
              <a:ext uri="{FF2B5EF4-FFF2-40B4-BE49-F238E27FC236}">
                <a16:creationId xmlns:a16="http://schemas.microsoft.com/office/drawing/2014/main" id="{C94C5D89-4FF1-477E-A423-EC7A945591F4}"/>
              </a:ext>
            </a:extLst>
          </p:cNvPr>
          <p:cNvSpPr>
            <a:spLocks noGrp="1"/>
          </p:cNvSpPr>
          <p:nvPr>
            <p:ph idx="1"/>
          </p:nvPr>
        </p:nvSpPr>
        <p:spPr/>
        <p:txBody>
          <a:bodyPr/>
          <a:lstStyle/>
          <a:p>
            <a:pPr>
              <a:buFont typeface="Wingdings" panose="05000000000000000000" pitchFamily="2" charset="2"/>
              <a:buChar char="v"/>
            </a:pPr>
            <a:r>
              <a:rPr lang="en-US" b="0" dirty="0"/>
              <a:t>Fixed indoor/outdoor access</a:t>
            </a:r>
          </a:p>
          <a:p>
            <a:pPr>
              <a:buFont typeface="Wingdings" panose="05000000000000000000" pitchFamily="2" charset="2"/>
              <a:buChar char="v"/>
            </a:pPr>
            <a:r>
              <a:rPr lang="en-US" b="0" dirty="0"/>
              <a:t>Appropriate for TDD access in 802.11ay</a:t>
            </a:r>
          </a:p>
          <a:p>
            <a:pPr>
              <a:buFont typeface="Wingdings" panose="05000000000000000000" pitchFamily="2" charset="2"/>
              <a:buChar char="v"/>
            </a:pPr>
            <a:r>
              <a:rPr lang="en-US" b="0" dirty="0"/>
              <a:t>Stable Draft, sent to EC consultant for editorial review</a:t>
            </a:r>
          </a:p>
          <a:p>
            <a:pPr>
              <a:buFont typeface="Wingdings" panose="05000000000000000000" pitchFamily="2" charset="2"/>
              <a:buChar char="v"/>
            </a:pPr>
            <a:r>
              <a:rPr lang="en-US" b="0" dirty="0"/>
              <a:t>Channel Sharing Mechanism: </a:t>
            </a:r>
          </a:p>
          <a:p>
            <a:pPr marL="800100" lvl="1" indent="-342900">
              <a:buFont typeface="Wingdings" panose="05000000000000000000" pitchFamily="2" charset="2"/>
              <a:buChar char="v"/>
            </a:pPr>
            <a:r>
              <a:rPr lang="en-US" dirty="0"/>
              <a:t>Automatic Transmit Power Control</a:t>
            </a:r>
          </a:p>
          <a:p>
            <a:pPr marL="800100" lvl="1" indent="-342900">
              <a:buFont typeface="Wingdings" panose="05000000000000000000" pitchFamily="2" charset="2"/>
              <a:buChar char="v"/>
            </a:pPr>
            <a:r>
              <a:rPr lang="en-US" dirty="0"/>
              <a:t>Automatic Link Adaptation</a:t>
            </a:r>
          </a:p>
          <a:p>
            <a:endParaRPr lang="en-US" dirty="0"/>
          </a:p>
        </p:txBody>
      </p:sp>
      <p:sp>
        <p:nvSpPr>
          <p:cNvPr id="4" name="Slide Number Placeholder 3">
            <a:extLst>
              <a:ext uri="{FF2B5EF4-FFF2-40B4-BE49-F238E27FC236}">
                <a16:creationId xmlns:a16="http://schemas.microsoft.com/office/drawing/2014/main" id="{39069708-2C97-4484-93BD-6041E0FBD106}"/>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089ECCA0-B367-4FBF-8D55-14EFF7849635}"/>
              </a:ext>
            </a:extLst>
          </p:cNvPr>
          <p:cNvSpPr>
            <a:spLocks noGrp="1"/>
          </p:cNvSpPr>
          <p:nvPr>
            <p:ph type="ftr" idx="14"/>
          </p:nvPr>
        </p:nvSpPr>
        <p:spPr/>
        <p:txBody>
          <a:bodyPr/>
          <a:lstStyle/>
          <a:p>
            <a:r>
              <a:rPr lang="en-GB" dirty="0"/>
              <a:t>Assaf Kasher &amp; Alecsander Eitan, Qualcomm</a:t>
            </a:r>
          </a:p>
        </p:txBody>
      </p:sp>
      <p:sp>
        <p:nvSpPr>
          <p:cNvPr id="6" name="Date Placeholder 5">
            <a:extLst>
              <a:ext uri="{FF2B5EF4-FFF2-40B4-BE49-F238E27FC236}">
                <a16:creationId xmlns:a16="http://schemas.microsoft.com/office/drawing/2014/main" id="{D8A2291A-107D-4401-96D1-14E638D5AFA5}"/>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255283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77947-4B9D-4E2D-8FFF-E3E532B37974}"/>
              </a:ext>
            </a:extLst>
          </p:cNvPr>
          <p:cNvSpPr>
            <a:spLocks noGrp="1"/>
          </p:cNvSpPr>
          <p:nvPr>
            <p:ph type="title"/>
          </p:nvPr>
        </p:nvSpPr>
        <p:spPr/>
        <p:txBody>
          <a:bodyPr/>
          <a:lstStyle/>
          <a:p>
            <a:r>
              <a:rPr lang="en-US" dirty="0"/>
              <a:t>EN 303 753</a:t>
            </a:r>
          </a:p>
        </p:txBody>
      </p:sp>
      <p:sp>
        <p:nvSpPr>
          <p:cNvPr id="3" name="Content Placeholder 2">
            <a:extLst>
              <a:ext uri="{FF2B5EF4-FFF2-40B4-BE49-F238E27FC236}">
                <a16:creationId xmlns:a16="http://schemas.microsoft.com/office/drawing/2014/main" id="{172774F7-CDBF-4E80-AFFE-5061D26A141C}"/>
              </a:ext>
            </a:extLst>
          </p:cNvPr>
          <p:cNvSpPr>
            <a:spLocks noGrp="1"/>
          </p:cNvSpPr>
          <p:nvPr>
            <p:ph idx="1"/>
          </p:nvPr>
        </p:nvSpPr>
        <p:spPr/>
        <p:txBody>
          <a:bodyPr/>
          <a:lstStyle/>
          <a:p>
            <a:pPr marL="457200" indent="-457200">
              <a:buFont typeface="Wingdings" panose="05000000000000000000" pitchFamily="2" charset="2"/>
              <a:buChar char="v"/>
            </a:pPr>
            <a:r>
              <a:rPr lang="en-US" b="0" dirty="0"/>
              <a:t>Fixed and Mobile devices </a:t>
            </a:r>
          </a:p>
          <a:p>
            <a:pPr marL="457200" indent="-457200">
              <a:buFont typeface="Wingdings" panose="05000000000000000000" pitchFamily="2" charset="2"/>
              <a:buChar char="v"/>
            </a:pPr>
            <a:r>
              <a:rPr lang="en-US" b="0" dirty="0"/>
              <a:t>In the early stages of development</a:t>
            </a:r>
          </a:p>
          <a:p>
            <a:pPr marL="457200" indent="-457200">
              <a:buFont typeface="Wingdings" panose="05000000000000000000" pitchFamily="2" charset="2"/>
              <a:buChar char="v"/>
            </a:pPr>
            <a:r>
              <a:rPr lang="en-US" b="0" dirty="0"/>
              <a:t>Coexistence Mechanisms: </a:t>
            </a:r>
            <a:r>
              <a:rPr lang="en-US" b="0" u="sng" dirty="0"/>
              <a:t>not settled yet</a:t>
            </a:r>
          </a:p>
        </p:txBody>
      </p:sp>
      <p:sp>
        <p:nvSpPr>
          <p:cNvPr id="4" name="Slide Number Placeholder 3">
            <a:extLst>
              <a:ext uri="{FF2B5EF4-FFF2-40B4-BE49-F238E27FC236}">
                <a16:creationId xmlns:a16="http://schemas.microsoft.com/office/drawing/2014/main" id="{3A260F15-C1C4-4EB5-A84B-E67244274AF1}"/>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1F9D3867-0F11-442A-BC89-0C1ECB10A70D}"/>
              </a:ext>
            </a:extLst>
          </p:cNvPr>
          <p:cNvSpPr>
            <a:spLocks noGrp="1"/>
          </p:cNvSpPr>
          <p:nvPr>
            <p:ph type="ftr" idx="14"/>
          </p:nvPr>
        </p:nvSpPr>
        <p:spPr/>
        <p:txBody>
          <a:bodyPr/>
          <a:lstStyle/>
          <a:p>
            <a:r>
              <a:rPr lang="en-GB" dirty="0"/>
              <a:t>Assaf Kasher &amp; Alecsander Eitan, Qualcomm</a:t>
            </a:r>
          </a:p>
        </p:txBody>
      </p:sp>
      <p:sp>
        <p:nvSpPr>
          <p:cNvPr id="6" name="Date Placeholder 5">
            <a:extLst>
              <a:ext uri="{FF2B5EF4-FFF2-40B4-BE49-F238E27FC236}">
                <a16:creationId xmlns:a16="http://schemas.microsoft.com/office/drawing/2014/main" id="{30C95272-5D5C-4D2A-BDF7-C693EDCAD5DD}"/>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126610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CC1F-5F1D-492F-B39C-C665329C1F48}"/>
              </a:ext>
            </a:extLst>
          </p:cNvPr>
          <p:cNvSpPr>
            <a:spLocks noGrp="1"/>
          </p:cNvSpPr>
          <p:nvPr>
            <p:ph type="title"/>
          </p:nvPr>
        </p:nvSpPr>
        <p:spPr/>
        <p:txBody>
          <a:bodyPr/>
          <a:lstStyle/>
          <a:p>
            <a:pPr lvl="0"/>
            <a:r>
              <a:rPr lang="en-US" dirty="0"/>
              <a:t>Potential coexistence issues:</a:t>
            </a:r>
            <a:br>
              <a:rPr lang="en-US" dirty="0"/>
            </a:br>
            <a:r>
              <a:rPr lang="en-US" dirty="0"/>
              <a:t>Impact of FMCW radar on communication links</a:t>
            </a:r>
            <a:r>
              <a:rPr lang="en-US" dirty="0">
                <a:solidFill>
                  <a:srgbClr val="FF0000"/>
                </a:solidFill>
              </a:rPr>
              <a:t> </a:t>
            </a:r>
            <a:endParaRPr lang="en-US" dirty="0"/>
          </a:p>
        </p:txBody>
      </p:sp>
      <p:sp>
        <p:nvSpPr>
          <p:cNvPr id="3" name="Content Placeholder 2">
            <a:extLst>
              <a:ext uri="{FF2B5EF4-FFF2-40B4-BE49-F238E27FC236}">
                <a16:creationId xmlns:a16="http://schemas.microsoft.com/office/drawing/2014/main" id="{5E40510C-3F46-441E-8B6D-A7BD5E02ED7D}"/>
              </a:ext>
            </a:extLst>
          </p:cNvPr>
          <p:cNvSpPr>
            <a:spLocks noGrp="1"/>
          </p:cNvSpPr>
          <p:nvPr>
            <p:ph idx="1"/>
          </p:nvPr>
        </p:nvSpPr>
        <p:spPr/>
        <p:txBody>
          <a:bodyPr/>
          <a:lstStyle/>
          <a:p>
            <a:pPr>
              <a:buFont typeface="Arial" panose="020B0604020202020204" pitchFamily="34" charset="0"/>
              <a:buChar char="•"/>
            </a:pPr>
            <a:r>
              <a:rPr lang="en-US" b="0" dirty="0"/>
              <a:t>Communication links can be affected by FMCW radar. </a:t>
            </a:r>
          </a:p>
          <a:p>
            <a:pPr lvl="1">
              <a:buFont typeface="Arial" panose="020B0604020202020204" pitchFamily="34" charset="0"/>
              <a:buChar char="•"/>
            </a:pPr>
            <a:r>
              <a:rPr lang="en-US" sz="2400" dirty="0"/>
              <a:t>Most sensitive current use case is AR/VR/XR. Large delay and delay jitter lead to negative user experience and motion sickness</a:t>
            </a:r>
          </a:p>
          <a:p>
            <a:pPr marL="0" indent="0"/>
            <a:endParaRPr lang="en-US" b="0" dirty="0"/>
          </a:p>
          <a:p>
            <a:pPr marL="400050">
              <a:buFont typeface="Arial" panose="020B0604020202020204" pitchFamily="34" charset="0"/>
              <a:buChar char="•"/>
            </a:pPr>
            <a:r>
              <a:rPr lang="en-US" b="0" dirty="0"/>
              <a:t>Impact depends on FMCW operating parameters</a:t>
            </a:r>
          </a:p>
          <a:p>
            <a:pPr marL="800100" lvl="1" indent="-342900">
              <a:buFont typeface="Arial" panose="020B0604020202020204" pitchFamily="34" charset="0"/>
              <a:buChar char="•"/>
            </a:pPr>
            <a:r>
              <a:rPr lang="en-US" sz="2400" dirty="0"/>
              <a:t>Link budget (EIRP, BW, distance, beamforming,…)</a:t>
            </a:r>
          </a:p>
          <a:p>
            <a:pPr marL="800100" lvl="1" indent="-342900">
              <a:buFont typeface="Arial" panose="020B0604020202020204" pitchFamily="34" charset="0"/>
              <a:buChar char="•"/>
            </a:pPr>
            <a:r>
              <a:rPr lang="en-US" sz="2400" dirty="0"/>
              <a:t>Duty cycle limit and definition</a:t>
            </a:r>
          </a:p>
          <a:p>
            <a:pPr marL="800100" lvl="1" indent="-342900">
              <a:buFont typeface="Arial" panose="020B0604020202020204" pitchFamily="34" charset="0"/>
              <a:buChar char="•"/>
            </a:pPr>
            <a:r>
              <a:rPr lang="en-US" sz="2400" dirty="0"/>
              <a:t>Activity time and pattern (e.g. burst duration and the idle period between bursts, etc.)</a:t>
            </a:r>
          </a:p>
          <a:p>
            <a:pPr lvl="1">
              <a:buFont typeface="Arial" panose="020B0604020202020204" pitchFamily="34" charset="0"/>
              <a:buChar char="•"/>
            </a:pPr>
            <a:endParaRPr lang="en-US" dirty="0">
              <a:highlight>
                <a:srgbClr val="FFFF00"/>
              </a:highlight>
            </a:endParaRPr>
          </a:p>
          <a:p>
            <a:pPr lvl="1">
              <a:buFont typeface="Arial" panose="020B0604020202020204" pitchFamily="34" charset="0"/>
              <a:buChar char="•"/>
            </a:pPr>
            <a:endParaRPr lang="en-US" b="0" dirty="0">
              <a:highlight>
                <a:srgbClr val="FFFF00"/>
              </a:highlight>
            </a:endParaRPr>
          </a:p>
        </p:txBody>
      </p:sp>
      <p:sp>
        <p:nvSpPr>
          <p:cNvPr id="4" name="Slide Number Placeholder 3">
            <a:extLst>
              <a:ext uri="{FF2B5EF4-FFF2-40B4-BE49-F238E27FC236}">
                <a16:creationId xmlns:a16="http://schemas.microsoft.com/office/drawing/2014/main" id="{213D03C1-3A3E-463F-80B9-95A5C8A11A88}"/>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B6660D5-04BA-40AC-8990-5F722696A112}"/>
              </a:ext>
            </a:extLst>
          </p:cNvPr>
          <p:cNvSpPr>
            <a:spLocks noGrp="1"/>
          </p:cNvSpPr>
          <p:nvPr>
            <p:ph type="ftr" idx="14"/>
          </p:nvPr>
        </p:nvSpPr>
        <p:spPr/>
        <p:txBody>
          <a:bodyPr/>
          <a:lstStyle/>
          <a:p>
            <a:r>
              <a:rPr lang="en-GB" dirty="0"/>
              <a:t>Assaf Kasher &amp; Alecsander Eitan, Qualcomm</a:t>
            </a:r>
          </a:p>
        </p:txBody>
      </p:sp>
      <p:sp>
        <p:nvSpPr>
          <p:cNvPr id="6" name="Date Placeholder 5">
            <a:extLst>
              <a:ext uri="{FF2B5EF4-FFF2-40B4-BE49-F238E27FC236}">
                <a16:creationId xmlns:a16="http://schemas.microsoft.com/office/drawing/2014/main" id="{01262D8D-3EDA-4536-9D4F-62A6A1DDC060}"/>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151452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60 GHz band is shared by communication systems and </a:t>
            </a:r>
            <a:r>
              <a:rPr lang="en-US" dirty="0">
                <a:solidFill>
                  <a:schemeClr val="tx1"/>
                </a:solidFill>
              </a:rPr>
              <a:t>radar</a:t>
            </a:r>
            <a:r>
              <a:rPr lang="en-US" dirty="0"/>
              <a:t> sensing systems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Each of these systems are based on different technology and are subject to different access rules</a:t>
            </a:r>
          </a:p>
          <a:p>
            <a:pPr marL="0" indent="0">
              <a:tabLst>
                <a:tab pos="912813" algn="l"/>
                <a:tab pos="1827213" algn="l"/>
                <a:tab pos="2741613" algn="l"/>
                <a:tab pos="3656013" algn="l"/>
                <a:tab pos="4570413" algn="l"/>
                <a:tab pos="5484813" algn="l"/>
                <a:tab pos="6399213" algn="l"/>
                <a:tab pos="7313613" algn="l"/>
                <a:tab pos="8228013" algn="l"/>
                <a:tab pos="8691563" algn="l"/>
                <a:tab pos="9142413" algn="l"/>
                <a:tab pos="10056813" algn="l"/>
              </a:tabLst>
            </a:pPr>
            <a:r>
              <a:rPr lang="en-US" dirty="0"/>
              <a:t>Coexistence among diverse uses is discussed in several regulatory </a:t>
            </a:r>
            <a:r>
              <a:rPr lang="en-US" dirty="0">
                <a:solidFill>
                  <a:schemeClr val="tx1"/>
                </a:solidFill>
              </a:rPr>
              <a:t>bodies</a:t>
            </a:r>
            <a:r>
              <a:rPr lang="en-US" dirty="0"/>
              <a:t> and industry forums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Assaf Kasher &amp; Alecsander Eitan, Qualcomm</a:t>
            </a:r>
          </a:p>
        </p:txBody>
      </p:sp>
      <p:sp>
        <p:nvSpPr>
          <p:cNvPr id="4" name="Date Placeholder 3"/>
          <p:cNvSpPr>
            <a:spLocks noGrp="1"/>
          </p:cNvSpPr>
          <p:nvPr>
            <p:ph type="dt" idx="15"/>
          </p:nvPr>
        </p:nvSpPr>
        <p:spPr/>
        <p:txBody>
          <a:bodyPr/>
          <a:lstStyle/>
          <a:p>
            <a:r>
              <a:rPr lang="en-US" dirty="0"/>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71AF1-6A5F-4EA3-B51F-8DC515F31E53}"/>
              </a:ext>
            </a:extLst>
          </p:cNvPr>
          <p:cNvSpPr>
            <a:spLocks noGrp="1"/>
          </p:cNvSpPr>
          <p:nvPr>
            <p:ph type="title"/>
          </p:nvPr>
        </p:nvSpPr>
        <p:spPr>
          <a:xfrm>
            <a:off x="914401" y="609600"/>
            <a:ext cx="10361084" cy="609599"/>
          </a:xfrm>
        </p:spPr>
        <p:txBody>
          <a:bodyPr/>
          <a:lstStyle/>
          <a:p>
            <a:r>
              <a:rPr lang="en-US" dirty="0">
                <a:solidFill>
                  <a:schemeClr val="tx1"/>
                </a:solidFill>
              </a:rPr>
              <a:t>Coexistence Concerns with Soli Waiver parameters</a:t>
            </a:r>
          </a:p>
        </p:txBody>
      </p:sp>
      <p:sp>
        <p:nvSpPr>
          <p:cNvPr id="3" name="Content Placeholder 2">
            <a:extLst>
              <a:ext uri="{FF2B5EF4-FFF2-40B4-BE49-F238E27FC236}">
                <a16:creationId xmlns:a16="http://schemas.microsoft.com/office/drawing/2014/main" id="{A88C81CE-836F-41A5-9B98-3C93CF0ABD94}"/>
              </a:ext>
            </a:extLst>
          </p:cNvPr>
          <p:cNvSpPr>
            <a:spLocks noGrp="1"/>
          </p:cNvSpPr>
          <p:nvPr>
            <p:ph idx="1"/>
          </p:nvPr>
        </p:nvSpPr>
        <p:spPr>
          <a:xfrm>
            <a:off x="762000" y="1371600"/>
            <a:ext cx="10361084" cy="5029200"/>
          </a:xfrm>
        </p:spPr>
        <p:txBody>
          <a:bodyPr/>
          <a:lstStyle/>
          <a:p>
            <a:pPr>
              <a:buFont typeface="Arial" panose="020B0604020202020204" pitchFamily="34" charset="0"/>
              <a:buChar char="•"/>
            </a:pPr>
            <a:r>
              <a:rPr lang="en-US" sz="2400" dirty="0"/>
              <a:t>The FCC waiver granted to Google Soli (FMCW) introduces a 10% duty cycle limit over any 33ms period to address coexistence issues in the 60 GHz band</a:t>
            </a:r>
          </a:p>
          <a:p>
            <a:pPr>
              <a:buFont typeface="Arial" panose="020B0604020202020204" pitchFamily="34" charset="0"/>
              <a:buChar char="•"/>
            </a:pPr>
            <a:r>
              <a:rPr lang="en-US" sz="2400" dirty="0">
                <a:solidFill>
                  <a:schemeClr val="tx1"/>
                </a:solidFill>
              </a:rPr>
              <a:t>While this is a good step forward, there remain some coexistence concerns to be addressed  </a:t>
            </a:r>
          </a:p>
          <a:p>
            <a:pPr lvl="1">
              <a:buFont typeface="Arial" panose="020B0604020202020204" pitchFamily="34" charset="0"/>
              <a:buChar char="•"/>
            </a:pPr>
            <a:r>
              <a:rPr lang="en-US" sz="2000" b="0" dirty="0">
                <a:solidFill>
                  <a:schemeClr val="tx1"/>
                </a:solidFill>
              </a:rPr>
              <a:t>Loophole in duty cycle definition: FMCW radar may transmit pulses for 10 µs followed by 90 µs of off time.  While this complies with the 10% duty cycle requirement, the 90 µs of off time is too short for nearby 11ad/ay system to effectively utilize the channel. An FMCW radar thus could occupy the entire 7 GHz-wide band and continuously block/impact nearby 11ad/ay systems</a:t>
            </a:r>
            <a:r>
              <a:rPr lang="en-US" dirty="0">
                <a:solidFill>
                  <a:schemeClr val="tx1"/>
                </a:solidFill>
              </a:rPr>
              <a:t>. </a:t>
            </a:r>
            <a:r>
              <a:rPr lang="en-US" dirty="0"/>
              <a:t>Additional duty cycle limitation is needed to ensure that this does not occur.</a:t>
            </a:r>
            <a:endParaRPr lang="en-US" sz="2000" b="0" dirty="0">
              <a:solidFill>
                <a:schemeClr val="tx1"/>
              </a:solidFill>
            </a:endParaRPr>
          </a:p>
          <a:p>
            <a:pPr lvl="1">
              <a:buFont typeface="Arial" panose="020B0604020202020204" pitchFamily="34" charset="0"/>
              <a:buChar char="•"/>
            </a:pPr>
            <a:r>
              <a:rPr lang="en-US" sz="2000" b="0" dirty="0">
                <a:solidFill>
                  <a:schemeClr val="tx1"/>
                </a:solidFill>
              </a:rPr>
              <a:t>Potentially long transmission time (3.3 msec) also can impact the ability of other systems to access the channel and may impact latency (e.g., AR/VR)</a:t>
            </a:r>
          </a:p>
          <a:p>
            <a:pPr lvl="1">
              <a:buFont typeface="Arial" panose="020B0604020202020204" pitchFamily="34" charset="0"/>
              <a:buChar char="•"/>
            </a:pPr>
            <a:endParaRPr lang="en-US" dirty="0">
              <a:solidFill>
                <a:schemeClr val="tx1"/>
              </a:solidFill>
            </a:endParaRPr>
          </a:p>
          <a:p>
            <a:pPr>
              <a:buFont typeface="Arial" panose="020B0604020202020204" pitchFamily="34" charset="0"/>
              <a:buChar char="•"/>
            </a:pPr>
            <a:endParaRPr lang="en-US" sz="2400" dirty="0"/>
          </a:p>
          <a:p>
            <a:endParaRPr lang="en-US" dirty="0"/>
          </a:p>
        </p:txBody>
      </p:sp>
      <p:sp>
        <p:nvSpPr>
          <p:cNvPr id="4" name="Slide Number Placeholder 3">
            <a:extLst>
              <a:ext uri="{FF2B5EF4-FFF2-40B4-BE49-F238E27FC236}">
                <a16:creationId xmlns:a16="http://schemas.microsoft.com/office/drawing/2014/main" id="{34C584B6-D72F-4C39-B4A9-CC07BA6A4A2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535F41F-9CFE-4805-A2E9-70EE211E7643}"/>
              </a:ext>
            </a:extLst>
          </p:cNvPr>
          <p:cNvSpPr>
            <a:spLocks noGrp="1"/>
          </p:cNvSpPr>
          <p:nvPr>
            <p:ph type="ftr" idx="14"/>
          </p:nvPr>
        </p:nvSpPr>
        <p:spPr/>
        <p:txBody>
          <a:bodyPr/>
          <a:lstStyle/>
          <a:p>
            <a:r>
              <a:rPr lang="en-GB"/>
              <a:t>Assaf Kasher &amp; Alecsander Eitan, Qualcomm</a:t>
            </a:r>
            <a:endParaRPr lang="en-GB" dirty="0"/>
          </a:p>
        </p:txBody>
      </p:sp>
      <p:sp>
        <p:nvSpPr>
          <p:cNvPr id="6" name="Date Placeholder 5">
            <a:extLst>
              <a:ext uri="{FF2B5EF4-FFF2-40B4-BE49-F238E27FC236}">
                <a16:creationId xmlns:a16="http://schemas.microsoft.com/office/drawing/2014/main" id="{0B0DA867-E308-4B1A-8CB4-CACE369871F1}"/>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19048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60GHz </a:t>
            </a:r>
            <a:r>
              <a:rPr lang="en-US" dirty="0" err="1"/>
              <a:t>Coex</a:t>
            </a:r>
            <a:r>
              <a:rPr lang="en-US" dirty="0"/>
              <a:t> working group</a:t>
            </a:r>
            <a:endParaRPr lang="en-GB" dirty="0"/>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
        <p:nvSpPr>
          <p:cNvPr id="5" name="Footer Placeholder 4"/>
          <p:cNvSpPr>
            <a:spLocks noGrp="1"/>
          </p:cNvSpPr>
          <p:nvPr>
            <p:ph type="ftr" idx="14"/>
          </p:nvPr>
        </p:nvSpPr>
        <p:spPr/>
        <p:txBody>
          <a:bodyPr/>
          <a:lstStyle/>
          <a:p>
            <a:r>
              <a:rPr lang="en-GB" dirty="0"/>
              <a:t>Assaf Kasher &amp; Alecsander Eitan, Qualcomm</a:t>
            </a:r>
          </a:p>
        </p:txBody>
      </p:sp>
      <p:sp>
        <p:nvSpPr>
          <p:cNvPr id="4" name="Date Placeholder 3"/>
          <p:cNvSpPr>
            <a:spLocks noGrp="1"/>
          </p:cNvSpPr>
          <p:nvPr>
            <p:ph type="dt" idx="15"/>
          </p:nvPr>
        </p:nvSpPr>
        <p:spPr/>
        <p:txBody>
          <a:bodyPr/>
          <a:lstStyle/>
          <a:p>
            <a:r>
              <a:rPr lang="en-US" dirty="0"/>
              <a:t>May 2021</a:t>
            </a:r>
            <a:endParaRPr lang="en-GB" dirty="0"/>
          </a:p>
        </p:txBody>
      </p:sp>
      <p:pic>
        <p:nvPicPr>
          <p:cNvPr id="6148" name="Picture 4" descr="Amazon.com: Group Work: Appstore for Android">
            <a:extLst>
              <a:ext uri="{FF2B5EF4-FFF2-40B4-BE49-F238E27FC236}">
                <a16:creationId xmlns:a16="http://schemas.microsoft.com/office/drawing/2014/main" id="{4A846BF0-7BE6-4CC3-9D62-8B2A394D21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6750" y="2021766"/>
            <a:ext cx="4116386" cy="41163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77947-4B9D-4E2D-8FFF-E3E532B37974}"/>
              </a:ext>
            </a:extLst>
          </p:cNvPr>
          <p:cNvSpPr>
            <a:spLocks noGrp="1"/>
          </p:cNvSpPr>
          <p:nvPr>
            <p:ph type="title"/>
          </p:nvPr>
        </p:nvSpPr>
        <p:spPr>
          <a:xfrm>
            <a:off x="685800" y="685801"/>
            <a:ext cx="10820400" cy="761999"/>
          </a:xfrm>
        </p:spPr>
        <p:txBody>
          <a:bodyPr/>
          <a:lstStyle/>
          <a:p>
            <a:r>
              <a:rPr lang="en-US" sz="2800" dirty="0"/>
              <a:t>60 GHz Coexistence Study Group for Communications and Radar</a:t>
            </a:r>
          </a:p>
        </p:txBody>
      </p:sp>
      <p:sp>
        <p:nvSpPr>
          <p:cNvPr id="3" name="Content Placeholder 2">
            <a:extLst>
              <a:ext uri="{FF2B5EF4-FFF2-40B4-BE49-F238E27FC236}">
                <a16:creationId xmlns:a16="http://schemas.microsoft.com/office/drawing/2014/main" id="{172774F7-CDBF-4E80-AFFE-5061D26A141C}"/>
              </a:ext>
            </a:extLst>
          </p:cNvPr>
          <p:cNvSpPr>
            <a:spLocks noGrp="1"/>
          </p:cNvSpPr>
          <p:nvPr>
            <p:ph idx="1"/>
          </p:nvPr>
        </p:nvSpPr>
        <p:spPr>
          <a:xfrm>
            <a:off x="533400" y="1447800"/>
            <a:ext cx="11049000" cy="4646615"/>
          </a:xfrm>
        </p:spPr>
        <p:txBody>
          <a:bodyPr/>
          <a:lstStyle/>
          <a:p>
            <a:pPr marL="0" indent="0"/>
            <a:r>
              <a:rPr lang="en-US" sz="1800" b="0" i="1" dirty="0"/>
              <a:t>“The companies listed below share a strong interest in ensuring an environment of reasonable coexistence among all technologies reliant on 60 GHz spectrum. Together, with other interested companies, we have formed a 60 GHz Coexistence Study Group for Communications and Radar to (</a:t>
            </a:r>
            <a:r>
              <a:rPr lang="en-US" sz="1800" b="0" i="1" dirty="0" err="1"/>
              <a:t>i</a:t>
            </a:r>
            <a:r>
              <a:rPr lang="en-US" sz="1800" b="0" i="1" dirty="0"/>
              <a:t>) study modes of coexistence between radar and communication devices in the 60 GHz spectrum band, and (ii) work with regulatory bodies and other constituencies to encourage expanded uses of the 60 GHz unlicensed spectrum band. </a:t>
            </a:r>
          </a:p>
          <a:p>
            <a:pPr marL="0" indent="0"/>
            <a:r>
              <a:rPr lang="en-US" sz="1800" b="0" i="1" dirty="0"/>
              <a:t>Although the undersigned companies may have varying views about the merits of the pending waiver requests, we all agree that a long-term solution is needed to allow for technological innovation while ensuring reasonable coexistence of all technologies operating pursuant to the Commission’s 60 GHz unlicensed rules. To that end, we encourage the Commission to commence a comprehensive rulemaking proceeding to (</a:t>
            </a:r>
            <a:r>
              <a:rPr lang="en-US" sz="1800" b="0" i="1" dirty="0" err="1"/>
              <a:t>i</a:t>
            </a:r>
            <a:r>
              <a:rPr lang="en-US" sz="1800" b="0" i="1" dirty="0"/>
              <a:t>) to promote future applications, services, and devices in the 60 GHz unlicensed band, and (ii) address the range of technical and policy issues necessary to preserve reasonable coexistence between radars and field disturbance sensors, which require higher power levels than currently permitted, and other users of the 60 GHz unlicensed band.”</a:t>
            </a:r>
          </a:p>
          <a:p>
            <a:pPr marL="0" indent="0"/>
            <a:r>
              <a:rPr lang="en-US" sz="1800" b="0" dirty="0"/>
              <a:t>Source: Letter to the FCC, February 3, 2020</a:t>
            </a:r>
          </a:p>
          <a:p>
            <a:pPr marL="0" indent="0"/>
            <a:endParaRPr lang="en-US" sz="1050" b="0" dirty="0"/>
          </a:p>
          <a:p>
            <a:pPr marL="285750" indent="-285750">
              <a:buFont typeface="Wingdings" panose="05000000000000000000" pitchFamily="2" charset="2"/>
              <a:buChar char="Ø"/>
            </a:pPr>
            <a:r>
              <a:rPr lang="en-US" sz="1800" b="0" dirty="0">
                <a:solidFill>
                  <a:schemeClr val="tx1"/>
                </a:solidFill>
              </a:rPr>
              <a:t>Latest members of CSG60 group: Google, Qualcomm, Intel, Facebook, Infineon, </a:t>
            </a:r>
            <a:r>
              <a:rPr lang="en-US" sz="1800" b="0" dirty="0" err="1">
                <a:solidFill>
                  <a:schemeClr val="tx1"/>
                </a:solidFill>
              </a:rPr>
              <a:t>Socionext</a:t>
            </a:r>
            <a:r>
              <a:rPr lang="en-US" sz="1800" b="0" dirty="0">
                <a:solidFill>
                  <a:schemeClr val="tx1"/>
                </a:solidFill>
              </a:rPr>
              <a:t>, Samsung, Continental, </a:t>
            </a:r>
            <a:r>
              <a:rPr lang="en-US" sz="1800" b="0" dirty="0" err="1">
                <a:solidFill>
                  <a:schemeClr val="tx1"/>
                </a:solidFill>
              </a:rPr>
              <a:t>Vayyar</a:t>
            </a:r>
            <a:r>
              <a:rPr lang="en-US" sz="1800" b="0" dirty="0">
                <a:solidFill>
                  <a:schemeClr val="tx1"/>
                </a:solidFill>
              </a:rPr>
              <a:t>, Texas Instruments (TI), Peraso, </a:t>
            </a:r>
            <a:r>
              <a:rPr lang="en-US" sz="1800" b="0" dirty="0" err="1">
                <a:solidFill>
                  <a:schemeClr val="tx1"/>
                </a:solidFill>
              </a:rPr>
              <a:t>Acconeer</a:t>
            </a:r>
            <a:endParaRPr lang="en-US" sz="1800" b="0" dirty="0">
              <a:solidFill>
                <a:schemeClr val="tx1"/>
              </a:solidFill>
            </a:endParaRPr>
          </a:p>
        </p:txBody>
      </p:sp>
      <p:sp>
        <p:nvSpPr>
          <p:cNvPr id="4" name="Slide Number Placeholder 3">
            <a:extLst>
              <a:ext uri="{FF2B5EF4-FFF2-40B4-BE49-F238E27FC236}">
                <a16:creationId xmlns:a16="http://schemas.microsoft.com/office/drawing/2014/main" id="{3A260F15-C1C4-4EB5-A84B-E67244274AF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1F9D3867-0F11-442A-BC89-0C1ECB10A70D}"/>
              </a:ext>
            </a:extLst>
          </p:cNvPr>
          <p:cNvSpPr>
            <a:spLocks noGrp="1"/>
          </p:cNvSpPr>
          <p:nvPr>
            <p:ph type="ftr" idx="14"/>
          </p:nvPr>
        </p:nvSpPr>
        <p:spPr/>
        <p:txBody>
          <a:bodyPr/>
          <a:lstStyle/>
          <a:p>
            <a:r>
              <a:rPr lang="en-GB" dirty="0"/>
              <a:t>Assaf Kasher &amp; Alecsander Eitan, Qualcomm</a:t>
            </a:r>
          </a:p>
        </p:txBody>
      </p:sp>
      <p:sp>
        <p:nvSpPr>
          <p:cNvPr id="6" name="Date Placeholder 5">
            <a:extLst>
              <a:ext uri="{FF2B5EF4-FFF2-40B4-BE49-F238E27FC236}">
                <a16:creationId xmlns:a16="http://schemas.microsoft.com/office/drawing/2014/main" id="{30C95272-5D5C-4D2A-BDF7-C693EDCAD5DD}"/>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1073049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77947-4B9D-4E2D-8FFF-E3E532B37974}"/>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72774F7-CDBF-4E80-AFFE-5061D26A141C}"/>
              </a:ext>
            </a:extLst>
          </p:cNvPr>
          <p:cNvSpPr>
            <a:spLocks noGrp="1"/>
          </p:cNvSpPr>
          <p:nvPr>
            <p:ph idx="1"/>
          </p:nvPr>
        </p:nvSpPr>
        <p:spPr/>
        <p:txBody>
          <a:bodyPr/>
          <a:lstStyle/>
          <a:p>
            <a:pPr lvl="0">
              <a:buFont typeface="Wingdings" panose="05000000000000000000" pitchFamily="2" charset="2"/>
              <a:buChar char="Ø"/>
            </a:pPr>
            <a:r>
              <a:rPr lang="en-US" dirty="0">
                <a:solidFill>
                  <a:schemeClr val="tx1"/>
                </a:solidFill>
              </a:rPr>
              <a:t>There are coexistence issues in the 60GHz band between FMCW radar and WLAN communication (11ad/ay), especially for low latency applications</a:t>
            </a:r>
          </a:p>
          <a:p>
            <a:pPr lvl="0">
              <a:buFont typeface="Wingdings" panose="05000000000000000000" pitchFamily="2" charset="2"/>
              <a:buChar char="Ø"/>
            </a:pPr>
            <a:r>
              <a:rPr lang="en-US" dirty="0">
                <a:solidFill>
                  <a:schemeClr val="tx1"/>
                </a:solidFill>
              </a:rPr>
              <a:t>The FCC waiver conditions to permit higher-power sensing need to be adjusted to improve coexistence between communications and radar/sensing operations</a:t>
            </a:r>
          </a:p>
          <a:p>
            <a:pPr lvl="0">
              <a:buFont typeface="Wingdings" panose="05000000000000000000" pitchFamily="2" charset="2"/>
              <a:buChar char="Ø"/>
            </a:pPr>
            <a:r>
              <a:rPr lang="en-US" dirty="0">
                <a:solidFill>
                  <a:schemeClr val="tx1"/>
                </a:solidFill>
              </a:rPr>
              <a:t>The ”</a:t>
            </a:r>
            <a:r>
              <a:rPr lang="en-US" i="1" dirty="0">
                <a:solidFill>
                  <a:schemeClr val="tx1"/>
                </a:solidFill>
              </a:rPr>
              <a:t>60GHz Coexistence Study Group for Communication and Radar” has been </a:t>
            </a:r>
            <a:r>
              <a:rPr lang="en-US" dirty="0">
                <a:solidFill>
                  <a:schemeClr val="tx1"/>
                </a:solidFill>
              </a:rPr>
              <a:t>working on the issue.</a:t>
            </a:r>
          </a:p>
          <a:p>
            <a:pPr lvl="1">
              <a:buFont typeface="Wingdings" panose="05000000000000000000" pitchFamily="2" charset="2"/>
              <a:buChar char="Ø"/>
            </a:pPr>
            <a:r>
              <a:rPr lang="en-US" dirty="0">
                <a:solidFill>
                  <a:schemeClr val="tx1"/>
                </a:solidFill>
              </a:rPr>
              <a:t>Encourage IEEE community to contribute to the coexistence discussion and formulate new coexistence rules in 60 GHz band </a:t>
            </a:r>
          </a:p>
        </p:txBody>
      </p:sp>
      <p:sp>
        <p:nvSpPr>
          <p:cNvPr id="4" name="Slide Number Placeholder 3">
            <a:extLst>
              <a:ext uri="{FF2B5EF4-FFF2-40B4-BE49-F238E27FC236}">
                <a16:creationId xmlns:a16="http://schemas.microsoft.com/office/drawing/2014/main" id="{3A260F15-C1C4-4EB5-A84B-E67244274AF1}"/>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F9D3867-0F11-442A-BC89-0C1ECB10A70D}"/>
              </a:ext>
            </a:extLst>
          </p:cNvPr>
          <p:cNvSpPr>
            <a:spLocks noGrp="1"/>
          </p:cNvSpPr>
          <p:nvPr>
            <p:ph type="ftr" idx="14"/>
          </p:nvPr>
        </p:nvSpPr>
        <p:spPr/>
        <p:txBody>
          <a:bodyPr/>
          <a:lstStyle/>
          <a:p>
            <a:r>
              <a:rPr lang="en-GB" dirty="0"/>
              <a:t>Assaf Kasher &amp; Alecsander Eitan, Qualcomm</a:t>
            </a:r>
          </a:p>
        </p:txBody>
      </p:sp>
      <p:sp>
        <p:nvSpPr>
          <p:cNvPr id="6" name="Date Placeholder 5">
            <a:extLst>
              <a:ext uri="{FF2B5EF4-FFF2-40B4-BE49-F238E27FC236}">
                <a16:creationId xmlns:a16="http://schemas.microsoft.com/office/drawing/2014/main" id="{30C95272-5D5C-4D2A-BDF7-C693EDCAD5DD}"/>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704588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CC1F-5F1D-492F-B39C-C665329C1F48}"/>
              </a:ext>
            </a:extLst>
          </p:cNvPr>
          <p:cNvSpPr>
            <a:spLocks noGrp="1"/>
          </p:cNvSpPr>
          <p:nvPr>
            <p:ph type="title"/>
          </p:nvPr>
        </p:nvSpPr>
        <p:spPr/>
        <p:txBody>
          <a:bodyPr/>
          <a:lstStyle/>
          <a:p>
            <a:r>
              <a:rPr lang="en-US" dirty="0"/>
              <a:t>Communication usages in the </a:t>
            </a:r>
            <a:r>
              <a:rPr lang="en-US" dirty="0">
                <a:solidFill>
                  <a:schemeClr val="tx1"/>
                </a:solidFill>
              </a:rPr>
              <a:t>60 </a:t>
            </a:r>
            <a:r>
              <a:rPr lang="en-US" dirty="0"/>
              <a:t>GHz band</a:t>
            </a:r>
            <a:br>
              <a:rPr lang="en-US" dirty="0"/>
            </a:br>
            <a:endParaRPr lang="en-US" sz="1800" dirty="0"/>
          </a:p>
        </p:txBody>
      </p:sp>
      <p:sp>
        <p:nvSpPr>
          <p:cNvPr id="3" name="Content Placeholder 2">
            <a:extLst>
              <a:ext uri="{FF2B5EF4-FFF2-40B4-BE49-F238E27FC236}">
                <a16:creationId xmlns:a16="http://schemas.microsoft.com/office/drawing/2014/main" id="{5E40510C-3F46-441E-8B6D-A7BD5E02ED7D}"/>
              </a:ext>
            </a:extLst>
          </p:cNvPr>
          <p:cNvSpPr>
            <a:spLocks noGrp="1"/>
          </p:cNvSpPr>
          <p:nvPr>
            <p:ph idx="1"/>
          </p:nvPr>
        </p:nvSpPr>
        <p:spPr>
          <a:xfrm>
            <a:off x="533400" y="1981201"/>
            <a:ext cx="11201400" cy="4113213"/>
          </a:xfrm>
        </p:spPr>
        <p:txBody>
          <a:bodyPr/>
          <a:lstStyle/>
          <a:p>
            <a:pPr>
              <a:buFont typeface="Arial" panose="020B0604020202020204" pitchFamily="34" charset="0"/>
              <a:buChar char="•"/>
            </a:pPr>
            <a:r>
              <a:rPr lang="en-US" b="0" dirty="0"/>
              <a:t>Gigabit and fast WLAN access (based on IEEE802.11ad &amp; 11ay)</a:t>
            </a:r>
          </a:p>
          <a:p>
            <a:pPr>
              <a:buFont typeface="Arial" panose="020B0604020202020204" pitchFamily="34" charset="0"/>
              <a:buChar char="•"/>
            </a:pPr>
            <a:r>
              <a:rPr lang="en-US" b="0" dirty="0">
                <a:solidFill>
                  <a:schemeClr val="tx1"/>
                </a:solidFill>
              </a:rPr>
              <a:t>Low latency applications like AR</a:t>
            </a:r>
            <a:r>
              <a:rPr lang="en-US" b="0" dirty="0"/>
              <a:t>/VR (based on IEEE802.11ad &amp; 11ay)</a:t>
            </a:r>
          </a:p>
          <a:p>
            <a:pPr>
              <a:buFont typeface="Arial" panose="020B0604020202020204" pitchFamily="34" charset="0"/>
              <a:buChar char="•"/>
            </a:pPr>
            <a:r>
              <a:rPr lang="en-US" b="0" dirty="0"/>
              <a:t>Gigabit backhaul, fixed wireless access – indoor &amp; outdoor (based on IEEE802.11ay)</a:t>
            </a:r>
          </a:p>
          <a:p>
            <a:pPr>
              <a:buFont typeface="Arial" panose="020B0604020202020204" pitchFamily="34" charset="0"/>
              <a:buChar char="•"/>
            </a:pPr>
            <a:r>
              <a:rPr lang="en-US" b="0" dirty="0"/>
              <a:t>Legacy mmWave point-to-point link (proprietary PHY &amp; MAC)</a:t>
            </a:r>
          </a:p>
          <a:p>
            <a:pPr>
              <a:buFont typeface="Arial" panose="020B0604020202020204" pitchFamily="34" charset="0"/>
              <a:buChar char="•"/>
            </a:pPr>
            <a:r>
              <a:rPr lang="en-US" b="0" dirty="0"/>
              <a:t>Other protocols (e.g., Wireless HDMI)</a:t>
            </a:r>
          </a:p>
          <a:p>
            <a:pPr>
              <a:buFont typeface="Arial" panose="020B0604020202020204" pitchFamily="34" charset="0"/>
              <a:buChar char="•"/>
            </a:pPr>
            <a:r>
              <a:rPr lang="en-US" b="0" dirty="0"/>
              <a:t>and more…</a:t>
            </a:r>
          </a:p>
          <a:p>
            <a:pPr marL="0" indent="0"/>
            <a:endParaRPr lang="en-US" b="0" dirty="0">
              <a:solidFill>
                <a:schemeClr val="tx1"/>
              </a:solidFill>
            </a:endParaRPr>
          </a:p>
          <a:p>
            <a:pPr marL="0" indent="0"/>
            <a:r>
              <a:rPr lang="en-US" b="0" dirty="0">
                <a:solidFill>
                  <a:schemeClr val="tx1"/>
                </a:solidFill>
              </a:rPr>
              <a:t>Note that 11ay&amp;bf can also be used for radar/sensing function. However, from a coexistence point of view, 11ay&amp;bf radar behaves just like a communication 11ad/ay device.</a:t>
            </a:r>
            <a:endParaRPr lang="en-US" b="0" dirty="0"/>
          </a:p>
        </p:txBody>
      </p:sp>
      <p:sp>
        <p:nvSpPr>
          <p:cNvPr id="4" name="Slide Number Placeholder 3">
            <a:extLst>
              <a:ext uri="{FF2B5EF4-FFF2-40B4-BE49-F238E27FC236}">
                <a16:creationId xmlns:a16="http://schemas.microsoft.com/office/drawing/2014/main" id="{213D03C1-3A3E-463F-80B9-95A5C8A11A88}"/>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0B6660D5-04BA-40AC-8990-5F722696A112}"/>
              </a:ext>
            </a:extLst>
          </p:cNvPr>
          <p:cNvSpPr>
            <a:spLocks noGrp="1"/>
          </p:cNvSpPr>
          <p:nvPr>
            <p:ph type="ftr" idx="14"/>
          </p:nvPr>
        </p:nvSpPr>
        <p:spPr/>
        <p:txBody>
          <a:bodyPr/>
          <a:lstStyle/>
          <a:p>
            <a:r>
              <a:rPr lang="en-GB" dirty="0"/>
              <a:t>Assaf Kasher &amp; Alecsander Eitan, Qualcomm</a:t>
            </a:r>
          </a:p>
        </p:txBody>
      </p:sp>
      <p:sp>
        <p:nvSpPr>
          <p:cNvPr id="6" name="Date Placeholder 5">
            <a:extLst>
              <a:ext uri="{FF2B5EF4-FFF2-40B4-BE49-F238E27FC236}">
                <a16:creationId xmlns:a16="http://schemas.microsoft.com/office/drawing/2014/main" id="{01262D8D-3EDA-4536-9D4F-62A6A1DDC060}"/>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532223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CC1F-5F1D-492F-B39C-C665329C1F48}"/>
              </a:ext>
            </a:extLst>
          </p:cNvPr>
          <p:cNvSpPr>
            <a:spLocks noGrp="1"/>
          </p:cNvSpPr>
          <p:nvPr>
            <p:ph type="title"/>
          </p:nvPr>
        </p:nvSpPr>
        <p:spPr/>
        <p:txBody>
          <a:bodyPr/>
          <a:lstStyle/>
          <a:p>
            <a:r>
              <a:rPr lang="en-US" dirty="0"/>
              <a:t>Radar usages in the </a:t>
            </a:r>
            <a:r>
              <a:rPr lang="en-US" dirty="0">
                <a:solidFill>
                  <a:schemeClr val="tx1"/>
                </a:solidFill>
              </a:rPr>
              <a:t>60 </a:t>
            </a:r>
            <a:r>
              <a:rPr lang="en-US" dirty="0"/>
              <a:t>GHz band</a:t>
            </a:r>
          </a:p>
        </p:txBody>
      </p:sp>
      <p:sp>
        <p:nvSpPr>
          <p:cNvPr id="3" name="Content Placeholder 2">
            <a:extLst>
              <a:ext uri="{FF2B5EF4-FFF2-40B4-BE49-F238E27FC236}">
                <a16:creationId xmlns:a16="http://schemas.microsoft.com/office/drawing/2014/main" id="{5E40510C-3F46-441E-8B6D-A7BD5E02ED7D}"/>
              </a:ext>
            </a:extLst>
          </p:cNvPr>
          <p:cNvSpPr>
            <a:spLocks noGrp="1"/>
          </p:cNvSpPr>
          <p:nvPr>
            <p:ph idx="1"/>
          </p:nvPr>
        </p:nvSpPr>
        <p:spPr>
          <a:xfrm>
            <a:off x="533400" y="1830391"/>
            <a:ext cx="10742085" cy="4264024"/>
          </a:xfrm>
        </p:spPr>
        <p:txBody>
          <a:bodyPr/>
          <a:lstStyle/>
          <a:p>
            <a:pPr marL="0" indent="0"/>
            <a:r>
              <a:rPr lang="en-US" b="0" dirty="0">
                <a:solidFill>
                  <a:schemeClr val="tx1"/>
                </a:solidFill>
              </a:rPr>
              <a:t>Broadly speaking, mainly two types of radar: FMCW radar and 11ay/11bf based radar</a:t>
            </a:r>
          </a:p>
          <a:p>
            <a:pPr>
              <a:buFont typeface="Arial" panose="020B0604020202020204" pitchFamily="34" charset="0"/>
              <a:buChar char="•"/>
            </a:pPr>
            <a:endParaRPr lang="en-US" sz="1000" b="0" dirty="0"/>
          </a:p>
          <a:p>
            <a:pPr>
              <a:buFont typeface="Arial" panose="020B0604020202020204" pitchFamily="34" charset="0"/>
              <a:buChar char="•"/>
            </a:pPr>
            <a:r>
              <a:rPr lang="en-US" b="0" dirty="0"/>
              <a:t>Gesture recognition</a:t>
            </a:r>
          </a:p>
          <a:p>
            <a:pPr>
              <a:buFont typeface="Arial" panose="020B0604020202020204" pitchFamily="34" charset="0"/>
              <a:buChar char="•"/>
            </a:pPr>
            <a:r>
              <a:rPr lang="en-US" b="0" dirty="0"/>
              <a:t>Room sensing</a:t>
            </a:r>
          </a:p>
          <a:p>
            <a:pPr>
              <a:buFont typeface="Arial" panose="020B0604020202020204" pitchFamily="34" charset="0"/>
              <a:buChar char="•"/>
            </a:pPr>
            <a:r>
              <a:rPr lang="en-US" b="0" dirty="0"/>
              <a:t>Car in-cabin sensing </a:t>
            </a:r>
            <a:r>
              <a:rPr lang="en-US" b="0" dirty="0">
                <a:solidFill>
                  <a:schemeClr val="tx1"/>
                </a:solidFill>
              </a:rPr>
              <a:t>(left behind child</a:t>
            </a:r>
            <a:r>
              <a:rPr lang="en-US" b="0" dirty="0"/>
              <a:t>, driver sleepiness detection)</a:t>
            </a:r>
          </a:p>
          <a:p>
            <a:pPr>
              <a:buFont typeface="Arial" panose="020B0604020202020204" pitchFamily="34" charset="0"/>
              <a:buChar char="•"/>
            </a:pPr>
            <a:r>
              <a:rPr lang="en-US" b="0" dirty="0"/>
              <a:t>Health Application</a:t>
            </a:r>
          </a:p>
          <a:p>
            <a:pPr lvl="1">
              <a:buFont typeface="Arial" panose="020B0604020202020204" pitchFamily="34" charset="0"/>
              <a:buChar char="•"/>
            </a:pPr>
            <a:r>
              <a:rPr lang="en-US" dirty="0"/>
              <a:t>fall detection</a:t>
            </a:r>
          </a:p>
          <a:p>
            <a:pPr lvl="1">
              <a:buFont typeface="Arial" panose="020B0604020202020204" pitchFamily="34" charset="0"/>
              <a:buChar char="•"/>
            </a:pPr>
            <a:r>
              <a:rPr lang="en-US" dirty="0"/>
              <a:t>breathing/pulse tracking</a:t>
            </a:r>
          </a:p>
          <a:p>
            <a:pPr>
              <a:buFont typeface="Arial" panose="020B0604020202020204" pitchFamily="34" charset="0"/>
              <a:buChar char="•"/>
            </a:pPr>
            <a:r>
              <a:rPr lang="en-US" b="0" dirty="0"/>
              <a:t>Wall Penetrating Radar</a:t>
            </a:r>
          </a:p>
          <a:p>
            <a:pPr>
              <a:buFont typeface="Arial" panose="020B0604020202020204" pitchFamily="34" charset="0"/>
              <a:buChar char="•"/>
            </a:pPr>
            <a:r>
              <a:rPr lang="en-US" b="0" dirty="0"/>
              <a:t>and more…</a:t>
            </a:r>
          </a:p>
        </p:txBody>
      </p:sp>
      <p:sp>
        <p:nvSpPr>
          <p:cNvPr id="4" name="Slide Number Placeholder 3">
            <a:extLst>
              <a:ext uri="{FF2B5EF4-FFF2-40B4-BE49-F238E27FC236}">
                <a16:creationId xmlns:a16="http://schemas.microsoft.com/office/drawing/2014/main" id="{213D03C1-3A3E-463F-80B9-95A5C8A11A8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0B6660D5-04BA-40AC-8990-5F722696A112}"/>
              </a:ext>
            </a:extLst>
          </p:cNvPr>
          <p:cNvSpPr>
            <a:spLocks noGrp="1"/>
          </p:cNvSpPr>
          <p:nvPr>
            <p:ph type="ftr" idx="14"/>
          </p:nvPr>
        </p:nvSpPr>
        <p:spPr/>
        <p:txBody>
          <a:bodyPr/>
          <a:lstStyle/>
          <a:p>
            <a:r>
              <a:rPr lang="en-GB" dirty="0"/>
              <a:t>Assaf Kasher &amp; Alecsander Eitan, Qualcomm</a:t>
            </a:r>
          </a:p>
        </p:txBody>
      </p:sp>
      <p:sp>
        <p:nvSpPr>
          <p:cNvPr id="6" name="Date Placeholder 5">
            <a:extLst>
              <a:ext uri="{FF2B5EF4-FFF2-40B4-BE49-F238E27FC236}">
                <a16:creationId xmlns:a16="http://schemas.microsoft.com/office/drawing/2014/main" id="{01262D8D-3EDA-4536-9D4F-62A6A1DDC060}"/>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03174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CC1F-5F1D-492F-B39C-C665329C1F48}"/>
              </a:ext>
            </a:extLst>
          </p:cNvPr>
          <p:cNvSpPr>
            <a:spLocks noGrp="1"/>
          </p:cNvSpPr>
          <p:nvPr>
            <p:ph type="title"/>
          </p:nvPr>
        </p:nvSpPr>
        <p:spPr/>
        <p:txBody>
          <a:bodyPr/>
          <a:lstStyle/>
          <a:p>
            <a:r>
              <a:rPr lang="en-US" dirty="0"/>
              <a:t>Communication Access</a:t>
            </a:r>
            <a:endParaRPr lang="en-US" dirty="0">
              <a:solidFill>
                <a:srgbClr val="FF0000"/>
              </a:solidFill>
            </a:endParaRPr>
          </a:p>
        </p:txBody>
      </p:sp>
      <p:sp>
        <p:nvSpPr>
          <p:cNvPr id="3" name="Content Placeholder 2">
            <a:extLst>
              <a:ext uri="{FF2B5EF4-FFF2-40B4-BE49-F238E27FC236}">
                <a16:creationId xmlns:a16="http://schemas.microsoft.com/office/drawing/2014/main" id="{5E40510C-3F46-441E-8B6D-A7BD5E02ED7D}"/>
              </a:ext>
            </a:extLst>
          </p:cNvPr>
          <p:cNvSpPr>
            <a:spLocks noGrp="1"/>
          </p:cNvSpPr>
          <p:nvPr>
            <p:ph idx="1"/>
          </p:nvPr>
        </p:nvSpPr>
        <p:spPr/>
        <p:txBody>
          <a:bodyPr/>
          <a:lstStyle/>
          <a:p>
            <a:pPr>
              <a:buFont typeface="Arial" panose="020B0604020202020204" pitchFamily="34" charset="0"/>
              <a:buChar char="•"/>
            </a:pPr>
            <a:r>
              <a:rPr lang="en-US" b="0" dirty="0"/>
              <a:t>WLAN (11 access) – </a:t>
            </a:r>
          </a:p>
          <a:p>
            <a:pPr lvl="1">
              <a:buFont typeface="Arial" panose="020B0604020202020204" pitchFamily="34" charset="0"/>
              <a:buChar char="•"/>
            </a:pPr>
            <a:r>
              <a:rPr lang="en-US" dirty="0"/>
              <a:t>LBT (listen before talk)</a:t>
            </a:r>
          </a:p>
          <a:p>
            <a:pPr lvl="2">
              <a:buFont typeface="Arial" panose="020B0604020202020204" pitchFamily="34" charset="0"/>
              <a:buChar char="•"/>
            </a:pPr>
            <a:r>
              <a:rPr lang="en-US" sz="2000" dirty="0"/>
              <a:t>Follow NAV rules</a:t>
            </a:r>
          </a:p>
          <a:p>
            <a:pPr lvl="2">
              <a:buFont typeface="Arial" panose="020B0604020202020204" pitchFamily="34" charset="0"/>
              <a:buChar char="•"/>
            </a:pPr>
            <a:r>
              <a:rPr lang="en-US" sz="2000" dirty="0"/>
              <a:t>preamble detection</a:t>
            </a:r>
          </a:p>
          <a:p>
            <a:pPr lvl="2">
              <a:buFont typeface="Arial" panose="020B0604020202020204" pitchFamily="34" charset="0"/>
              <a:buChar char="•"/>
            </a:pPr>
            <a:r>
              <a:rPr lang="en-US" sz="2000" dirty="0"/>
              <a:t>energy detection</a:t>
            </a:r>
          </a:p>
          <a:p>
            <a:pPr lvl="1">
              <a:buFont typeface="Arial" panose="020B0604020202020204" pitchFamily="34" charset="0"/>
              <a:buChar char="•"/>
            </a:pPr>
            <a:r>
              <a:rPr lang="en-US" sz="2200" dirty="0"/>
              <a:t>TDD access</a:t>
            </a:r>
          </a:p>
          <a:p>
            <a:pPr lvl="2">
              <a:buFont typeface="Arial" panose="020B0604020202020204" pitchFamily="34" charset="0"/>
              <a:buChar char="•"/>
            </a:pPr>
            <a:r>
              <a:rPr lang="en-US" sz="2000" dirty="0"/>
              <a:t>Scheduled Access in service periods</a:t>
            </a:r>
          </a:p>
          <a:p>
            <a:pPr lvl="2">
              <a:buFont typeface="Arial" panose="020B0604020202020204" pitchFamily="34" charset="0"/>
              <a:buChar char="•"/>
            </a:pPr>
            <a:r>
              <a:rPr lang="en-US" sz="2000" dirty="0"/>
              <a:t>Used in narrow beam systems</a:t>
            </a:r>
          </a:p>
          <a:p>
            <a:pPr lvl="1">
              <a:buFont typeface="Arial" panose="020B0604020202020204" pitchFamily="34" charset="0"/>
              <a:buChar char="•"/>
            </a:pPr>
            <a:r>
              <a:rPr lang="en-US" sz="2200" dirty="0">
                <a:solidFill>
                  <a:schemeClr val="tx1"/>
                </a:solidFill>
              </a:rPr>
              <a:t>Channelization</a:t>
            </a:r>
          </a:p>
          <a:p>
            <a:pPr lvl="2">
              <a:buFont typeface="Arial" panose="020B0604020202020204" pitchFamily="34" charset="0"/>
              <a:buChar char="•"/>
            </a:pPr>
            <a:r>
              <a:rPr lang="en-US" sz="2000" dirty="0">
                <a:solidFill>
                  <a:schemeClr val="tx1"/>
                </a:solidFill>
              </a:rPr>
              <a:t>11ad/ay can set up BSS in different channels for better coexistence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213D03C1-3A3E-463F-80B9-95A5C8A11A88}"/>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0B6660D5-04BA-40AC-8990-5F722696A112}"/>
              </a:ext>
            </a:extLst>
          </p:cNvPr>
          <p:cNvSpPr>
            <a:spLocks noGrp="1"/>
          </p:cNvSpPr>
          <p:nvPr>
            <p:ph type="ftr" idx="14"/>
          </p:nvPr>
        </p:nvSpPr>
        <p:spPr/>
        <p:txBody>
          <a:bodyPr/>
          <a:lstStyle/>
          <a:p>
            <a:r>
              <a:rPr lang="en-GB" dirty="0"/>
              <a:t>Assaf Kasher &amp; Alecsander Eitan, Qualcomm</a:t>
            </a:r>
          </a:p>
        </p:txBody>
      </p:sp>
      <p:sp>
        <p:nvSpPr>
          <p:cNvPr id="6" name="Date Placeholder 5">
            <a:extLst>
              <a:ext uri="{FF2B5EF4-FFF2-40B4-BE49-F238E27FC236}">
                <a16:creationId xmlns:a16="http://schemas.microsoft.com/office/drawing/2014/main" id="{01262D8D-3EDA-4536-9D4F-62A6A1DDC060}"/>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294529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CC1F-5F1D-492F-B39C-C665329C1F48}"/>
              </a:ext>
            </a:extLst>
          </p:cNvPr>
          <p:cNvSpPr>
            <a:spLocks noGrp="1"/>
          </p:cNvSpPr>
          <p:nvPr>
            <p:ph type="title"/>
          </p:nvPr>
        </p:nvSpPr>
        <p:spPr>
          <a:xfrm>
            <a:off x="914401" y="685801"/>
            <a:ext cx="10361084" cy="838199"/>
          </a:xfrm>
        </p:spPr>
        <p:txBody>
          <a:bodyPr/>
          <a:lstStyle/>
          <a:p>
            <a:r>
              <a:rPr lang="en-US" dirty="0"/>
              <a:t> </a:t>
            </a:r>
            <a:r>
              <a:rPr lang="en-US" dirty="0">
                <a:solidFill>
                  <a:schemeClr val="tx1"/>
                </a:solidFill>
              </a:rPr>
              <a:t>FMCW </a:t>
            </a:r>
            <a:r>
              <a:rPr lang="en-US" dirty="0"/>
              <a:t>Radar Access</a:t>
            </a:r>
            <a:endParaRPr lang="en-US" strike="sngStrike" dirty="0"/>
          </a:p>
        </p:txBody>
      </p:sp>
      <p:sp>
        <p:nvSpPr>
          <p:cNvPr id="3" name="Content Placeholder 2">
            <a:extLst>
              <a:ext uri="{FF2B5EF4-FFF2-40B4-BE49-F238E27FC236}">
                <a16:creationId xmlns:a16="http://schemas.microsoft.com/office/drawing/2014/main" id="{5E40510C-3F46-441E-8B6D-A7BD5E02ED7D}"/>
              </a:ext>
            </a:extLst>
          </p:cNvPr>
          <p:cNvSpPr>
            <a:spLocks noGrp="1"/>
          </p:cNvSpPr>
          <p:nvPr>
            <p:ph idx="1"/>
          </p:nvPr>
        </p:nvSpPr>
        <p:spPr>
          <a:xfrm>
            <a:off x="762000" y="1600201"/>
            <a:ext cx="10513485" cy="4494214"/>
          </a:xfrm>
        </p:spPr>
        <p:txBody>
          <a:bodyPr/>
          <a:lstStyle/>
          <a:p>
            <a:pPr>
              <a:buFont typeface="Arial" panose="020B0604020202020204" pitchFamily="34" charset="0"/>
              <a:buChar char="•"/>
            </a:pPr>
            <a:r>
              <a:rPr lang="en-US" b="0" dirty="0"/>
              <a:t>FMCW Radar is based on transmission of “sweep” CW pulse. One or more pulses form a burst, and bursts are periodically transmitted.</a:t>
            </a:r>
          </a:p>
          <a:p>
            <a:pPr>
              <a:buFont typeface="Arial" panose="020B0604020202020204" pitchFamily="34" charset="0"/>
              <a:buChar char="•"/>
            </a:pPr>
            <a:r>
              <a:rPr lang="en-US" b="0" dirty="0"/>
              <a:t>Radar parameters: EIRP, sweep BW, sweep/pulse duration, number of pulses in a burst and burst period are derived from the radar requirements (max range, range resolution, max doppler, doppler resolution) and HW limitations.</a:t>
            </a:r>
          </a:p>
          <a:p>
            <a:pPr>
              <a:buFont typeface="Arial" panose="020B0604020202020204" pitchFamily="34" charset="0"/>
              <a:buChar char="•"/>
            </a:pPr>
            <a:r>
              <a:rPr lang="en-US" b="0" dirty="0"/>
              <a:t>In general, radar transmits periodically based on the parameters.</a:t>
            </a:r>
          </a:p>
          <a:p>
            <a:pPr>
              <a:buFont typeface="Arial" panose="020B0604020202020204" pitchFamily="34" charset="0"/>
              <a:buChar char="•"/>
            </a:pPr>
            <a:r>
              <a:rPr lang="en-US" b="0" dirty="0"/>
              <a:t>There is no coordination of medium access</a:t>
            </a:r>
          </a:p>
          <a:p>
            <a:pPr>
              <a:buFont typeface="Arial" panose="020B0604020202020204" pitchFamily="34" charset="0"/>
              <a:buChar char="•"/>
            </a:pPr>
            <a:r>
              <a:rPr lang="en-US" b="0" dirty="0">
                <a:solidFill>
                  <a:schemeClr val="tx1"/>
                </a:solidFill>
              </a:rPr>
              <a:t>Due to the nature of FMCW signal, the impact from the collision of two FWCM radar signals is limited.   </a:t>
            </a:r>
          </a:p>
        </p:txBody>
      </p:sp>
      <p:sp>
        <p:nvSpPr>
          <p:cNvPr id="4" name="Slide Number Placeholder 3">
            <a:extLst>
              <a:ext uri="{FF2B5EF4-FFF2-40B4-BE49-F238E27FC236}">
                <a16:creationId xmlns:a16="http://schemas.microsoft.com/office/drawing/2014/main" id="{213D03C1-3A3E-463F-80B9-95A5C8A11A8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0B6660D5-04BA-40AC-8990-5F722696A112}"/>
              </a:ext>
            </a:extLst>
          </p:cNvPr>
          <p:cNvSpPr>
            <a:spLocks noGrp="1"/>
          </p:cNvSpPr>
          <p:nvPr>
            <p:ph type="ftr" idx="14"/>
          </p:nvPr>
        </p:nvSpPr>
        <p:spPr/>
        <p:txBody>
          <a:bodyPr/>
          <a:lstStyle/>
          <a:p>
            <a:r>
              <a:rPr lang="en-GB" dirty="0"/>
              <a:t>Assaf Kasher &amp; Alecsander Eitan, Qualcomm</a:t>
            </a:r>
          </a:p>
        </p:txBody>
      </p:sp>
      <p:sp>
        <p:nvSpPr>
          <p:cNvPr id="6" name="Date Placeholder 5">
            <a:extLst>
              <a:ext uri="{FF2B5EF4-FFF2-40B4-BE49-F238E27FC236}">
                <a16:creationId xmlns:a16="http://schemas.microsoft.com/office/drawing/2014/main" id="{01262D8D-3EDA-4536-9D4F-62A6A1DDC060}"/>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459494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CC1F-5F1D-492F-B39C-C665329C1F48}"/>
              </a:ext>
            </a:extLst>
          </p:cNvPr>
          <p:cNvSpPr>
            <a:spLocks noGrp="1"/>
          </p:cNvSpPr>
          <p:nvPr>
            <p:ph type="title"/>
          </p:nvPr>
        </p:nvSpPr>
        <p:spPr>
          <a:xfrm>
            <a:off x="914401" y="685801"/>
            <a:ext cx="10361084" cy="838199"/>
          </a:xfrm>
        </p:spPr>
        <p:txBody>
          <a:bodyPr/>
          <a:lstStyle/>
          <a:p>
            <a:r>
              <a:rPr lang="en-US" dirty="0"/>
              <a:t> </a:t>
            </a:r>
            <a:r>
              <a:rPr lang="en-US" dirty="0">
                <a:solidFill>
                  <a:schemeClr val="tx1"/>
                </a:solidFill>
              </a:rPr>
              <a:t>Examples of FMCW Radar Pattern</a:t>
            </a:r>
            <a:endParaRPr lang="en-US" strike="sngStrike" dirty="0">
              <a:solidFill>
                <a:schemeClr val="tx1"/>
              </a:solidFill>
            </a:endParaRPr>
          </a:p>
        </p:txBody>
      </p:sp>
      <p:sp>
        <p:nvSpPr>
          <p:cNvPr id="4" name="Slide Number Placeholder 3">
            <a:extLst>
              <a:ext uri="{FF2B5EF4-FFF2-40B4-BE49-F238E27FC236}">
                <a16:creationId xmlns:a16="http://schemas.microsoft.com/office/drawing/2014/main" id="{213D03C1-3A3E-463F-80B9-95A5C8A11A8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0B6660D5-04BA-40AC-8990-5F722696A112}"/>
              </a:ext>
            </a:extLst>
          </p:cNvPr>
          <p:cNvSpPr>
            <a:spLocks noGrp="1"/>
          </p:cNvSpPr>
          <p:nvPr>
            <p:ph type="ftr" idx="14"/>
          </p:nvPr>
        </p:nvSpPr>
        <p:spPr/>
        <p:txBody>
          <a:bodyPr/>
          <a:lstStyle/>
          <a:p>
            <a:r>
              <a:rPr lang="en-GB" dirty="0"/>
              <a:t>Assaf Kasher &amp; Alecsander Eitan, Qualcomm</a:t>
            </a:r>
          </a:p>
        </p:txBody>
      </p:sp>
      <p:sp>
        <p:nvSpPr>
          <p:cNvPr id="6" name="Date Placeholder 5">
            <a:extLst>
              <a:ext uri="{FF2B5EF4-FFF2-40B4-BE49-F238E27FC236}">
                <a16:creationId xmlns:a16="http://schemas.microsoft.com/office/drawing/2014/main" id="{01262D8D-3EDA-4536-9D4F-62A6A1DDC060}"/>
              </a:ext>
            </a:extLst>
          </p:cNvPr>
          <p:cNvSpPr>
            <a:spLocks noGrp="1"/>
          </p:cNvSpPr>
          <p:nvPr>
            <p:ph type="dt" idx="15"/>
          </p:nvPr>
        </p:nvSpPr>
        <p:spPr/>
        <p:txBody>
          <a:bodyPr/>
          <a:lstStyle/>
          <a:p>
            <a:r>
              <a:rPr lang="en-US" dirty="0"/>
              <a:t>May 2021</a:t>
            </a:r>
            <a:endParaRPr lang="en-GB" dirty="0"/>
          </a:p>
        </p:txBody>
      </p:sp>
      <p:pic>
        <p:nvPicPr>
          <p:cNvPr id="7170" name="Picture 2">
            <a:extLst>
              <a:ext uri="{FF2B5EF4-FFF2-40B4-BE49-F238E27FC236}">
                <a16:creationId xmlns:a16="http://schemas.microsoft.com/office/drawing/2014/main" id="{DC4EC290-136F-4EFD-95BC-62DD7437E2B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603376"/>
            <a:ext cx="2666999" cy="16002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BF2636DD-20FE-4F56-A498-9E1E03FAE3E3}"/>
              </a:ext>
            </a:extLst>
          </p:cNvPr>
          <p:cNvSpPr txBox="1"/>
          <p:nvPr/>
        </p:nvSpPr>
        <p:spPr>
          <a:xfrm>
            <a:off x="304800" y="4150199"/>
            <a:ext cx="7909082" cy="461665"/>
          </a:xfrm>
          <a:prstGeom prst="rect">
            <a:avLst/>
          </a:prstGeom>
          <a:noFill/>
        </p:spPr>
        <p:txBody>
          <a:bodyPr wrap="square" rtlCol="0">
            <a:spAutoFit/>
          </a:bodyPr>
          <a:lstStyle/>
          <a:p>
            <a:r>
              <a:rPr lang="en-US" dirty="0">
                <a:solidFill>
                  <a:srgbClr val="0070C0"/>
                </a:solidFill>
              </a:rPr>
              <a:t>.</a:t>
            </a:r>
          </a:p>
        </p:txBody>
      </p:sp>
      <p:pic>
        <p:nvPicPr>
          <p:cNvPr id="7" name="Picture 6">
            <a:extLst>
              <a:ext uri="{FF2B5EF4-FFF2-40B4-BE49-F238E27FC236}">
                <a16:creationId xmlns:a16="http://schemas.microsoft.com/office/drawing/2014/main" id="{61A81195-7522-43F4-9CA6-5A5F8C0552D8}"/>
              </a:ext>
            </a:extLst>
          </p:cNvPr>
          <p:cNvPicPr>
            <a:picLocks noChangeAspect="1"/>
          </p:cNvPicPr>
          <p:nvPr/>
        </p:nvPicPr>
        <p:blipFill>
          <a:blip r:embed="rId3"/>
          <a:stretch>
            <a:fillRect/>
          </a:stretch>
        </p:blipFill>
        <p:spPr>
          <a:xfrm>
            <a:off x="3449838" y="1909762"/>
            <a:ext cx="8226000" cy="4414838"/>
          </a:xfrm>
          <a:prstGeom prst="rect">
            <a:avLst/>
          </a:prstGeom>
        </p:spPr>
      </p:pic>
    </p:spTree>
    <p:extLst>
      <p:ext uri="{BB962C8B-B14F-4D97-AF65-F5344CB8AC3E}">
        <p14:creationId xmlns:p14="http://schemas.microsoft.com/office/powerpoint/2010/main" val="462449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687B9-A72E-4E0A-B46E-9517FF0BD3D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05A137E-935A-4383-9F61-EDE67390863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E0AEA351-A9BE-4AC3-9335-2362B91EAD9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7A646B40-9DE2-436D-B63B-BD5E64E946C7}"/>
              </a:ext>
            </a:extLst>
          </p:cNvPr>
          <p:cNvSpPr>
            <a:spLocks noGrp="1"/>
          </p:cNvSpPr>
          <p:nvPr>
            <p:ph type="ftr" idx="14"/>
          </p:nvPr>
        </p:nvSpPr>
        <p:spPr/>
        <p:txBody>
          <a:bodyPr/>
          <a:lstStyle/>
          <a:p>
            <a:r>
              <a:rPr lang="en-GB" dirty="0"/>
              <a:t>Assaf Kasher &amp; Alecsander Eitan, Qualcomm</a:t>
            </a:r>
          </a:p>
        </p:txBody>
      </p:sp>
      <p:sp>
        <p:nvSpPr>
          <p:cNvPr id="6" name="Date Placeholder 5">
            <a:extLst>
              <a:ext uri="{FF2B5EF4-FFF2-40B4-BE49-F238E27FC236}">
                <a16:creationId xmlns:a16="http://schemas.microsoft.com/office/drawing/2014/main" id="{1864A1F9-3C84-44E7-9E69-9B15183EED68}"/>
              </a:ext>
            </a:extLst>
          </p:cNvPr>
          <p:cNvSpPr>
            <a:spLocks noGrp="1"/>
          </p:cNvSpPr>
          <p:nvPr>
            <p:ph type="dt" idx="15"/>
          </p:nvPr>
        </p:nvSpPr>
        <p:spPr/>
        <p:txBody>
          <a:bodyPr/>
          <a:lstStyle/>
          <a:p>
            <a:r>
              <a:rPr lang="en-US"/>
              <a:t>May 2021</a:t>
            </a:r>
            <a:endParaRPr lang="en-GB" dirty="0"/>
          </a:p>
        </p:txBody>
      </p:sp>
      <p:pic>
        <p:nvPicPr>
          <p:cNvPr id="4098" name="Picture 2">
            <a:extLst>
              <a:ext uri="{FF2B5EF4-FFF2-40B4-BE49-F238E27FC236}">
                <a16:creationId xmlns:a16="http://schemas.microsoft.com/office/drawing/2014/main" id="{2FE34D27-3AB7-4710-A220-54D6C1FB21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6968" y="1352550"/>
            <a:ext cx="5695950" cy="4152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6079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FCC existing rules for 60 GHz radars</a:t>
            </a:r>
            <a:endParaRPr lang="en-GB" dirty="0"/>
          </a:p>
        </p:txBody>
      </p:sp>
      <p:sp>
        <p:nvSpPr>
          <p:cNvPr id="4098" name="Rectangle 2"/>
          <p:cNvSpPr>
            <a:spLocks noGrp="1" noChangeArrowheads="1"/>
          </p:cNvSpPr>
          <p:nvPr>
            <p:ph idx="1"/>
          </p:nvPr>
        </p:nvSpPr>
        <p:spPr>
          <a:ln/>
        </p:spPr>
        <p:txBody>
          <a:bodyPr/>
          <a:lstStyle/>
          <a:p>
            <a:pPr marL="0" indent="0"/>
            <a:r>
              <a:rPr lang="en-US" b="0" dirty="0"/>
              <a:t>60 GHz band (57-71 GHz)</a:t>
            </a:r>
            <a:r>
              <a:rPr lang="en-US" b="0" dirty="0">
                <a:solidFill>
                  <a:srgbClr val="FF0000"/>
                </a:solidFill>
              </a:rPr>
              <a:t> </a:t>
            </a:r>
            <a:r>
              <a:rPr lang="en-US" b="0" dirty="0"/>
              <a:t>regulated as unlicensed intentional radiator through 47 CFR 15.255</a:t>
            </a:r>
          </a:p>
          <a:p>
            <a:pPr marL="174625" indent="-174625"/>
            <a:r>
              <a:rPr lang="en-US" b="0" dirty="0"/>
              <a:t>- For personal radar, FCC 15.255(c)(3): “short-range devices for interactive motion sensing, </a:t>
            </a:r>
            <a:r>
              <a:rPr lang="en-US" u="sng" dirty="0"/>
              <a:t>the peak transmitter conducted output power shall not exceed −10 dBm and the peak EIRP level shall not exceed 10 dBm.</a:t>
            </a:r>
            <a:r>
              <a:rPr lang="en-US" b="0" dirty="0"/>
              <a:t>”</a:t>
            </a:r>
            <a:endParaRPr lang="en-US" sz="20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5" name="Footer Placeholder 4"/>
          <p:cNvSpPr>
            <a:spLocks noGrp="1"/>
          </p:cNvSpPr>
          <p:nvPr>
            <p:ph type="ftr" idx="14"/>
          </p:nvPr>
        </p:nvSpPr>
        <p:spPr/>
        <p:txBody>
          <a:bodyPr/>
          <a:lstStyle/>
          <a:p>
            <a:r>
              <a:rPr lang="en-GB" dirty="0"/>
              <a:t>Assaf Kasher &amp; Alecsander Eitan, Qualcomm</a:t>
            </a:r>
          </a:p>
        </p:txBody>
      </p:sp>
      <p:sp>
        <p:nvSpPr>
          <p:cNvPr id="4" name="Date Placeholder 3"/>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1711858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 id="{1CA34DF3-31AE-4491-BB0A-0A8A975CF4FC}" vid="{7482ED61-3420-4E5E-AF3A-361B3F1EF81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20517</TotalTime>
  <Words>2203</Words>
  <Application>Microsoft Office PowerPoint</Application>
  <PresentationFormat>Widescreen</PresentationFormat>
  <Paragraphs>267</Paragraphs>
  <Slides>23</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9" baseType="lpstr">
      <vt:lpstr>Arial</vt:lpstr>
      <vt:lpstr>Calibri</vt:lpstr>
      <vt:lpstr>Times New Roman</vt:lpstr>
      <vt:lpstr>Wingdings</vt:lpstr>
      <vt:lpstr>Office Theme</vt:lpstr>
      <vt:lpstr>Document</vt:lpstr>
      <vt:lpstr>Coexistence between radars and communication systems in the 60GHz band</vt:lpstr>
      <vt:lpstr>Abstract</vt:lpstr>
      <vt:lpstr>Communication usages in the 60 GHz band </vt:lpstr>
      <vt:lpstr>Radar usages in the 60 GHz band</vt:lpstr>
      <vt:lpstr>Communication Access</vt:lpstr>
      <vt:lpstr> FMCW Radar Access</vt:lpstr>
      <vt:lpstr> Examples of FMCW Radar Pattern</vt:lpstr>
      <vt:lpstr>PowerPoint Presentation</vt:lpstr>
      <vt:lpstr>FCC existing rules for 60 GHz radars</vt:lpstr>
      <vt:lpstr>FCC waivers</vt:lpstr>
      <vt:lpstr>PowerPoint Presentation</vt:lpstr>
      <vt:lpstr>ETSI BRAN activity in the mmWave band</vt:lpstr>
      <vt:lpstr>non specific SRD in ERC REC 70-03</vt:lpstr>
      <vt:lpstr>Radiotelemetry in ERC REC 70-03</vt:lpstr>
      <vt:lpstr>ETSI BRAN standard for the band</vt:lpstr>
      <vt:lpstr>EN 302 567 – status </vt:lpstr>
      <vt:lpstr>EN 303 722</vt:lpstr>
      <vt:lpstr>EN 303 753</vt:lpstr>
      <vt:lpstr>Potential coexistence issues: Impact of FMCW radar on communication links </vt:lpstr>
      <vt:lpstr>Coexistence Concerns with Soli Waiver parameters</vt:lpstr>
      <vt:lpstr>60GHz Coex working group</vt:lpstr>
      <vt:lpstr>60 GHz Coexistence Study Group for Communications and Radar</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Assaf Kasher</dc:creator>
  <cp:lastModifiedBy>Alecsander Eitan</cp:lastModifiedBy>
  <cp:revision>86</cp:revision>
  <dcterms:created xsi:type="dcterms:W3CDTF">2019-04-18T11:24:17Z</dcterms:created>
  <dcterms:modified xsi:type="dcterms:W3CDTF">2021-05-11T16:56:56Z</dcterms:modified>
</cp:coreProperties>
</file>