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70" r:id="rId4"/>
    <p:sldId id="278" r:id="rId5"/>
    <p:sldId id="281" r:id="rId6"/>
    <p:sldId id="282" r:id="rId7"/>
    <p:sldId id="288" r:id="rId8"/>
    <p:sldId id="276" r:id="rId9"/>
    <p:sldId id="273" r:id="rId10"/>
    <p:sldId id="274" r:id="rId11"/>
    <p:sldId id="277" r:id="rId12"/>
    <p:sldId id="265" r:id="rId13"/>
    <p:sldId id="280" r:id="rId14"/>
    <p:sldId id="285" r:id="rId15"/>
    <p:sldId id="266" r:id="rId16"/>
    <p:sldId id="267" r:id="rId17"/>
    <p:sldId id="268" r:id="rId18"/>
    <p:sldId id="269" r:id="rId19"/>
    <p:sldId id="286" r:id="rId20"/>
    <p:sldId id="287" r:id="rId21"/>
    <p:sldId id="264" r:id="rId22"/>
    <p:sldId id="284" r:id="rId23"/>
    <p:sldId id="28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Kuzin" initials="JK" lastIdx="7" clrIdx="0">
    <p:extLst>
      <p:ext uri="{19B8F6BF-5375-455C-9EA6-DF929625EA0E}">
        <p15:presenceInfo xmlns:p15="http://schemas.microsoft.com/office/powerpoint/2012/main" userId="S::jkuzin@qualcomm.com::b6bfa8f5-58aa-40b2-9a55-d97eb2677183" providerId="AD"/>
      </p:ext>
    </p:extLst>
  </p:cmAuthor>
  <p:cmAuthor id="2" name="Alecsander Eitan" initials="AE" lastIdx="3" clrIdx="1">
    <p:extLst>
      <p:ext uri="{19B8F6BF-5375-455C-9EA6-DF929625EA0E}">
        <p15:presenceInfo xmlns:p15="http://schemas.microsoft.com/office/powerpoint/2012/main" userId="S::eitana@qti.qualcomm.com::e817fc15-1440-47f2-9807-cb47db72d9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p:cViewPr varScale="1">
        <p:scale>
          <a:sx n="116" d="100"/>
          <a:sy n="116" d="100"/>
        </p:scale>
        <p:origin x="138" y="33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802.11-19/0705r0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Assaf Kasher &amp; Alecsander Eitan,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802.11-19/0705r0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Assaf Kasher &amp; Alecsander Eitan,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802.11-19/0705r0</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dirty="0"/>
              <a:t>Assaf Kasher &amp; Alecsander Eitan,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802.11-19/0705r0</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dirty="0"/>
              <a:t>Assaf Kasher &amp; Alecsander Eitan,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802.11-19/0705r0</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dirty="0"/>
              <a:t>Assaf Kasher &amp; Alecsander Eitan,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5045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802.11-19/0705r0</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dirty="0"/>
              <a:t>Assaf Kasher &amp; Alecsander Eitan,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99172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802.11-19/0705r0</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dirty="0"/>
              <a:t>Assaf Kasher &amp; Alecsander Eitan,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14400" y="304800"/>
            <a:ext cx="2499764" cy="273050"/>
          </a:xfrm>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Assaf Kasher &amp; Alecsander Eitan,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Assaf Kasher &amp; Alecsander Eitan, Qualcomm</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Assaf Kasher &amp; Alecsander Eitan,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2021</a:t>
            </a:r>
            <a:endParaRPr lang="en-GB" dirty="0"/>
          </a:p>
        </p:txBody>
      </p:sp>
      <p:sp>
        <p:nvSpPr>
          <p:cNvPr id="6" name="Footer Placeholder 5"/>
          <p:cNvSpPr>
            <a:spLocks noGrp="1"/>
          </p:cNvSpPr>
          <p:nvPr>
            <p:ph type="ftr" idx="11"/>
          </p:nvPr>
        </p:nvSpPr>
        <p:spPr/>
        <p:txBody>
          <a:bodyPr/>
          <a:lstStyle>
            <a:lvl1pPr>
              <a:defRPr/>
            </a:lvl1pPr>
          </a:lstStyle>
          <a:p>
            <a:r>
              <a:rPr lang="en-GB" dirty="0"/>
              <a:t>Assaf Kasher &amp; Alecsander Eitan,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Assaf Kasher &amp; Alecsander Eitan, Qualcomm</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2021</a:t>
            </a:r>
            <a:endParaRPr lang="en-GB" dirty="0"/>
          </a:p>
        </p:txBody>
      </p:sp>
      <p:sp>
        <p:nvSpPr>
          <p:cNvPr id="4" name="Footer Placeholder 3"/>
          <p:cNvSpPr>
            <a:spLocks noGrp="1"/>
          </p:cNvSpPr>
          <p:nvPr>
            <p:ph type="ftr" idx="11"/>
          </p:nvPr>
        </p:nvSpPr>
        <p:spPr/>
        <p:txBody>
          <a:bodyPr/>
          <a:lstStyle>
            <a:lvl1pPr>
              <a:defRPr/>
            </a:lvl1pPr>
          </a:lstStyle>
          <a:p>
            <a:r>
              <a:rPr lang="en-GB" dirty="0"/>
              <a:t>Assaf Kasher &amp; Alecsander Eitan,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2021</a:t>
            </a:r>
            <a:endParaRPr lang="en-GB" dirty="0"/>
          </a:p>
        </p:txBody>
      </p:sp>
      <p:sp>
        <p:nvSpPr>
          <p:cNvPr id="3" name="Footer Placeholder 2"/>
          <p:cNvSpPr>
            <a:spLocks noGrp="1"/>
          </p:cNvSpPr>
          <p:nvPr>
            <p:ph type="ftr" idx="11"/>
          </p:nvPr>
        </p:nvSpPr>
        <p:spPr/>
        <p:txBody>
          <a:bodyPr/>
          <a:lstStyle>
            <a:lvl1pPr>
              <a:defRPr/>
            </a:lvl1pPr>
          </a:lstStyle>
          <a:p>
            <a:r>
              <a:rPr lang="en-GB" dirty="0"/>
              <a:t>Assaf Kasher &amp; Alecsander Eitan,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Assaf Kasher &amp; Alecsander Eitan,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Assaf Kasher &amp; Alecsander Eitan,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Assaf Kasher &amp; Alecsander Eitan, Qualcomm</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802.11-21/0796r0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docs.fcc.gov/public/attachments/DA-18-1308A1.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docs.fcc.gov/public/attachments/DA-21-407A1.pdf" TargetMode="External"/><Relationship Id="rId4" Type="http://schemas.openxmlformats.org/officeDocument/2006/relationships/hyperlink" Target="https://docs.fcc.gov/public/attachments/DA-20-795A1.pdf"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Coexistence between radars and communication systems in the 60GHz band</a:t>
            </a:r>
            <a:endParaRPr lang="en-GB" dirty="0"/>
          </a:p>
        </p:txBody>
      </p:sp>
      <p:sp>
        <p:nvSpPr>
          <p:cNvPr id="3074" name="Rectangle 2"/>
          <p:cNvSpPr>
            <a:spLocks noGrp="1" noChangeArrowheads="1"/>
          </p:cNvSpPr>
          <p:nvPr>
            <p:ph type="subTitle" idx="1"/>
          </p:nvPr>
        </p:nvSpPr>
        <p:spPr>
          <a:xfrm>
            <a:off x="1828800" y="19050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2019-05-11</a:t>
            </a:r>
          </a:p>
        </p:txBody>
      </p:sp>
      <p:sp>
        <p:nvSpPr>
          <p:cNvPr id="6" name="Date Placeholder 3"/>
          <p:cNvSpPr>
            <a:spLocks noGrp="1"/>
          </p:cNvSpPr>
          <p:nvPr>
            <p:ph type="dt" idx="10"/>
          </p:nvPr>
        </p:nvSpPr>
        <p:spPr/>
        <p:txBody>
          <a:bodyPr/>
          <a:lstStyle/>
          <a:p>
            <a:r>
              <a:rPr lang="en-US" dirty="0"/>
              <a:t>May 2021</a:t>
            </a:r>
            <a:endParaRPr lang="en-GB" dirty="0"/>
          </a:p>
        </p:txBody>
      </p:sp>
      <p:sp>
        <p:nvSpPr>
          <p:cNvPr id="7" name="Footer Placeholder 4"/>
          <p:cNvSpPr>
            <a:spLocks noGrp="1"/>
          </p:cNvSpPr>
          <p:nvPr>
            <p:ph type="ftr" idx="11"/>
          </p:nvPr>
        </p:nvSpPr>
        <p:spPr/>
        <p:txBody>
          <a:bodyPr/>
          <a:lstStyle/>
          <a:p>
            <a:r>
              <a:rPr lang="en-GB" dirty="0"/>
              <a:t>Assaf Kasher &amp; Alecsander Eitan,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320893253"/>
              </p:ext>
            </p:extLst>
          </p:nvPr>
        </p:nvGraphicFramePr>
        <p:xfrm>
          <a:off x="989013" y="3306763"/>
          <a:ext cx="9745662" cy="2366962"/>
        </p:xfrm>
        <a:graphic>
          <a:graphicData uri="http://schemas.openxmlformats.org/presentationml/2006/ole">
            <mc:AlternateContent xmlns:mc="http://schemas.openxmlformats.org/markup-compatibility/2006">
              <mc:Choice xmlns:v="urn:schemas-microsoft-com:vml" Requires="v">
                <p:oleObj spid="_x0000_s1050" name="Document" r:id="rId4" imgW="10466184" imgH="2544214" progId="Word.Document.8">
                  <p:embed/>
                </p:oleObj>
              </mc:Choice>
              <mc:Fallback>
                <p:oleObj name="Document" r:id="rId4" imgW="10466184" imgH="2544214" progId="Word.Document.8">
                  <p:embed/>
                  <p:pic>
                    <p:nvPicPr>
                      <p:cNvPr id="3075" name="Object 3"/>
                      <p:cNvPicPr>
                        <a:picLocks noChangeAspect="1" noChangeArrowheads="1"/>
                      </p:cNvPicPr>
                      <p:nvPr/>
                    </p:nvPicPr>
                    <p:blipFill>
                      <a:blip r:embed="rId5"/>
                      <a:srcRect/>
                      <a:stretch>
                        <a:fillRect/>
                      </a:stretch>
                    </p:blipFill>
                    <p:spPr bwMode="auto">
                      <a:xfrm>
                        <a:off x="989013" y="3306763"/>
                        <a:ext cx="9745662" cy="2366962"/>
                      </a:xfrm>
                      <a:prstGeom prst="rect">
                        <a:avLst/>
                      </a:prstGeom>
                      <a:noFill/>
                    </p:spPr>
                  </p:pic>
                </p:oleObj>
              </mc:Fallback>
            </mc:AlternateContent>
          </a:graphicData>
        </a:graphic>
      </p:graphicFrame>
      <p:sp>
        <p:nvSpPr>
          <p:cNvPr id="3076" name="Rectangle 4"/>
          <p:cNvSpPr>
            <a:spLocks noChangeArrowheads="1"/>
          </p:cNvSpPr>
          <p:nvPr/>
        </p:nvSpPr>
        <p:spPr bwMode="auto">
          <a:xfrm>
            <a:off x="993775" y="2895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FCC waivers</a:t>
            </a:r>
            <a:endParaRPr lang="en-GB" dirty="0"/>
          </a:p>
        </p:txBody>
      </p:sp>
      <p:sp>
        <p:nvSpPr>
          <p:cNvPr id="4098" name="Rectangle 2"/>
          <p:cNvSpPr>
            <a:spLocks noGrp="1" noChangeArrowheads="1"/>
          </p:cNvSpPr>
          <p:nvPr>
            <p:ph idx="1"/>
          </p:nvPr>
        </p:nvSpPr>
        <p:spPr>
          <a:xfrm>
            <a:off x="914401" y="1406434"/>
            <a:ext cx="10361084" cy="4341814"/>
          </a:xfrm>
          <a:ln/>
        </p:spPr>
        <p:txBody>
          <a:bodyPr/>
          <a:lstStyle/>
          <a:p>
            <a:pPr marL="0" indent="0"/>
            <a:r>
              <a:rPr lang="en-US" sz="2000" b="0" dirty="0"/>
              <a:t>Many waiver requests have been submitted to the FCC to permit radar operations in 60 GHz spectrum at higher power levels and aboard aircraft; several FCC Orders have been issued:</a:t>
            </a:r>
          </a:p>
          <a:p>
            <a:pPr>
              <a:buFont typeface="Arial" panose="020B0604020202020204" pitchFamily="34" charset="0"/>
              <a:buChar char="•"/>
            </a:pPr>
            <a:r>
              <a:rPr lang="en-US" sz="1800" b="0" dirty="0"/>
              <a:t>Google Soli field disturbance sensor. </a:t>
            </a:r>
            <a:r>
              <a:rPr lang="en-US" sz="1800" b="0" dirty="0">
                <a:solidFill>
                  <a:srgbClr val="0070C0"/>
                </a:solidFill>
                <a:hlinkClick r:id="rId3">
                  <a:extLst>
                    <a:ext uri="{A12FA001-AC4F-418D-AE19-62706E023703}">
                      <ahyp:hlinkClr xmlns:ahyp="http://schemas.microsoft.com/office/drawing/2018/hyperlinkcolor" val="tx"/>
                    </a:ext>
                  </a:extLst>
                </a:hlinkClick>
              </a:rPr>
              <a:t>FCC Soli Waiver Order DA 18-1308</a:t>
            </a:r>
            <a:endParaRPr lang="en-US" sz="1800" b="0" dirty="0">
              <a:solidFill>
                <a:srgbClr val="0070C0"/>
              </a:solidFill>
            </a:endParaRPr>
          </a:p>
          <a:p>
            <a:pPr>
              <a:buFont typeface="Arial" panose="020B0604020202020204" pitchFamily="34" charset="0"/>
              <a:buChar char="•"/>
            </a:pPr>
            <a:r>
              <a:rPr lang="en-US" sz="1800" b="0" dirty="0"/>
              <a:t>Leica Waiver for use on UAVs.  </a:t>
            </a:r>
            <a:r>
              <a:rPr lang="en-US" sz="1800" b="0" dirty="0">
                <a:solidFill>
                  <a:srgbClr val="0070C0"/>
                </a:solidFill>
                <a:hlinkClick r:id="rId4">
                  <a:extLst>
                    <a:ext uri="{A12FA001-AC4F-418D-AE19-62706E023703}">
                      <ahyp:hlinkClr xmlns:ahyp="http://schemas.microsoft.com/office/drawing/2018/hyperlinkcolor" val="tx"/>
                    </a:ext>
                  </a:extLst>
                </a:hlinkClick>
              </a:rPr>
              <a:t>FCC Leica Waiver Order DA 20-795</a:t>
            </a:r>
            <a:endParaRPr lang="en-US" sz="1800" b="0" dirty="0">
              <a:solidFill>
                <a:srgbClr val="0070C0"/>
              </a:solidFill>
            </a:endParaRPr>
          </a:p>
          <a:p>
            <a:pPr>
              <a:buFont typeface="Arial" panose="020B0604020202020204" pitchFamily="34" charset="0"/>
              <a:buChar char="•"/>
            </a:pPr>
            <a:r>
              <a:rPr lang="en-US" sz="1800" b="0" dirty="0"/>
              <a:t>FCC recently approved several limited waivers under same technical terms as Google Soli for use in vehicles to identify children left behind in hot cars.  </a:t>
            </a:r>
            <a:r>
              <a:rPr lang="en-US" sz="1800" b="0" dirty="0">
                <a:solidFill>
                  <a:srgbClr val="0070C0"/>
                </a:solidFill>
                <a:hlinkClick r:id="rId5">
                  <a:extLst>
                    <a:ext uri="{A12FA001-AC4F-418D-AE19-62706E023703}">
                      <ahyp:hlinkClr xmlns:ahyp="http://schemas.microsoft.com/office/drawing/2018/hyperlinkcolor" val="tx"/>
                    </a:ext>
                  </a:extLst>
                </a:hlinkClick>
              </a:rPr>
              <a:t>FCC In-Vehicle Radar Waiver Order DA 21-407</a:t>
            </a:r>
            <a:endParaRPr lang="en-US" sz="1800" b="0" dirty="0">
              <a:solidFill>
                <a:srgbClr val="0070C0"/>
              </a:solidFill>
            </a:endParaRPr>
          </a:p>
          <a:p>
            <a:pPr marL="0" indent="0"/>
            <a:r>
              <a:rPr lang="en-US" sz="2000" u="sng" dirty="0"/>
              <a:t>DA-18-1308 Soli Waiver Order parameters were applied to subsequent Waiver Orders</a:t>
            </a:r>
          </a:p>
          <a:p>
            <a:pPr>
              <a:buFont typeface="Arial" panose="020B0604020202020204" pitchFamily="34" charset="0"/>
              <a:buChar char="•"/>
            </a:pPr>
            <a:r>
              <a:rPr lang="en-US" sz="1800" b="0" dirty="0"/>
              <a:t>“…allow the device to operate in the 57-64 GHz band at a maximum +13 dBm EIRP, +10 dBm transmitter conducted output power, and +13 dBm/MHz power spectral density”</a:t>
            </a:r>
          </a:p>
          <a:p>
            <a:pPr>
              <a:buFont typeface="Arial" panose="020B0604020202020204" pitchFamily="34" charset="0"/>
              <a:buChar char="•"/>
            </a:pPr>
            <a:r>
              <a:rPr lang="en-US" sz="1800" b="0" dirty="0"/>
              <a:t>“operate with a maximum transmit duty cycle of 10 percent in any 33 milliseconds (</a:t>
            </a:r>
            <a:r>
              <a:rPr lang="en-US" sz="1800" b="0" dirty="0" err="1"/>
              <a:t>ms</a:t>
            </a:r>
            <a:r>
              <a:rPr lang="en-US" sz="1800" b="0" dirty="0"/>
              <a:t>) interval”</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5" name="Footer Placeholder 4"/>
          <p:cNvSpPr>
            <a:spLocks noGrp="1"/>
          </p:cNvSpPr>
          <p:nvPr>
            <p:ph type="ftr" idx="14"/>
          </p:nvPr>
        </p:nvSpPr>
        <p:spPr/>
        <p:txBody>
          <a:bodyPr/>
          <a:lstStyle/>
          <a:p>
            <a:r>
              <a:rPr lang="en-GB" dirty="0"/>
              <a:t>Assaf Kasher &amp; Alecsander Eitan, Qualcomm</a:t>
            </a:r>
          </a:p>
        </p:txBody>
      </p:sp>
      <p:sp>
        <p:nvSpPr>
          <p:cNvPr id="4" name="Date Placeholder 3"/>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3951959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6E237-B85A-4339-8353-577CA44B32A6}"/>
              </a:ext>
            </a:extLst>
          </p:cNvPr>
          <p:cNvSpPr>
            <a:spLocks noGrp="1"/>
          </p:cNvSpPr>
          <p:nvPr>
            <p:ph type="title"/>
          </p:nvPr>
        </p:nvSpPr>
        <p:spPr/>
        <p:txBody>
          <a:bodyPr/>
          <a:lstStyle/>
          <a:p>
            <a:endParaRPr lang="en-US"/>
          </a:p>
        </p:txBody>
      </p:sp>
      <p:sp>
        <p:nvSpPr>
          <p:cNvPr id="3" name="Date Placeholder 2">
            <a:extLst>
              <a:ext uri="{FF2B5EF4-FFF2-40B4-BE49-F238E27FC236}">
                <a16:creationId xmlns:a16="http://schemas.microsoft.com/office/drawing/2014/main" id="{98586B40-B3D3-47AF-A8D1-8552042E6009}"/>
              </a:ext>
            </a:extLst>
          </p:cNvPr>
          <p:cNvSpPr>
            <a:spLocks noGrp="1"/>
          </p:cNvSpPr>
          <p:nvPr>
            <p:ph type="dt" idx="10"/>
          </p:nvPr>
        </p:nvSpPr>
        <p:spPr/>
        <p:txBody>
          <a:bodyPr/>
          <a:lstStyle/>
          <a:p>
            <a:r>
              <a:rPr lang="en-US"/>
              <a:t>May 2021</a:t>
            </a:r>
            <a:endParaRPr lang="en-GB" dirty="0"/>
          </a:p>
        </p:txBody>
      </p:sp>
      <p:sp>
        <p:nvSpPr>
          <p:cNvPr id="4" name="Footer Placeholder 3">
            <a:extLst>
              <a:ext uri="{FF2B5EF4-FFF2-40B4-BE49-F238E27FC236}">
                <a16:creationId xmlns:a16="http://schemas.microsoft.com/office/drawing/2014/main" id="{B4D3ACBF-F079-4FDB-9E91-8E4753CC4371}"/>
              </a:ext>
            </a:extLst>
          </p:cNvPr>
          <p:cNvSpPr>
            <a:spLocks noGrp="1"/>
          </p:cNvSpPr>
          <p:nvPr>
            <p:ph type="ftr" idx="11"/>
          </p:nvPr>
        </p:nvSpPr>
        <p:spPr/>
        <p:txBody>
          <a:bodyPr/>
          <a:lstStyle/>
          <a:p>
            <a:r>
              <a:rPr lang="en-GB" dirty="0"/>
              <a:t>Assaf Kasher &amp; Alecsander Eitan, Qualcomm</a:t>
            </a:r>
          </a:p>
        </p:txBody>
      </p:sp>
      <p:sp>
        <p:nvSpPr>
          <p:cNvPr id="5" name="Slide Number Placeholder 4">
            <a:extLst>
              <a:ext uri="{FF2B5EF4-FFF2-40B4-BE49-F238E27FC236}">
                <a16:creationId xmlns:a16="http://schemas.microsoft.com/office/drawing/2014/main" id="{E73DF4BC-97E7-4C20-B7A4-4534E9CC10EC}"/>
              </a:ext>
            </a:extLst>
          </p:cNvPr>
          <p:cNvSpPr>
            <a:spLocks noGrp="1"/>
          </p:cNvSpPr>
          <p:nvPr>
            <p:ph type="sldNum" idx="12"/>
          </p:nvPr>
        </p:nvSpPr>
        <p:spPr/>
        <p:txBody>
          <a:bodyPr/>
          <a:lstStyle/>
          <a:p>
            <a:r>
              <a:rPr lang="en-GB"/>
              <a:t>Slide </a:t>
            </a:r>
            <a:fld id="{06B781AF-4CCF-49B0-A572-DE54FBE5D942}" type="slidenum">
              <a:rPr lang="en-GB" smtClean="0"/>
              <a:pPr/>
              <a:t>11</a:t>
            </a:fld>
            <a:endParaRPr lang="en-GB"/>
          </a:p>
        </p:txBody>
      </p:sp>
      <p:pic>
        <p:nvPicPr>
          <p:cNvPr id="5122" name="Picture 2" descr="See the source image">
            <a:extLst>
              <a:ext uri="{FF2B5EF4-FFF2-40B4-BE49-F238E27FC236}">
                <a16:creationId xmlns:a16="http://schemas.microsoft.com/office/drawing/2014/main" id="{480D60A7-A1F6-4D06-83B4-45C52BA897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8843" y="2155984"/>
            <a:ext cx="6172199" cy="25460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7230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C7BF9-1006-4470-B6FA-CEE8A9674A97}"/>
              </a:ext>
            </a:extLst>
          </p:cNvPr>
          <p:cNvSpPr>
            <a:spLocks noGrp="1"/>
          </p:cNvSpPr>
          <p:nvPr>
            <p:ph type="title"/>
          </p:nvPr>
        </p:nvSpPr>
        <p:spPr/>
        <p:txBody>
          <a:bodyPr/>
          <a:lstStyle/>
          <a:p>
            <a:r>
              <a:rPr lang="en-US" dirty="0"/>
              <a:t>ETSI BRAN activity in the mmWave band</a:t>
            </a:r>
          </a:p>
        </p:txBody>
      </p:sp>
      <p:sp>
        <p:nvSpPr>
          <p:cNvPr id="3" name="Content Placeholder 2">
            <a:extLst>
              <a:ext uri="{FF2B5EF4-FFF2-40B4-BE49-F238E27FC236}">
                <a16:creationId xmlns:a16="http://schemas.microsoft.com/office/drawing/2014/main" id="{67802DC3-82C8-4477-87FA-25E4D6A2054A}"/>
              </a:ext>
            </a:extLst>
          </p:cNvPr>
          <p:cNvSpPr>
            <a:spLocks noGrp="1"/>
          </p:cNvSpPr>
          <p:nvPr>
            <p:ph idx="1"/>
          </p:nvPr>
        </p:nvSpPr>
        <p:spPr>
          <a:xfrm>
            <a:off x="895072" y="1637508"/>
            <a:ext cx="10361084" cy="4113213"/>
          </a:xfrm>
        </p:spPr>
        <p:txBody>
          <a:bodyPr/>
          <a:lstStyle/>
          <a:p>
            <a:r>
              <a:rPr lang="en-US" dirty="0"/>
              <a:t>Band original designated 57-66 GHz, now extended to  57-71 GHz.</a:t>
            </a:r>
          </a:p>
          <a:p>
            <a:r>
              <a:rPr lang="en-US" dirty="0"/>
              <a:t>The group operates under the guidance of ERC Recommendation 70-03 (relating to the use of Short Range Devices)</a:t>
            </a:r>
          </a:p>
          <a:p>
            <a:endParaRPr lang="en-US" dirty="0"/>
          </a:p>
          <a:p>
            <a:endParaRPr lang="en-US" dirty="0"/>
          </a:p>
        </p:txBody>
      </p:sp>
      <p:sp>
        <p:nvSpPr>
          <p:cNvPr id="4" name="Slide Number Placeholder 3">
            <a:extLst>
              <a:ext uri="{FF2B5EF4-FFF2-40B4-BE49-F238E27FC236}">
                <a16:creationId xmlns:a16="http://schemas.microsoft.com/office/drawing/2014/main" id="{2E7CF115-1776-4673-A7DE-630134E3451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62F4E96-1F22-4E3B-9D83-D857F3F3732A}"/>
              </a:ext>
            </a:extLst>
          </p:cNvPr>
          <p:cNvSpPr>
            <a:spLocks noGrp="1"/>
          </p:cNvSpPr>
          <p:nvPr>
            <p:ph type="ftr" idx="14"/>
          </p:nvPr>
        </p:nvSpPr>
        <p:spPr/>
        <p:txBody>
          <a:bodyPr/>
          <a:lstStyle/>
          <a:p>
            <a:r>
              <a:rPr lang="en-GB" dirty="0"/>
              <a:t>Assaf Kasher &amp; Alecsander Eitan, Qualcomm</a:t>
            </a:r>
          </a:p>
        </p:txBody>
      </p:sp>
      <p:sp>
        <p:nvSpPr>
          <p:cNvPr id="6" name="Date Placeholder 5">
            <a:extLst>
              <a:ext uri="{FF2B5EF4-FFF2-40B4-BE49-F238E27FC236}">
                <a16:creationId xmlns:a16="http://schemas.microsoft.com/office/drawing/2014/main" id="{A8456EC0-78E0-4890-BF2E-6F38195D4FC3}"/>
              </a:ext>
            </a:extLst>
          </p:cNvPr>
          <p:cNvSpPr>
            <a:spLocks noGrp="1"/>
          </p:cNvSpPr>
          <p:nvPr>
            <p:ph type="dt" idx="15"/>
          </p:nvPr>
        </p:nvSpPr>
        <p:spPr/>
        <p:txBody>
          <a:bodyPr/>
          <a:lstStyle/>
          <a:p>
            <a:r>
              <a:rPr lang="en-US" dirty="0"/>
              <a:t>May 2021</a:t>
            </a:r>
            <a:endParaRPr lang="en-GB" dirty="0"/>
          </a:p>
        </p:txBody>
      </p:sp>
      <p:graphicFrame>
        <p:nvGraphicFramePr>
          <p:cNvPr id="8" name="Table 7">
            <a:extLst>
              <a:ext uri="{FF2B5EF4-FFF2-40B4-BE49-F238E27FC236}">
                <a16:creationId xmlns:a16="http://schemas.microsoft.com/office/drawing/2014/main" id="{48FED452-0BBA-4F64-BAFF-C275B7F3F863}"/>
              </a:ext>
            </a:extLst>
          </p:cNvPr>
          <p:cNvGraphicFramePr>
            <a:graphicFrameLocks noGrp="1"/>
          </p:cNvGraphicFramePr>
          <p:nvPr>
            <p:extLst>
              <p:ext uri="{D42A27DB-BD31-4B8C-83A1-F6EECF244321}">
                <p14:modId xmlns:p14="http://schemas.microsoft.com/office/powerpoint/2010/main" val="293911026"/>
              </p:ext>
            </p:extLst>
          </p:nvPr>
        </p:nvGraphicFramePr>
        <p:xfrm>
          <a:off x="1190627" y="3182177"/>
          <a:ext cx="9205382" cy="2650617"/>
        </p:xfrm>
        <a:graphic>
          <a:graphicData uri="http://schemas.openxmlformats.org/drawingml/2006/table">
            <a:tbl>
              <a:tblPr firstRow="1" firstCol="1" bandRow="1">
                <a:tableStyleId>{5940675A-B579-460E-94D1-54222C63F5DA}</a:tableStyleId>
              </a:tblPr>
              <a:tblGrid>
                <a:gridCol w="481597">
                  <a:extLst>
                    <a:ext uri="{9D8B030D-6E8A-4147-A177-3AD203B41FA5}">
                      <a16:colId xmlns:a16="http://schemas.microsoft.com/office/drawing/2014/main" val="1873805660"/>
                    </a:ext>
                  </a:extLst>
                </a:gridCol>
                <a:gridCol w="1045753">
                  <a:extLst>
                    <a:ext uri="{9D8B030D-6E8A-4147-A177-3AD203B41FA5}">
                      <a16:colId xmlns:a16="http://schemas.microsoft.com/office/drawing/2014/main" val="333346955"/>
                    </a:ext>
                  </a:extLst>
                </a:gridCol>
                <a:gridCol w="1126478">
                  <a:extLst>
                    <a:ext uri="{9D8B030D-6E8A-4147-A177-3AD203B41FA5}">
                      <a16:colId xmlns:a16="http://schemas.microsoft.com/office/drawing/2014/main" val="123193172"/>
                    </a:ext>
                  </a:extLst>
                </a:gridCol>
                <a:gridCol w="1951156">
                  <a:extLst>
                    <a:ext uri="{9D8B030D-6E8A-4147-A177-3AD203B41FA5}">
                      <a16:colId xmlns:a16="http://schemas.microsoft.com/office/drawing/2014/main" val="3581447471"/>
                    </a:ext>
                  </a:extLst>
                </a:gridCol>
                <a:gridCol w="1069604">
                  <a:extLst>
                    <a:ext uri="{9D8B030D-6E8A-4147-A177-3AD203B41FA5}">
                      <a16:colId xmlns:a16="http://schemas.microsoft.com/office/drawing/2014/main" val="3866495406"/>
                    </a:ext>
                  </a:extLst>
                </a:gridCol>
                <a:gridCol w="1534689">
                  <a:extLst>
                    <a:ext uri="{9D8B030D-6E8A-4147-A177-3AD203B41FA5}">
                      <a16:colId xmlns:a16="http://schemas.microsoft.com/office/drawing/2014/main" val="581085131"/>
                    </a:ext>
                  </a:extLst>
                </a:gridCol>
                <a:gridCol w="1996105">
                  <a:extLst>
                    <a:ext uri="{9D8B030D-6E8A-4147-A177-3AD203B41FA5}">
                      <a16:colId xmlns:a16="http://schemas.microsoft.com/office/drawing/2014/main" val="166606897"/>
                    </a:ext>
                  </a:extLst>
                </a:gridCol>
              </a:tblGrid>
              <a:tr h="515620">
                <a:tc gridSpan="2">
                  <a:txBody>
                    <a:bodyPr/>
                    <a:lstStyle/>
                    <a:p>
                      <a:pPr marL="555625" marR="0">
                        <a:lnSpc>
                          <a:spcPct val="105000"/>
                        </a:lnSpc>
                        <a:spcBef>
                          <a:spcPts val="350"/>
                        </a:spcBef>
                        <a:spcAft>
                          <a:spcPts val="0"/>
                        </a:spcAft>
                      </a:pPr>
                      <a:r>
                        <a:rPr lang="en-US" sz="900" dirty="0">
                          <a:effectLst/>
                        </a:rPr>
                        <a:t>Frequency</a:t>
                      </a:r>
                      <a:r>
                        <a:rPr lang="en-US" sz="900" spc="-20" dirty="0">
                          <a:effectLst/>
                        </a:rPr>
                        <a:t> </a:t>
                      </a:r>
                      <a:r>
                        <a:rPr lang="en-US" sz="900" dirty="0">
                          <a:effectLst/>
                        </a:rPr>
                        <a:t>Band</a:t>
                      </a:r>
                      <a:endParaRPr lang="en-US" sz="1100" dirty="0">
                        <a:effectLst/>
                        <a:latin typeface="Calibri" panose="020F0502020204030204" pitchFamily="34" charset="0"/>
                        <a:ea typeface="Calibri" panose="020F0502020204030204" pitchFamily="34" charset="0"/>
                      </a:endParaRPr>
                    </a:p>
                  </a:txBody>
                  <a:tcPr marL="0" marR="0" marT="0" marB="0"/>
                </a:tc>
                <a:tc hMerge="1">
                  <a:txBody>
                    <a:bodyPr/>
                    <a:lstStyle/>
                    <a:p>
                      <a:endParaRPr lang="en-US"/>
                    </a:p>
                  </a:txBody>
                  <a:tcPr/>
                </a:tc>
                <a:tc>
                  <a:txBody>
                    <a:bodyPr/>
                    <a:lstStyle/>
                    <a:p>
                      <a:pPr marL="186055" marR="0">
                        <a:lnSpc>
                          <a:spcPct val="105000"/>
                        </a:lnSpc>
                        <a:spcBef>
                          <a:spcPts val="350"/>
                        </a:spcBef>
                        <a:spcAft>
                          <a:spcPts val="0"/>
                        </a:spcAft>
                      </a:pPr>
                      <a:r>
                        <a:rPr lang="en-US" sz="900" dirty="0">
                          <a:effectLst/>
                        </a:rPr>
                        <a:t>Power</a:t>
                      </a:r>
                      <a:r>
                        <a:rPr lang="en-US" sz="900" spc="-15" dirty="0">
                          <a:effectLst/>
                        </a:rPr>
                        <a:t> </a:t>
                      </a:r>
                      <a:r>
                        <a:rPr lang="en-US" sz="900" dirty="0">
                          <a:effectLst/>
                        </a:rPr>
                        <a:t>/</a:t>
                      </a:r>
                      <a:r>
                        <a:rPr lang="en-US" sz="900" spc="-10" dirty="0">
                          <a:effectLst/>
                        </a:rPr>
                        <a:t> </a:t>
                      </a:r>
                      <a:r>
                        <a:rPr lang="en-US" sz="900" dirty="0">
                          <a:effectLst/>
                        </a:rPr>
                        <a:t>Magnetic</a:t>
                      </a:r>
                      <a:r>
                        <a:rPr lang="en-US" sz="900" spc="-15" dirty="0">
                          <a:effectLst/>
                        </a:rPr>
                        <a:t> </a:t>
                      </a:r>
                      <a:r>
                        <a:rPr lang="en-US" sz="900" dirty="0">
                          <a:effectLst/>
                        </a:rPr>
                        <a:t>Field</a:t>
                      </a:r>
                      <a:endParaRPr lang="en-US" sz="1100" dirty="0">
                        <a:effectLst/>
                        <a:latin typeface="Calibri" panose="020F0502020204030204" pitchFamily="34" charset="0"/>
                        <a:ea typeface="Calibri" panose="020F0502020204030204" pitchFamily="34" charset="0"/>
                      </a:endParaRPr>
                    </a:p>
                  </a:txBody>
                  <a:tcPr marL="0" marR="0" marT="0" marB="0"/>
                </a:tc>
                <a:tc>
                  <a:txBody>
                    <a:bodyPr/>
                    <a:lstStyle/>
                    <a:p>
                      <a:pPr marL="179070" marR="164465">
                        <a:spcBef>
                          <a:spcPts val="350"/>
                        </a:spcBef>
                        <a:spcAft>
                          <a:spcPts val="0"/>
                        </a:spcAft>
                      </a:pPr>
                      <a:r>
                        <a:rPr lang="en-US" sz="900" dirty="0">
                          <a:effectLst/>
                        </a:rPr>
                        <a:t>Spectrum</a:t>
                      </a:r>
                      <a:r>
                        <a:rPr lang="en-US" sz="900" spc="-60" dirty="0">
                          <a:effectLst/>
                        </a:rPr>
                        <a:t> </a:t>
                      </a:r>
                      <a:r>
                        <a:rPr lang="en-US" sz="900" dirty="0">
                          <a:effectLst/>
                        </a:rPr>
                        <a:t>access</a:t>
                      </a:r>
                      <a:r>
                        <a:rPr lang="en-US" sz="900" spc="-235" dirty="0">
                          <a:effectLst/>
                        </a:rPr>
                        <a:t> </a:t>
                      </a:r>
                      <a:r>
                        <a:rPr lang="en-US" sz="900" dirty="0">
                          <a:effectLst/>
                        </a:rPr>
                        <a:t>and mitigation</a:t>
                      </a:r>
                      <a:r>
                        <a:rPr lang="en-US" sz="900" spc="5" dirty="0">
                          <a:effectLst/>
                        </a:rPr>
                        <a:t> </a:t>
                      </a:r>
                      <a:r>
                        <a:rPr lang="en-US" sz="900" dirty="0">
                          <a:effectLst/>
                        </a:rPr>
                        <a:t>requirements</a:t>
                      </a:r>
                      <a:endParaRPr lang="en-US" sz="1100" dirty="0">
                        <a:effectLst/>
                        <a:latin typeface="Calibri" panose="020F0502020204030204" pitchFamily="34" charset="0"/>
                        <a:ea typeface="Calibri" panose="020F0502020204030204" pitchFamily="34" charset="0"/>
                      </a:endParaRPr>
                    </a:p>
                  </a:txBody>
                  <a:tcPr marL="0" marR="0" marT="0" marB="0"/>
                </a:tc>
                <a:tc>
                  <a:txBody>
                    <a:bodyPr/>
                    <a:lstStyle/>
                    <a:p>
                      <a:pPr marL="69215" marR="52705" indent="635">
                        <a:spcBef>
                          <a:spcPts val="350"/>
                        </a:spcBef>
                        <a:spcAft>
                          <a:spcPts val="0"/>
                        </a:spcAft>
                      </a:pPr>
                      <a:r>
                        <a:rPr lang="en-US" sz="900">
                          <a:effectLst/>
                        </a:rPr>
                        <a:t>Modulation /</a:t>
                      </a:r>
                      <a:r>
                        <a:rPr lang="en-US" sz="900" spc="5">
                          <a:effectLst/>
                        </a:rPr>
                        <a:t> </a:t>
                      </a:r>
                      <a:r>
                        <a:rPr lang="en-US" sz="900">
                          <a:effectLst/>
                        </a:rPr>
                        <a:t>maximum</a:t>
                      </a:r>
                      <a:r>
                        <a:rPr lang="en-US" sz="900" spc="-60">
                          <a:effectLst/>
                        </a:rPr>
                        <a:t> </a:t>
                      </a:r>
                      <a:r>
                        <a:rPr lang="en-US" sz="900">
                          <a:effectLst/>
                        </a:rPr>
                        <a:t>occupied</a:t>
                      </a:r>
                      <a:r>
                        <a:rPr lang="en-US" sz="900" spc="-235">
                          <a:effectLst/>
                        </a:rPr>
                        <a:t> </a:t>
                      </a:r>
                      <a:r>
                        <a:rPr lang="en-US" sz="900">
                          <a:effectLst/>
                        </a:rPr>
                        <a:t>bandwidth</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125095" marR="0">
                        <a:lnSpc>
                          <a:spcPct val="105000"/>
                        </a:lnSpc>
                        <a:spcBef>
                          <a:spcPts val="350"/>
                        </a:spcBef>
                        <a:spcAft>
                          <a:spcPts val="0"/>
                        </a:spcAft>
                      </a:pPr>
                      <a:r>
                        <a:rPr lang="en-US" sz="900" dirty="0">
                          <a:effectLst/>
                        </a:rPr>
                        <a:t>ECC/ERC</a:t>
                      </a:r>
                      <a:r>
                        <a:rPr lang="en-US" sz="900" spc="-25" dirty="0">
                          <a:effectLst/>
                        </a:rPr>
                        <a:t> </a:t>
                      </a:r>
                      <a:r>
                        <a:rPr lang="en-US" sz="900" dirty="0">
                          <a:effectLst/>
                        </a:rPr>
                        <a:t>Deliverable</a:t>
                      </a:r>
                      <a:endParaRPr lang="en-US" sz="1100" dirty="0">
                        <a:effectLst/>
                        <a:latin typeface="Calibri" panose="020F0502020204030204" pitchFamily="34" charset="0"/>
                        <a:ea typeface="Calibri" panose="020F0502020204030204" pitchFamily="34" charset="0"/>
                      </a:endParaRPr>
                    </a:p>
                  </a:txBody>
                  <a:tcPr marL="0" marR="0" marT="0" marB="0"/>
                </a:tc>
                <a:tc>
                  <a:txBody>
                    <a:bodyPr/>
                    <a:lstStyle/>
                    <a:p>
                      <a:pPr marL="1079500" marR="1066165">
                        <a:lnSpc>
                          <a:spcPct val="105000"/>
                        </a:lnSpc>
                        <a:spcBef>
                          <a:spcPts val="350"/>
                        </a:spcBef>
                        <a:spcAft>
                          <a:spcPts val="0"/>
                        </a:spcAft>
                      </a:pPr>
                      <a:r>
                        <a:rPr lang="en-US" sz="900">
                          <a:effectLst/>
                        </a:rPr>
                        <a:t> </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245659418"/>
                  </a:ext>
                </a:extLst>
              </a:tr>
              <a:tr h="461645">
                <a:tc>
                  <a:txBody>
                    <a:bodyPr/>
                    <a:lstStyle/>
                    <a:p>
                      <a:pPr marL="31750" marR="0">
                        <a:lnSpc>
                          <a:spcPct val="105000"/>
                        </a:lnSpc>
                        <a:spcBef>
                          <a:spcPts val="125"/>
                        </a:spcBef>
                        <a:spcAft>
                          <a:spcPts val="0"/>
                        </a:spcAft>
                      </a:pPr>
                      <a:r>
                        <a:rPr lang="en-US" sz="900" dirty="0">
                          <a:effectLst/>
                        </a:rPr>
                        <a:t>c1</a:t>
                      </a:r>
                      <a:endParaRPr lang="en-US" sz="1100" dirty="0">
                        <a:effectLst/>
                        <a:latin typeface="Calibri" panose="020F0502020204030204" pitchFamily="34" charset="0"/>
                        <a:ea typeface="Calibri" panose="020F0502020204030204" pitchFamily="34" charset="0"/>
                      </a:endParaRPr>
                    </a:p>
                  </a:txBody>
                  <a:tcPr marL="0" marR="0" marT="0" marB="0"/>
                </a:tc>
                <a:tc>
                  <a:txBody>
                    <a:bodyPr/>
                    <a:lstStyle/>
                    <a:p>
                      <a:pPr marL="31750" marR="0">
                        <a:lnSpc>
                          <a:spcPct val="105000"/>
                        </a:lnSpc>
                        <a:spcBef>
                          <a:spcPts val="125"/>
                        </a:spcBef>
                        <a:spcAft>
                          <a:spcPts val="0"/>
                        </a:spcAft>
                      </a:pPr>
                      <a:r>
                        <a:rPr lang="en-US" sz="900" dirty="0">
                          <a:effectLst/>
                        </a:rPr>
                        <a:t>57-71</a:t>
                      </a:r>
                      <a:r>
                        <a:rPr lang="en-US" sz="900" spc="-15" dirty="0">
                          <a:effectLst/>
                        </a:rPr>
                        <a:t> </a:t>
                      </a:r>
                      <a:r>
                        <a:rPr lang="en-US" sz="900" dirty="0">
                          <a:effectLst/>
                        </a:rPr>
                        <a:t>GHz</a:t>
                      </a:r>
                      <a:endParaRPr lang="en-US" sz="1100" dirty="0">
                        <a:effectLst/>
                        <a:latin typeface="Calibri" panose="020F0502020204030204" pitchFamily="34" charset="0"/>
                        <a:ea typeface="Calibri" panose="020F0502020204030204" pitchFamily="34" charset="0"/>
                      </a:endParaRPr>
                    </a:p>
                  </a:txBody>
                  <a:tcPr marL="0" marR="0" marT="0" marB="0"/>
                </a:tc>
                <a:tc>
                  <a:txBody>
                    <a:bodyPr/>
                    <a:lstStyle/>
                    <a:p>
                      <a:pPr marL="31750" marR="0">
                        <a:lnSpc>
                          <a:spcPct val="105000"/>
                        </a:lnSpc>
                        <a:spcBef>
                          <a:spcPts val="125"/>
                        </a:spcBef>
                        <a:spcAft>
                          <a:spcPts val="0"/>
                        </a:spcAft>
                      </a:pPr>
                      <a:r>
                        <a:rPr lang="en-US" sz="900" dirty="0">
                          <a:effectLst/>
                        </a:rPr>
                        <a:t>40</a:t>
                      </a:r>
                      <a:r>
                        <a:rPr lang="en-US" sz="900" spc="-25" dirty="0">
                          <a:effectLst/>
                        </a:rPr>
                        <a:t> </a:t>
                      </a:r>
                      <a:r>
                        <a:rPr lang="en-US" sz="900" dirty="0">
                          <a:effectLst/>
                        </a:rPr>
                        <a:t>dBm</a:t>
                      </a:r>
                      <a:r>
                        <a:rPr lang="en-US" sz="900" spc="-20" dirty="0">
                          <a:effectLst/>
                        </a:rPr>
                        <a:t> </a:t>
                      </a:r>
                      <a:r>
                        <a:rPr lang="en-US" sz="900" dirty="0" err="1">
                          <a:effectLst/>
                        </a:rPr>
                        <a:t>e.i.r.p</a:t>
                      </a:r>
                      <a:r>
                        <a:rPr lang="en-US" sz="900" dirty="0">
                          <a:effectLst/>
                        </a:rPr>
                        <a:t>.,</a:t>
                      </a:r>
                      <a:r>
                        <a:rPr lang="en-US" sz="900" spc="-25" dirty="0">
                          <a:effectLst/>
                        </a:rPr>
                        <a:t> </a:t>
                      </a:r>
                      <a:r>
                        <a:rPr lang="en-US" sz="900" dirty="0">
                          <a:effectLst/>
                        </a:rPr>
                        <a:t>23</a:t>
                      </a:r>
                      <a:r>
                        <a:rPr lang="en-US" sz="900" spc="-20" dirty="0">
                          <a:effectLst/>
                        </a:rPr>
                        <a:t> </a:t>
                      </a:r>
                      <a:r>
                        <a:rPr lang="en-US" sz="900" dirty="0">
                          <a:effectLst/>
                        </a:rPr>
                        <a:t>dBm/MHz</a:t>
                      </a:r>
                      <a:endParaRPr lang="en-US" sz="1100" dirty="0">
                        <a:effectLst/>
                      </a:endParaRPr>
                    </a:p>
                    <a:p>
                      <a:pPr marL="31750" marR="0">
                        <a:lnSpc>
                          <a:spcPct val="105000"/>
                        </a:lnSpc>
                        <a:spcBef>
                          <a:spcPts val="0"/>
                        </a:spcBef>
                        <a:spcAft>
                          <a:spcPts val="0"/>
                        </a:spcAft>
                      </a:pPr>
                      <a:r>
                        <a:rPr lang="en-US" sz="900" dirty="0" err="1">
                          <a:effectLst/>
                        </a:rPr>
                        <a:t>e.i.r.p</a:t>
                      </a:r>
                      <a:r>
                        <a:rPr lang="en-US" sz="900" dirty="0">
                          <a:effectLst/>
                        </a:rPr>
                        <a:t>.</a:t>
                      </a:r>
                      <a:r>
                        <a:rPr lang="en-US" sz="900" spc="-30" dirty="0">
                          <a:effectLst/>
                        </a:rPr>
                        <a:t> </a:t>
                      </a:r>
                      <a:r>
                        <a:rPr lang="en-US" sz="900" dirty="0">
                          <a:effectLst/>
                        </a:rPr>
                        <a:t>density</a:t>
                      </a:r>
                      <a:endParaRPr lang="en-US" sz="1100" dirty="0">
                        <a:effectLst/>
                        <a:latin typeface="Calibri" panose="020F0502020204030204" pitchFamily="34" charset="0"/>
                        <a:ea typeface="Calibri" panose="020F0502020204030204" pitchFamily="34" charset="0"/>
                      </a:endParaRPr>
                    </a:p>
                  </a:txBody>
                  <a:tcPr marL="0" marR="0" marT="0" marB="0"/>
                </a:tc>
                <a:tc>
                  <a:txBody>
                    <a:bodyPr/>
                    <a:lstStyle/>
                    <a:p>
                      <a:pPr marL="32385" marR="163195">
                        <a:spcBef>
                          <a:spcPts val="125"/>
                        </a:spcBef>
                        <a:spcAft>
                          <a:spcPts val="0"/>
                        </a:spcAft>
                      </a:pPr>
                      <a:r>
                        <a:rPr lang="en-US" sz="900" dirty="0">
                          <a:effectLst/>
                        </a:rPr>
                        <a:t>Adequate spectrum</a:t>
                      </a:r>
                      <a:r>
                        <a:rPr lang="en-US" sz="900" spc="5" dirty="0">
                          <a:effectLst/>
                        </a:rPr>
                        <a:t> </a:t>
                      </a:r>
                      <a:r>
                        <a:rPr lang="en-US" sz="900" dirty="0">
                          <a:effectLst/>
                        </a:rPr>
                        <a:t>sharing mechanism</a:t>
                      </a:r>
                      <a:r>
                        <a:rPr lang="en-US" sz="900" spc="5" dirty="0">
                          <a:effectLst/>
                        </a:rPr>
                        <a:t> </a:t>
                      </a:r>
                      <a:r>
                        <a:rPr lang="en-US" sz="900" dirty="0">
                          <a:effectLst/>
                        </a:rPr>
                        <a:t>shall</a:t>
                      </a:r>
                      <a:r>
                        <a:rPr lang="en-US" sz="900" spc="-35" dirty="0">
                          <a:effectLst/>
                        </a:rPr>
                        <a:t> </a:t>
                      </a:r>
                      <a:r>
                        <a:rPr lang="en-US" sz="900" dirty="0">
                          <a:effectLst/>
                        </a:rPr>
                        <a:t>be</a:t>
                      </a:r>
                      <a:r>
                        <a:rPr lang="en-US" sz="900" spc="-30" dirty="0">
                          <a:effectLst/>
                        </a:rPr>
                        <a:t> </a:t>
                      </a:r>
                      <a:r>
                        <a:rPr lang="en-US" sz="900" dirty="0">
                          <a:effectLst/>
                        </a:rPr>
                        <a:t>implemented</a:t>
                      </a:r>
                      <a:endParaRPr lang="en-US" sz="1100" dirty="0">
                        <a:effectLst/>
                        <a:latin typeface="Calibri" panose="020F0502020204030204" pitchFamily="34" charset="0"/>
                        <a:ea typeface="Calibri" panose="020F0502020204030204" pitchFamily="34" charset="0"/>
                      </a:endParaRPr>
                    </a:p>
                  </a:txBody>
                  <a:tcPr marL="0" marR="0" marT="0" marB="0"/>
                </a:tc>
                <a:tc>
                  <a:txBody>
                    <a:bodyPr/>
                    <a:lstStyle/>
                    <a:p>
                      <a:pPr marL="29210" marR="0">
                        <a:lnSpc>
                          <a:spcPct val="105000"/>
                        </a:lnSpc>
                        <a:spcBef>
                          <a:spcPts val="125"/>
                        </a:spcBef>
                        <a:spcAft>
                          <a:spcPts val="0"/>
                        </a:spcAft>
                      </a:pPr>
                      <a:r>
                        <a:rPr lang="en-US" sz="900">
                          <a:effectLst/>
                        </a:rPr>
                        <a:t>Not</a:t>
                      </a:r>
                      <a:r>
                        <a:rPr lang="en-US" sz="900" spc="-10">
                          <a:effectLst/>
                        </a:rPr>
                        <a:t> </a:t>
                      </a:r>
                      <a:r>
                        <a:rPr lang="en-US" sz="900">
                          <a:effectLst/>
                        </a:rPr>
                        <a:t>specified</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0" marR="0">
                        <a:lnSpc>
                          <a:spcPct val="105000"/>
                        </a:lnSpc>
                        <a:spcBef>
                          <a:spcPts val="0"/>
                        </a:spcBef>
                        <a:spcAft>
                          <a:spcPts val="0"/>
                        </a:spcAft>
                      </a:pPr>
                      <a:r>
                        <a:rPr lang="en-US" sz="800">
                          <a:effectLst/>
                        </a:rPr>
                        <a:t> </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33020" marR="0">
                        <a:lnSpc>
                          <a:spcPct val="105000"/>
                        </a:lnSpc>
                        <a:spcBef>
                          <a:spcPts val="125"/>
                        </a:spcBef>
                        <a:spcAft>
                          <a:spcPts val="0"/>
                        </a:spcAft>
                      </a:pPr>
                      <a:r>
                        <a:rPr lang="en-US" sz="900">
                          <a:effectLst/>
                        </a:rPr>
                        <a:t>Fixed</a:t>
                      </a:r>
                      <a:r>
                        <a:rPr lang="en-US" sz="900" spc="-25">
                          <a:effectLst/>
                        </a:rPr>
                        <a:t> </a:t>
                      </a:r>
                      <a:r>
                        <a:rPr lang="en-US" sz="900">
                          <a:effectLst/>
                        </a:rPr>
                        <a:t>outdoor</a:t>
                      </a:r>
                      <a:r>
                        <a:rPr lang="en-US" sz="900" spc="-25">
                          <a:effectLst/>
                        </a:rPr>
                        <a:t> </a:t>
                      </a:r>
                      <a:r>
                        <a:rPr lang="en-US" sz="900">
                          <a:effectLst/>
                        </a:rPr>
                        <a:t>installations</a:t>
                      </a:r>
                      <a:r>
                        <a:rPr lang="en-US" sz="900" spc="-25">
                          <a:effectLst/>
                        </a:rPr>
                        <a:t> </a:t>
                      </a:r>
                      <a:r>
                        <a:rPr lang="en-US" sz="900">
                          <a:effectLst/>
                        </a:rPr>
                        <a:t>are</a:t>
                      </a:r>
                      <a:r>
                        <a:rPr lang="en-US" sz="900" spc="-25">
                          <a:effectLst/>
                        </a:rPr>
                        <a:t> </a:t>
                      </a:r>
                      <a:r>
                        <a:rPr lang="en-US" sz="900">
                          <a:effectLst/>
                        </a:rPr>
                        <a:t>not</a:t>
                      </a:r>
                      <a:r>
                        <a:rPr lang="en-US" sz="900" spc="-25">
                          <a:effectLst/>
                        </a:rPr>
                        <a:t> </a:t>
                      </a:r>
                      <a:r>
                        <a:rPr lang="en-US" sz="900">
                          <a:effectLst/>
                        </a:rPr>
                        <a:t>allowed.</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2551911762"/>
                  </a:ext>
                </a:extLst>
              </a:tr>
              <a:tr h="598805">
                <a:tc>
                  <a:txBody>
                    <a:bodyPr/>
                    <a:lstStyle/>
                    <a:p>
                      <a:pPr marL="31750" marR="0">
                        <a:lnSpc>
                          <a:spcPct val="105000"/>
                        </a:lnSpc>
                        <a:spcBef>
                          <a:spcPts val="125"/>
                        </a:spcBef>
                        <a:spcAft>
                          <a:spcPts val="0"/>
                        </a:spcAft>
                      </a:pPr>
                      <a:r>
                        <a:rPr lang="en-US" sz="900">
                          <a:effectLst/>
                        </a:rPr>
                        <a:t>c2</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31750" marR="0">
                        <a:lnSpc>
                          <a:spcPct val="105000"/>
                        </a:lnSpc>
                        <a:spcBef>
                          <a:spcPts val="125"/>
                        </a:spcBef>
                        <a:spcAft>
                          <a:spcPts val="0"/>
                        </a:spcAft>
                      </a:pPr>
                      <a:r>
                        <a:rPr lang="en-US" sz="900">
                          <a:effectLst/>
                        </a:rPr>
                        <a:t>57-71</a:t>
                      </a:r>
                      <a:r>
                        <a:rPr lang="en-US" sz="900" spc="-15">
                          <a:effectLst/>
                        </a:rPr>
                        <a:t> </a:t>
                      </a:r>
                      <a:r>
                        <a:rPr lang="en-US" sz="900">
                          <a:effectLst/>
                        </a:rPr>
                        <a:t>GHz</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31750" marR="0" algn="just">
                        <a:lnSpc>
                          <a:spcPct val="105000"/>
                        </a:lnSpc>
                        <a:spcBef>
                          <a:spcPts val="125"/>
                        </a:spcBef>
                        <a:spcAft>
                          <a:spcPts val="0"/>
                        </a:spcAft>
                      </a:pPr>
                      <a:r>
                        <a:rPr lang="en-US" sz="900">
                          <a:effectLst/>
                        </a:rPr>
                        <a:t>40</a:t>
                      </a:r>
                      <a:r>
                        <a:rPr lang="en-US" sz="900" spc="-25">
                          <a:effectLst/>
                        </a:rPr>
                        <a:t> </a:t>
                      </a:r>
                      <a:r>
                        <a:rPr lang="en-US" sz="900">
                          <a:effectLst/>
                        </a:rPr>
                        <a:t>dBm</a:t>
                      </a:r>
                      <a:r>
                        <a:rPr lang="en-US" sz="900" spc="-20">
                          <a:effectLst/>
                        </a:rPr>
                        <a:t> </a:t>
                      </a:r>
                      <a:r>
                        <a:rPr lang="en-US" sz="900">
                          <a:effectLst/>
                        </a:rPr>
                        <a:t>e.i.r.p.,</a:t>
                      </a:r>
                      <a:r>
                        <a:rPr lang="en-US" sz="900" spc="-25">
                          <a:effectLst/>
                        </a:rPr>
                        <a:t> </a:t>
                      </a:r>
                      <a:r>
                        <a:rPr lang="en-US" sz="900">
                          <a:effectLst/>
                        </a:rPr>
                        <a:t>23</a:t>
                      </a:r>
                      <a:r>
                        <a:rPr lang="en-US" sz="900" spc="-20">
                          <a:effectLst/>
                        </a:rPr>
                        <a:t> </a:t>
                      </a:r>
                      <a:r>
                        <a:rPr lang="en-US" sz="900">
                          <a:effectLst/>
                        </a:rPr>
                        <a:t>dBm/MHz</a:t>
                      </a:r>
                      <a:endParaRPr lang="en-US" sz="1100">
                        <a:effectLst/>
                      </a:endParaRPr>
                    </a:p>
                    <a:p>
                      <a:pPr marL="31750" marR="94615" algn="just">
                        <a:spcBef>
                          <a:spcPts val="0"/>
                        </a:spcBef>
                        <a:spcAft>
                          <a:spcPts val="0"/>
                        </a:spcAft>
                      </a:pPr>
                      <a:r>
                        <a:rPr lang="en-US" sz="900">
                          <a:effectLst/>
                        </a:rPr>
                        <a:t>e.i.r.p.</a:t>
                      </a:r>
                      <a:r>
                        <a:rPr lang="en-US" sz="900" spc="-45">
                          <a:effectLst/>
                        </a:rPr>
                        <a:t> </a:t>
                      </a:r>
                      <a:r>
                        <a:rPr lang="en-US" sz="900">
                          <a:effectLst/>
                        </a:rPr>
                        <a:t>density</a:t>
                      </a:r>
                      <a:r>
                        <a:rPr lang="en-US" sz="900" spc="-45">
                          <a:effectLst/>
                        </a:rPr>
                        <a:t> </a:t>
                      </a:r>
                      <a:r>
                        <a:rPr lang="en-US" sz="900">
                          <a:effectLst/>
                        </a:rPr>
                        <a:t>and</a:t>
                      </a:r>
                      <a:r>
                        <a:rPr lang="en-US" sz="900" spc="-40">
                          <a:effectLst/>
                        </a:rPr>
                        <a:t> </a:t>
                      </a:r>
                      <a:r>
                        <a:rPr lang="en-US" sz="900">
                          <a:effectLst/>
                        </a:rPr>
                        <a:t>maximum</a:t>
                      </a:r>
                      <a:r>
                        <a:rPr lang="en-US" sz="900" spc="-240">
                          <a:effectLst/>
                        </a:rPr>
                        <a:t> </a:t>
                      </a:r>
                      <a:r>
                        <a:rPr lang="en-US" sz="900">
                          <a:effectLst/>
                        </a:rPr>
                        <a:t>transmit power of 27 dBm at</a:t>
                      </a:r>
                      <a:r>
                        <a:rPr lang="en-US" sz="900" spc="-235">
                          <a:effectLst/>
                        </a:rPr>
                        <a:t> </a:t>
                      </a:r>
                      <a:r>
                        <a:rPr lang="en-US" sz="900">
                          <a:effectLst/>
                        </a:rPr>
                        <a:t>the</a:t>
                      </a:r>
                      <a:r>
                        <a:rPr lang="en-US" sz="900" spc="-15">
                          <a:effectLst/>
                        </a:rPr>
                        <a:t> </a:t>
                      </a:r>
                      <a:r>
                        <a:rPr lang="en-US" sz="900">
                          <a:effectLst/>
                        </a:rPr>
                        <a:t>antenna</a:t>
                      </a:r>
                      <a:r>
                        <a:rPr lang="en-US" sz="900" spc="-15">
                          <a:effectLst/>
                        </a:rPr>
                        <a:t> </a:t>
                      </a:r>
                      <a:r>
                        <a:rPr lang="en-US" sz="900">
                          <a:effectLst/>
                        </a:rPr>
                        <a:t>port</a:t>
                      </a:r>
                      <a:r>
                        <a:rPr lang="en-US" sz="900" spc="-10">
                          <a:effectLst/>
                        </a:rPr>
                        <a:t> </a:t>
                      </a:r>
                      <a:r>
                        <a:rPr lang="en-US" sz="900">
                          <a:effectLst/>
                        </a:rPr>
                        <a:t>or</a:t>
                      </a:r>
                      <a:r>
                        <a:rPr lang="en-US" sz="900" spc="-15">
                          <a:effectLst/>
                        </a:rPr>
                        <a:t> </a:t>
                      </a:r>
                      <a:r>
                        <a:rPr lang="en-US" sz="900">
                          <a:effectLst/>
                        </a:rPr>
                        <a:t>ports</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32385" marR="163195">
                        <a:spcBef>
                          <a:spcPts val="125"/>
                        </a:spcBef>
                        <a:spcAft>
                          <a:spcPts val="0"/>
                        </a:spcAft>
                      </a:pPr>
                      <a:r>
                        <a:rPr lang="en-US" sz="900" dirty="0">
                          <a:effectLst/>
                        </a:rPr>
                        <a:t>Adequate spectrum</a:t>
                      </a:r>
                      <a:r>
                        <a:rPr lang="en-US" sz="900" spc="5" dirty="0">
                          <a:effectLst/>
                        </a:rPr>
                        <a:t> </a:t>
                      </a:r>
                      <a:r>
                        <a:rPr lang="en-US" sz="900" dirty="0">
                          <a:effectLst/>
                        </a:rPr>
                        <a:t>sharing mechanism</a:t>
                      </a:r>
                      <a:r>
                        <a:rPr lang="en-US" sz="900" spc="5" dirty="0">
                          <a:effectLst/>
                        </a:rPr>
                        <a:t> </a:t>
                      </a:r>
                      <a:r>
                        <a:rPr lang="en-US" sz="900" dirty="0">
                          <a:effectLst/>
                        </a:rPr>
                        <a:t>shall</a:t>
                      </a:r>
                      <a:r>
                        <a:rPr lang="en-US" sz="900" spc="-35" dirty="0">
                          <a:effectLst/>
                        </a:rPr>
                        <a:t> </a:t>
                      </a:r>
                      <a:r>
                        <a:rPr lang="en-US" sz="900" dirty="0">
                          <a:effectLst/>
                        </a:rPr>
                        <a:t>be</a:t>
                      </a:r>
                      <a:r>
                        <a:rPr lang="en-US" sz="900" spc="-30" dirty="0">
                          <a:effectLst/>
                        </a:rPr>
                        <a:t> </a:t>
                      </a:r>
                      <a:r>
                        <a:rPr lang="en-US" sz="900" dirty="0">
                          <a:effectLst/>
                        </a:rPr>
                        <a:t>implemented</a:t>
                      </a:r>
                      <a:endParaRPr lang="en-US" sz="1100" dirty="0">
                        <a:effectLst/>
                        <a:latin typeface="Calibri" panose="020F0502020204030204" pitchFamily="34" charset="0"/>
                        <a:ea typeface="Calibri" panose="020F0502020204030204" pitchFamily="34" charset="0"/>
                      </a:endParaRPr>
                    </a:p>
                  </a:txBody>
                  <a:tcPr marL="0" marR="0" marT="0" marB="0"/>
                </a:tc>
                <a:tc>
                  <a:txBody>
                    <a:bodyPr/>
                    <a:lstStyle/>
                    <a:p>
                      <a:pPr marL="29210" marR="0">
                        <a:lnSpc>
                          <a:spcPct val="105000"/>
                        </a:lnSpc>
                        <a:spcBef>
                          <a:spcPts val="125"/>
                        </a:spcBef>
                        <a:spcAft>
                          <a:spcPts val="0"/>
                        </a:spcAft>
                      </a:pPr>
                      <a:r>
                        <a:rPr lang="en-US" sz="900" dirty="0">
                          <a:effectLst/>
                        </a:rPr>
                        <a:t>Not</a:t>
                      </a:r>
                      <a:r>
                        <a:rPr lang="en-US" sz="900" spc="-10" dirty="0">
                          <a:effectLst/>
                        </a:rPr>
                        <a:t> </a:t>
                      </a:r>
                      <a:r>
                        <a:rPr lang="en-US" sz="900" dirty="0">
                          <a:effectLst/>
                        </a:rPr>
                        <a:t>specified</a:t>
                      </a:r>
                      <a:endParaRPr lang="en-US" sz="1100" dirty="0">
                        <a:effectLst/>
                        <a:latin typeface="Calibri" panose="020F0502020204030204" pitchFamily="34" charset="0"/>
                        <a:ea typeface="Calibri" panose="020F0502020204030204" pitchFamily="34" charset="0"/>
                      </a:endParaRPr>
                    </a:p>
                  </a:txBody>
                  <a:tcPr marL="0" marR="0" marT="0" marB="0"/>
                </a:tc>
                <a:tc>
                  <a:txBody>
                    <a:bodyPr/>
                    <a:lstStyle/>
                    <a:p>
                      <a:pPr marL="33020" marR="0">
                        <a:lnSpc>
                          <a:spcPct val="105000"/>
                        </a:lnSpc>
                        <a:spcBef>
                          <a:spcPts val="125"/>
                        </a:spcBef>
                        <a:spcAft>
                          <a:spcPts val="0"/>
                        </a:spcAft>
                      </a:pPr>
                      <a:r>
                        <a:rPr lang="en-US" sz="900" dirty="0">
                          <a:effectLst/>
                        </a:rPr>
                        <a:t>ECC</a:t>
                      </a:r>
                      <a:r>
                        <a:rPr lang="en-US" sz="900" spc="-15" dirty="0">
                          <a:effectLst/>
                        </a:rPr>
                        <a:t> </a:t>
                      </a:r>
                      <a:r>
                        <a:rPr lang="en-US" sz="900" dirty="0">
                          <a:effectLst/>
                        </a:rPr>
                        <a:t>Report</a:t>
                      </a:r>
                      <a:r>
                        <a:rPr lang="en-US" sz="900" spc="-15" dirty="0">
                          <a:effectLst/>
                        </a:rPr>
                        <a:t> </a:t>
                      </a:r>
                      <a:r>
                        <a:rPr lang="en-US" sz="900" dirty="0">
                          <a:effectLst/>
                        </a:rPr>
                        <a:t>288</a:t>
                      </a:r>
                      <a:endParaRPr lang="en-US" sz="1100" dirty="0">
                        <a:effectLst/>
                        <a:latin typeface="Calibri" panose="020F0502020204030204" pitchFamily="34" charset="0"/>
                        <a:ea typeface="Calibri" panose="020F0502020204030204" pitchFamily="34" charset="0"/>
                      </a:endParaRPr>
                    </a:p>
                  </a:txBody>
                  <a:tcPr marL="0" marR="0" marT="0" marB="0"/>
                </a:tc>
                <a:tc>
                  <a:txBody>
                    <a:bodyPr/>
                    <a:lstStyle/>
                    <a:p>
                      <a:pPr marL="0" marR="0">
                        <a:lnSpc>
                          <a:spcPct val="105000"/>
                        </a:lnSpc>
                        <a:spcBef>
                          <a:spcPts val="0"/>
                        </a:spcBef>
                        <a:spcAft>
                          <a:spcPts val="0"/>
                        </a:spcAft>
                      </a:pPr>
                      <a:r>
                        <a:rPr lang="en-US" sz="800" dirty="0">
                          <a:effectLst/>
                        </a:rPr>
                        <a:t> </a:t>
                      </a:r>
                      <a:endParaRPr lang="en-US" sz="1100" dirty="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3943082261"/>
                  </a:ext>
                </a:extLst>
              </a:tr>
              <a:tr h="462280">
                <a:tc>
                  <a:txBody>
                    <a:bodyPr/>
                    <a:lstStyle/>
                    <a:p>
                      <a:pPr marL="31750" marR="0">
                        <a:lnSpc>
                          <a:spcPct val="105000"/>
                        </a:lnSpc>
                        <a:spcBef>
                          <a:spcPts val="125"/>
                        </a:spcBef>
                        <a:spcAft>
                          <a:spcPts val="0"/>
                        </a:spcAft>
                      </a:pPr>
                      <a:r>
                        <a:rPr lang="en-US" sz="900">
                          <a:effectLst/>
                        </a:rPr>
                        <a:t>c3</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31750" marR="0">
                        <a:lnSpc>
                          <a:spcPct val="105000"/>
                        </a:lnSpc>
                        <a:spcBef>
                          <a:spcPts val="125"/>
                        </a:spcBef>
                        <a:spcAft>
                          <a:spcPts val="0"/>
                        </a:spcAft>
                      </a:pPr>
                      <a:r>
                        <a:rPr lang="en-US" sz="900">
                          <a:effectLst/>
                        </a:rPr>
                        <a:t>57-71</a:t>
                      </a:r>
                      <a:r>
                        <a:rPr lang="en-US" sz="900" spc="-15">
                          <a:effectLst/>
                        </a:rPr>
                        <a:t> </a:t>
                      </a:r>
                      <a:r>
                        <a:rPr lang="en-US" sz="900">
                          <a:effectLst/>
                        </a:rPr>
                        <a:t>GHz</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31750" marR="0">
                        <a:lnSpc>
                          <a:spcPct val="105000"/>
                        </a:lnSpc>
                        <a:spcBef>
                          <a:spcPts val="125"/>
                        </a:spcBef>
                        <a:spcAft>
                          <a:spcPts val="0"/>
                        </a:spcAft>
                      </a:pPr>
                      <a:r>
                        <a:rPr lang="en-US" sz="900">
                          <a:effectLst/>
                        </a:rPr>
                        <a:t>55</a:t>
                      </a:r>
                      <a:r>
                        <a:rPr lang="en-US" sz="900" spc="-25">
                          <a:effectLst/>
                        </a:rPr>
                        <a:t> </a:t>
                      </a:r>
                      <a:r>
                        <a:rPr lang="en-US" sz="900">
                          <a:effectLst/>
                        </a:rPr>
                        <a:t>dBm</a:t>
                      </a:r>
                      <a:r>
                        <a:rPr lang="en-US" sz="900" spc="-20">
                          <a:effectLst/>
                        </a:rPr>
                        <a:t> </a:t>
                      </a:r>
                      <a:r>
                        <a:rPr lang="en-US" sz="900">
                          <a:effectLst/>
                        </a:rPr>
                        <a:t>e.i.r.p.,</a:t>
                      </a:r>
                      <a:r>
                        <a:rPr lang="en-US" sz="900" spc="-25">
                          <a:effectLst/>
                        </a:rPr>
                        <a:t> </a:t>
                      </a:r>
                      <a:r>
                        <a:rPr lang="en-US" sz="900">
                          <a:effectLst/>
                        </a:rPr>
                        <a:t>38</a:t>
                      </a:r>
                      <a:r>
                        <a:rPr lang="en-US" sz="900" spc="-20">
                          <a:effectLst/>
                        </a:rPr>
                        <a:t> </a:t>
                      </a:r>
                      <a:r>
                        <a:rPr lang="en-US" sz="900">
                          <a:effectLst/>
                        </a:rPr>
                        <a:t>dBm/MHz</a:t>
                      </a:r>
                      <a:endParaRPr lang="en-US" sz="1100">
                        <a:effectLst/>
                      </a:endParaRPr>
                    </a:p>
                    <a:p>
                      <a:pPr marL="31750" marR="182880">
                        <a:spcBef>
                          <a:spcPts val="0"/>
                        </a:spcBef>
                        <a:spcAft>
                          <a:spcPts val="0"/>
                        </a:spcAft>
                      </a:pPr>
                      <a:r>
                        <a:rPr lang="en-US" sz="900">
                          <a:effectLst/>
                        </a:rPr>
                        <a:t>e.i.r.p.</a:t>
                      </a:r>
                      <a:r>
                        <a:rPr lang="en-US" sz="900" spc="-45">
                          <a:effectLst/>
                        </a:rPr>
                        <a:t> </a:t>
                      </a:r>
                      <a:r>
                        <a:rPr lang="en-US" sz="900">
                          <a:effectLst/>
                        </a:rPr>
                        <a:t>density</a:t>
                      </a:r>
                      <a:r>
                        <a:rPr lang="en-US" sz="900" spc="-45">
                          <a:effectLst/>
                        </a:rPr>
                        <a:t> </a:t>
                      </a:r>
                      <a:r>
                        <a:rPr lang="en-US" sz="900">
                          <a:effectLst/>
                        </a:rPr>
                        <a:t>and</a:t>
                      </a:r>
                      <a:r>
                        <a:rPr lang="en-US" sz="900" spc="-45">
                          <a:effectLst/>
                        </a:rPr>
                        <a:t> </a:t>
                      </a:r>
                      <a:r>
                        <a:rPr lang="en-US" sz="900">
                          <a:effectLst/>
                        </a:rPr>
                        <a:t>transmit</a:t>
                      </a:r>
                      <a:r>
                        <a:rPr lang="en-US" sz="900" spc="-235">
                          <a:effectLst/>
                        </a:rPr>
                        <a:t> </a:t>
                      </a:r>
                      <a:r>
                        <a:rPr lang="en-US" sz="900">
                          <a:effectLst/>
                        </a:rPr>
                        <a:t>antenna</a:t>
                      </a:r>
                      <a:r>
                        <a:rPr lang="en-US" sz="900" spc="-15">
                          <a:effectLst/>
                        </a:rPr>
                        <a:t> </a:t>
                      </a:r>
                      <a:r>
                        <a:rPr lang="en-US" sz="900">
                          <a:effectLst/>
                        </a:rPr>
                        <a:t>gain</a:t>
                      </a:r>
                      <a:r>
                        <a:rPr lang="en-US" sz="900" spc="-10">
                          <a:effectLst/>
                        </a:rPr>
                        <a:t> </a:t>
                      </a:r>
                      <a:r>
                        <a:rPr lang="en-US" sz="900">
                          <a:effectLst/>
                        </a:rPr>
                        <a:t>≥</a:t>
                      </a:r>
                      <a:r>
                        <a:rPr lang="en-US" sz="900" spc="-10">
                          <a:effectLst/>
                        </a:rPr>
                        <a:t> </a:t>
                      </a:r>
                      <a:r>
                        <a:rPr lang="en-US" sz="900">
                          <a:effectLst/>
                        </a:rPr>
                        <a:t>30</a:t>
                      </a:r>
                      <a:r>
                        <a:rPr lang="en-US" sz="900" spc="-10">
                          <a:effectLst/>
                        </a:rPr>
                        <a:t> </a:t>
                      </a:r>
                      <a:r>
                        <a:rPr lang="en-US" sz="900">
                          <a:effectLst/>
                        </a:rPr>
                        <a:t>dBi</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32385" marR="163195">
                        <a:spcBef>
                          <a:spcPts val="125"/>
                        </a:spcBef>
                        <a:spcAft>
                          <a:spcPts val="0"/>
                        </a:spcAft>
                      </a:pPr>
                      <a:r>
                        <a:rPr lang="en-US" sz="900">
                          <a:effectLst/>
                        </a:rPr>
                        <a:t>Adequate spectrum</a:t>
                      </a:r>
                      <a:r>
                        <a:rPr lang="en-US" sz="900" spc="5">
                          <a:effectLst/>
                        </a:rPr>
                        <a:t> </a:t>
                      </a:r>
                      <a:r>
                        <a:rPr lang="en-US" sz="900">
                          <a:effectLst/>
                        </a:rPr>
                        <a:t>sharing mechanism</a:t>
                      </a:r>
                      <a:r>
                        <a:rPr lang="en-US" sz="900" spc="5">
                          <a:effectLst/>
                        </a:rPr>
                        <a:t> </a:t>
                      </a:r>
                      <a:r>
                        <a:rPr lang="en-US" sz="900">
                          <a:effectLst/>
                        </a:rPr>
                        <a:t>shall</a:t>
                      </a:r>
                      <a:r>
                        <a:rPr lang="en-US" sz="900" spc="-35">
                          <a:effectLst/>
                        </a:rPr>
                        <a:t> </a:t>
                      </a:r>
                      <a:r>
                        <a:rPr lang="en-US" sz="900">
                          <a:effectLst/>
                        </a:rPr>
                        <a:t>be</a:t>
                      </a:r>
                      <a:r>
                        <a:rPr lang="en-US" sz="900" spc="-30">
                          <a:effectLst/>
                        </a:rPr>
                        <a:t> </a:t>
                      </a:r>
                      <a:r>
                        <a:rPr lang="en-US" sz="900">
                          <a:effectLst/>
                        </a:rPr>
                        <a:t>implemented</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29210" marR="0">
                        <a:lnSpc>
                          <a:spcPct val="105000"/>
                        </a:lnSpc>
                        <a:spcBef>
                          <a:spcPts val="125"/>
                        </a:spcBef>
                        <a:spcAft>
                          <a:spcPts val="0"/>
                        </a:spcAft>
                      </a:pPr>
                      <a:r>
                        <a:rPr lang="en-US" sz="900">
                          <a:effectLst/>
                        </a:rPr>
                        <a:t>Not</a:t>
                      </a:r>
                      <a:r>
                        <a:rPr lang="en-US" sz="900" spc="-10">
                          <a:effectLst/>
                        </a:rPr>
                        <a:t> </a:t>
                      </a:r>
                      <a:r>
                        <a:rPr lang="en-US" sz="900">
                          <a:effectLst/>
                        </a:rPr>
                        <a:t>specified</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33020" marR="0">
                        <a:lnSpc>
                          <a:spcPct val="105000"/>
                        </a:lnSpc>
                        <a:spcBef>
                          <a:spcPts val="125"/>
                        </a:spcBef>
                        <a:spcAft>
                          <a:spcPts val="0"/>
                        </a:spcAft>
                      </a:pPr>
                      <a:r>
                        <a:rPr lang="en-US" sz="900">
                          <a:effectLst/>
                        </a:rPr>
                        <a:t>ECC</a:t>
                      </a:r>
                      <a:r>
                        <a:rPr lang="en-US" sz="900" spc="-15">
                          <a:effectLst/>
                        </a:rPr>
                        <a:t> </a:t>
                      </a:r>
                      <a:r>
                        <a:rPr lang="en-US" sz="900">
                          <a:effectLst/>
                        </a:rPr>
                        <a:t>Report</a:t>
                      </a:r>
                      <a:r>
                        <a:rPr lang="en-US" sz="900" spc="-15">
                          <a:effectLst/>
                        </a:rPr>
                        <a:t> </a:t>
                      </a:r>
                      <a:r>
                        <a:rPr lang="en-US" sz="900">
                          <a:effectLst/>
                        </a:rPr>
                        <a:t>288</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33020" marR="0">
                        <a:lnSpc>
                          <a:spcPct val="105000"/>
                        </a:lnSpc>
                        <a:spcBef>
                          <a:spcPts val="125"/>
                        </a:spcBef>
                        <a:spcAft>
                          <a:spcPts val="0"/>
                        </a:spcAft>
                      </a:pPr>
                      <a:r>
                        <a:rPr lang="en-US" sz="900" dirty="0">
                          <a:effectLst/>
                        </a:rPr>
                        <a:t>Applies</a:t>
                      </a:r>
                      <a:r>
                        <a:rPr lang="en-US" sz="900" spc="-25" dirty="0">
                          <a:effectLst/>
                        </a:rPr>
                        <a:t> </a:t>
                      </a:r>
                      <a:r>
                        <a:rPr lang="en-US" sz="900" dirty="0">
                          <a:effectLst/>
                        </a:rPr>
                        <a:t>only</a:t>
                      </a:r>
                      <a:r>
                        <a:rPr lang="en-US" sz="900" spc="-25" dirty="0">
                          <a:effectLst/>
                        </a:rPr>
                        <a:t> </a:t>
                      </a:r>
                      <a:r>
                        <a:rPr lang="en-US" sz="900" dirty="0">
                          <a:effectLst/>
                        </a:rPr>
                        <a:t>to</a:t>
                      </a:r>
                      <a:r>
                        <a:rPr lang="en-US" sz="900" spc="-25" dirty="0">
                          <a:effectLst/>
                        </a:rPr>
                        <a:t> </a:t>
                      </a:r>
                      <a:r>
                        <a:rPr lang="en-US" sz="900" dirty="0">
                          <a:effectLst/>
                        </a:rPr>
                        <a:t>fixed</a:t>
                      </a:r>
                      <a:r>
                        <a:rPr lang="en-US" sz="900" spc="-25" dirty="0">
                          <a:effectLst/>
                        </a:rPr>
                        <a:t> </a:t>
                      </a:r>
                      <a:r>
                        <a:rPr lang="en-US" sz="900" dirty="0">
                          <a:effectLst/>
                        </a:rPr>
                        <a:t>outdoor</a:t>
                      </a:r>
                      <a:r>
                        <a:rPr lang="en-US" sz="900" spc="-25" dirty="0">
                          <a:effectLst/>
                        </a:rPr>
                        <a:t> </a:t>
                      </a:r>
                      <a:r>
                        <a:rPr lang="en-US" sz="900" dirty="0">
                          <a:effectLst/>
                        </a:rPr>
                        <a:t>installations (note 3)</a:t>
                      </a:r>
                      <a:endParaRPr lang="en-US" sz="1100" dirty="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4080066046"/>
                  </a:ext>
                </a:extLst>
              </a:tr>
            </a:tbl>
          </a:graphicData>
        </a:graphic>
      </p:graphicFrame>
      <p:sp>
        <p:nvSpPr>
          <p:cNvPr id="9" name="Rectangle 1">
            <a:extLst>
              <a:ext uri="{FF2B5EF4-FFF2-40B4-BE49-F238E27FC236}">
                <a16:creationId xmlns:a16="http://schemas.microsoft.com/office/drawing/2014/main" id="{32BF4F21-FF0B-4A72-8C19-CF17B017D474}"/>
              </a:ext>
            </a:extLst>
          </p:cNvPr>
          <p:cNvSpPr>
            <a:spLocks noChangeArrowheads="1"/>
          </p:cNvSpPr>
          <p:nvPr/>
        </p:nvSpPr>
        <p:spPr bwMode="auto">
          <a:xfrm>
            <a:off x="907429" y="563721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0156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1" i="0" u="none" strike="noStrike" cap="none" normalizeH="0" baseline="0" dirty="0">
              <a:ln>
                <a:noFill/>
              </a:ln>
              <a:solidFill>
                <a:schemeClr val="tx1"/>
              </a:solidFill>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C00000"/>
                </a:solidFill>
                <a:effectLst/>
                <a:latin typeface="Arial" panose="020B0604020202020204" pitchFamily="34" charset="0"/>
                <a:ea typeface="Calibri" panose="020F0502020204030204" pitchFamily="34" charset="0"/>
              </a:rPr>
              <a:t>Note 3:     Some CEPT Administrations, have an existing regulatory framework for the Fixed Service in 57-66 GHz and may implement a self-coordination mechanism similar to “light licensing” described in ECC Report 80</a:t>
            </a:r>
            <a:r>
              <a:rPr kumimoji="0" lang="en-US" altLang="en-US" sz="800" b="0" i="0" u="none" strike="noStrike" cap="none" normalizeH="0" baseline="0" dirty="0">
                <a:ln>
                  <a:noFill/>
                </a:ln>
                <a:solidFill>
                  <a:schemeClr val="tx1"/>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36941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21E81-10B7-48C2-8AAF-152DA45A40A7}"/>
              </a:ext>
            </a:extLst>
          </p:cNvPr>
          <p:cNvSpPr>
            <a:spLocks noGrp="1"/>
          </p:cNvSpPr>
          <p:nvPr>
            <p:ph type="title"/>
          </p:nvPr>
        </p:nvSpPr>
        <p:spPr/>
        <p:txBody>
          <a:bodyPr/>
          <a:lstStyle/>
          <a:p>
            <a:r>
              <a:rPr lang="en-US" dirty="0"/>
              <a:t>non specific SRD in ERC REC 70-03</a:t>
            </a:r>
          </a:p>
        </p:txBody>
      </p:sp>
      <p:graphicFrame>
        <p:nvGraphicFramePr>
          <p:cNvPr id="8" name="Content Placeholder 7">
            <a:extLst>
              <a:ext uri="{FF2B5EF4-FFF2-40B4-BE49-F238E27FC236}">
                <a16:creationId xmlns:a16="http://schemas.microsoft.com/office/drawing/2014/main" id="{3A23BD0F-19E6-4648-8E35-2DEFD75CD7A7}"/>
              </a:ext>
            </a:extLst>
          </p:cNvPr>
          <p:cNvGraphicFramePr>
            <a:graphicFrameLocks noGrp="1"/>
          </p:cNvGraphicFramePr>
          <p:nvPr>
            <p:ph idx="1"/>
            <p:extLst>
              <p:ext uri="{D42A27DB-BD31-4B8C-83A1-F6EECF244321}">
                <p14:modId xmlns:p14="http://schemas.microsoft.com/office/powerpoint/2010/main" val="68524677"/>
              </p:ext>
            </p:extLst>
          </p:nvPr>
        </p:nvGraphicFramePr>
        <p:xfrm>
          <a:off x="462491" y="1944354"/>
          <a:ext cx="10927293" cy="1094420"/>
        </p:xfrm>
        <a:graphic>
          <a:graphicData uri="http://schemas.openxmlformats.org/drawingml/2006/table">
            <a:tbl>
              <a:tblPr firstRow="1" firstCol="1" lastRow="1" lastCol="1" bandRow="1" bandCol="1"/>
              <a:tblGrid>
                <a:gridCol w="546365">
                  <a:extLst>
                    <a:ext uri="{9D8B030D-6E8A-4147-A177-3AD203B41FA5}">
                      <a16:colId xmlns:a16="http://schemas.microsoft.com/office/drawing/2014/main" val="424522914"/>
                    </a:ext>
                  </a:extLst>
                </a:gridCol>
                <a:gridCol w="1639094">
                  <a:extLst>
                    <a:ext uri="{9D8B030D-6E8A-4147-A177-3AD203B41FA5}">
                      <a16:colId xmlns:a16="http://schemas.microsoft.com/office/drawing/2014/main" val="2904552031"/>
                    </a:ext>
                  </a:extLst>
                </a:gridCol>
                <a:gridCol w="1748367">
                  <a:extLst>
                    <a:ext uri="{9D8B030D-6E8A-4147-A177-3AD203B41FA5}">
                      <a16:colId xmlns:a16="http://schemas.microsoft.com/office/drawing/2014/main" val="1979522168"/>
                    </a:ext>
                  </a:extLst>
                </a:gridCol>
                <a:gridCol w="1420548">
                  <a:extLst>
                    <a:ext uri="{9D8B030D-6E8A-4147-A177-3AD203B41FA5}">
                      <a16:colId xmlns:a16="http://schemas.microsoft.com/office/drawing/2014/main" val="973362588"/>
                    </a:ext>
                  </a:extLst>
                </a:gridCol>
                <a:gridCol w="1311275">
                  <a:extLst>
                    <a:ext uri="{9D8B030D-6E8A-4147-A177-3AD203B41FA5}">
                      <a16:colId xmlns:a16="http://schemas.microsoft.com/office/drawing/2014/main" val="3335588781"/>
                    </a:ext>
                  </a:extLst>
                </a:gridCol>
                <a:gridCol w="1529821">
                  <a:extLst>
                    <a:ext uri="{9D8B030D-6E8A-4147-A177-3AD203B41FA5}">
                      <a16:colId xmlns:a16="http://schemas.microsoft.com/office/drawing/2014/main" val="493465833"/>
                    </a:ext>
                  </a:extLst>
                </a:gridCol>
                <a:gridCol w="2731823">
                  <a:extLst>
                    <a:ext uri="{9D8B030D-6E8A-4147-A177-3AD203B41FA5}">
                      <a16:colId xmlns:a16="http://schemas.microsoft.com/office/drawing/2014/main" val="634191470"/>
                    </a:ext>
                  </a:extLst>
                </a:gridCol>
              </a:tblGrid>
              <a:tr h="696199">
                <a:tc>
                  <a:txBody>
                    <a:bodyPr/>
                    <a:lstStyle/>
                    <a:p>
                      <a:pPr marL="31750" marR="0" algn="l">
                        <a:spcBef>
                          <a:spcPts val="100"/>
                        </a:spcBef>
                        <a:spcAft>
                          <a:spcPts val="0"/>
                        </a:spcAft>
                      </a:pPr>
                      <a:r>
                        <a:rPr lang="en-US" sz="1400" b="1">
                          <a:effectLst/>
                          <a:latin typeface="Arial" panose="020B0604020202020204" pitchFamily="34" charset="0"/>
                          <a:ea typeface="Arial" panose="020B0604020202020204" pitchFamily="34" charset="0"/>
                          <a:cs typeface="Arial" panose="020B0604020202020204" pitchFamily="34" charset="0"/>
                        </a:rPr>
                        <a:t>n1</a:t>
                      </a:r>
                      <a:endParaRPr lang="en-US" sz="20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31750" marR="0" algn="l">
                        <a:spcBef>
                          <a:spcPts val="100"/>
                        </a:spcBef>
                        <a:spcAft>
                          <a:spcPts val="0"/>
                        </a:spcAft>
                      </a:pPr>
                      <a:r>
                        <a:rPr lang="en-US" sz="1400">
                          <a:effectLst/>
                          <a:latin typeface="Arial" panose="020B0604020202020204" pitchFamily="34" charset="0"/>
                          <a:ea typeface="Arial" panose="020B0604020202020204" pitchFamily="34" charset="0"/>
                          <a:cs typeface="Arial" panose="020B0604020202020204" pitchFamily="34" charset="0"/>
                        </a:rPr>
                        <a:t>57-64</a:t>
                      </a:r>
                      <a:r>
                        <a:rPr lang="en-US" sz="1400" spc="-15">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GHz</a:t>
                      </a:r>
                      <a:endParaRPr lang="en-US" sz="20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31750" marR="37465" algn="l">
                        <a:lnSpc>
                          <a:spcPct val="103000"/>
                        </a:lnSpc>
                        <a:spcBef>
                          <a:spcPts val="100"/>
                        </a:spcBef>
                        <a:spcAft>
                          <a:spcPts val="0"/>
                        </a:spcAft>
                      </a:pPr>
                      <a:r>
                        <a:rPr lang="en-US" sz="1400" dirty="0">
                          <a:effectLst/>
                          <a:latin typeface="Arial" panose="020B0604020202020204" pitchFamily="34" charset="0"/>
                          <a:ea typeface="Arial" panose="020B0604020202020204" pitchFamily="34" charset="0"/>
                          <a:cs typeface="Arial" panose="020B0604020202020204" pitchFamily="34" charset="0"/>
                        </a:rPr>
                        <a:t>100</a:t>
                      </a:r>
                      <a:r>
                        <a:rPr lang="en-US" sz="1400" spc="-30" dirty="0">
                          <a:effectLst/>
                          <a:latin typeface="Arial" panose="020B0604020202020204" pitchFamily="34" charset="0"/>
                          <a:ea typeface="Arial" panose="020B0604020202020204" pitchFamily="34" charset="0"/>
                          <a:cs typeface="Arial" panose="020B0604020202020204" pitchFamily="34" charset="0"/>
                        </a:rPr>
                        <a:t> </a:t>
                      </a:r>
                      <a:r>
                        <a:rPr lang="en-US" sz="1400" dirty="0" err="1">
                          <a:effectLst/>
                          <a:latin typeface="Arial" panose="020B0604020202020204" pitchFamily="34" charset="0"/>
                          <a:ea typeface="Arial" panose="020B0604020202020204" pitchFamily="34" charset="0"/>
                          <a:cs typeface="Arial" panose="020B0604020202020204" pitchFamily="34" charset="0"/>
                        </a:rPr>
                        <a:t>mW</a:t>
                      </a:r>
                      <a:r>
                        <a:rPr lang="en-US" sz="1400" spc="-25" dirty="0">
                          <a:effectLst/>
                          <a:latin typeface="Arial" panose="020B0604020202020204" pitchFamily="34" charset="0"/>
                          <a:ea typeface="Arial" panose="020B0604020202020204" pitchFamily="34" charset="0"/>
                          <a:cs typeface="Arial" panose="020B0604020202020204" pitchFamily="34" charset="0"/>
                        </a:rPr>
                        <a:t> </a:t>
                      </a:r>
                      <a:r>
                        <a:rPr lang="en-US" sz="1400" dirty="0" err="1">
                          <a:effectLst/>
                          <a:latin typeface="Arial" panose="020B0604020202020204" pitchFamily="34" charset="0"/>
                          <a:ea typeface="Arial" panose="020B0604020202020204" pitchFamily="34" charset="0"/>
                          <a:cs typeface="Arial" panose="020B0604020202020204" pitchFamily="34" charset="0"/>
                        </a:rPr>
                        <a:t>e.i.r.p</a:t>
                      </a:r>
                      <a:r>
                        <a:rPr lang="en-US" sz="1400" dirty="0">
                          <a:effectLst/>
                          <a:latin typeface="Arial" panose="020B0604020202020204" pitchFamily="34" charset="0"/>
                          <a:ea typeface="Arial" panose="020B0604020202020204" pitchFamily="34" charset="0"/>
                          <a:cs typeface="Arial" panose="020B0604020202020204" pitchFamily="34" charset="0"/>
                        </a:rPr>
                        <a:t>.</a:t>
                      </a:r>
                      <a:r>
                        <a:rPr lang="en-US" sz="1400" spc="-30" dirty="0">
                          <a:effectLst/>
                          <a:latin typeface="Arial" panose="020B0604020202020204" pitchFamily="34" charset="0"/>
                          <a:ea typeface="Arial" panose="020B0604020202020204" pitchFamily="34" charset="0"/>
                          <a:cs typeface="Arial" panose="020B0604020202020204" pitchFamily="34" charset="0"/>
                        </a:rPr>
                        <a:t> </a:t>
                      </a:r>
                      <a:r>
                        <a:rPr lang="en-US" sz="1400" dirty="0">
                          <a:effectLst/>
                          <a:latin typeface="Arial" panose="020B0604020202020204" pitchFamily="34" charset="0"/>
                          <a:ea typeface="Arial" panose="020B0604020202020204" pitchFamily="34" charset="0"/>
                          <a:cs typeface="Arial" panose="020B0604020202020204" pitchFamily="34" charset="0"/>
                        </a:rPr>
                        <a:t>10</a:t>
                      </a:r>
                      <a:r>
                        <a:rPr lang="en-US" sz="1400" spc="-25" dirty="0">
                          <a:effectLst/>
                          <a:latin typeface="Arial" panose="020B0604020202020204" pitchFamily="34" charset="0"/>
                          <a:ea typeface="Arial" panose="020B0604020202020204" pitchFamily="34" charset="0"/>
                          <a:cs typeface="Arial" panose="020B0604020202020204" pitchFamily="34" charset="0"/>
                        </a:rPr>
                        <a:t> </a:t>
                      </a:r>
                      <a:r>
                        <a:rPr lang="en-US" sz="1400" dirty="0" err="1">
                          <a:effectLst/>
                          <a:latin typeface="Arial" panose="020B0604020202020204" pitchFamily="34" charset="0"/>
                          <a:ea typeface="Arial" panose="020B0604020202020204" pitchFamily="34" charset="0"/>
                          <a:cs typeface="Arial" panose="020B0604020202020204" pitchFamily="34" charset="0"/>
                        </a:rPr>
                        <a:t>mW</a:t>
                      </a:r>
                      <a:r>
                        <a:rPr lang="en-US" sz="1400" spc="-30" dirty="0">
                          <a:effectLst/>
                          <a:latin typeface="Arial" panose="020B0604020202020204" pitchFamily="34" charset="0"/>
                          <a:ea typeface="Arial" panose="020B0604020202020204" pitchFamily="34" charset="0"/>
                          <a:cs typeface="Arial" panose="020B0604020202020204" pitchFamily="34" charset="0"/>
                        </a:rPr>
                        <a:t> </a:t>
                      </a:r>
                      <a:r>
                        <a:rPr lang="en-US" sz="1400" dirty="0">
                          <a:effectLst/>
                          <a:latin typeface="Arial" panose="020B0604020202020204" pitchFamily="34" charset="0"/>
                          <a:ea typeface="Arial" panose="020B0604020202020204" pitchFamily="34" charset="0"/>
                          <a:cs typeface="Arial" panose="020B0604020202020204" pitchFamily="34" charset="0"/>
                        </a:rPr>
                        <a:t>output</a:t>
                      </a:r>
                      <a:r>
                        <a:rPr lang="en-US" sz="1400" spc="-235" dirty="0">
                          <a:effectLst/>
                          <a:latin typeface="Arial" panose="020B0604020202020204" pitchFamily="34" charset="0"/>
                          <a:ea typeface="Arial" panose="020B0604020202020204" pitchFamily="34" charset="0"/>
                          <a:cs typeface="Arial" panose="020B0604020202020204" pitchFamily="34" charset="0"/>
                        </a:rPr>
                        <a:t> </a:t>
                      </a:r>
                      <a:r>
                        <a:rPr lang="en-US" sz="1400" dirty="0">
                          <a:effectLst/>
                          <a:latin typeface="Arial" panose="020B0604020202020204" pitchFamily="34" charset="0"/>
                          <a:ea typeface="Arial" panose="020B0604020202020204" pitchFamily="34" charset="0"/>
                          <a:cs typeface="Arial" panose="020B0604020202020204" pitchFamily="34" charset="0"/>
                        </a:rPr>
                        <a:t>power</a:t>
                      </a:r>
                      <a:endParaRPr lang="en-US" sz="2000" dirty="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32385" marR="0" algn="l">
                        <a:spcBef>
                          <a:spcPts val="100"/>
                        </a:spcBef>
                        <a:spcAft>
                          <a:spcPts val="0"/>
                        </a:spcAft>
                      </a:pPr>
                      <a:r>
                        <a:rPr lang="en-US" sz="1400" dirty="0">
                          <a:effectLst/>
                          <a:latin typeface="Arial" panose="020B0604020202020204" pitchFamily="34" charset="0"/>
                          <a:ea typeface="Arial" panose="020B0604020202020204" pitchFamily="34" charset="0"/>
                          <a:cs typeface="Arial" panose="020B0604020202020204" pitchFamily="34" charset="0"/>
                        </a:rPr>
                        <a:t>No</a:t>
                      </a:r>
                      <a:r>
                        <a:rPr lang="en-US" sz="1400" spc="-10" dirty="0">
                          <a:effectLst/>
                          <a:latin typeface="Arial" panose="020B0604020202020204" pitchFamily="34" charset="0"/>
                          <a:ea typeface="Arial" panose="020B0604020202020204" pitchFamily="34" charset="0"/>
                          <a:cs typeface="Arial" panose="020B0604020202020204" pitchFamily="34" charset="0"/>
                        </a:rPr>
                        <a:t> </a:t>
                      </a:r>
                      <a:r>
                        <a:rPr lang="en-US" sz="1400" dirty="0">
                          <a:effectLst/>
                          <a:latin typeface="Arial" panose="020B0604020202020204" pitchFamily="34" charset="0"/>
                          <a:ea typeface="Arial" panose="020B0604020202020204" pitchFamily="34" charset="0"/>
                          <a:cs typeface="Arial" panose="020B0604020202020204" pitchFamily="34" charset="0"/>
                        </a:rPr>
                        <a:t>requirement</a:t>
                      </a:r>
                      <a:endParaRPr lang="en-US" sz="2000" dirty="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29210" marR="0" algn="l">
                        <a:spcBef>
                          <a:spcPts val="100"/>
                        </a:spcBef>
                        <a:spcAft>
                          <a:spcPts val="0"/>
                        </a:spcAft>
                      </a:pPr>
                      <a:r>
                        <a:rPr lang="en-US" sz="1400">
                          <a:effectLst/>
                          <a:latin typeface="Arial" panose="020B0604020202020204" pitchFamily="34" charset="0"/>
                          <a:ea typeface="Arial" panose="020B0604020202020204" pitchFamily="34" charset="0"/>
                          <a:cs typeface="Arial" panose="020B0604020202020204" pitchFamily="34" charset="0"/>
                        </a:rPr>
                        <a:t>Not</a:t>
                      </a:r>
                      <a:r>
                        <a:rPr lang="en-US" sz="1400" spc="-10">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specified</a:t>
                      </a:r>
                      <a:endParaRPr lang="en-US" sz="20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905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0" marR="0" algn="l">
                        <a:spcBef>
                          <a:spcPts val="0"/>
                        </a:spcBef>
                        <a:spcAft>
                          <a:spcPts val="0"/>
                        </a:spcAft>
                      </a:pPr>
                      <a:r>
                        <a:rPr lang="en-US" sz="1200">
                          <a:effectLst/>
                          <a:latin typeface="Times New Roman" panose="02020603050405020304" pitchFamily="18" charset="0"/>
                          <a:ea typeface="Arial" panose="020B0604020202020204" pitchFamily="34" charset="0"/>
                          <a:cs typeface="Arial" panose="020B0604020202020204" pitchFamily="34" charset="0"/>
                        </a:rPr>
                        <a:t> </a:t>
                      </a:r>
                      <a:endParaRPr lang="en-US" sz="20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33020" marR="80010" algn="l">
                        <a:lnSpc>
                          <a:spcPct val="103000"/>
                        </a:lnSpc>
                        <a:spcBef>
                          <a:spcPts val="100"/>
                        </a:spcBef>
                        <a:spcAft>
                          <a:spcPts val="0"/>
                        </a:spcAft>
                      </a:pPr>
                      <a:r>
                        <a:rPr lang="en-US" sz="1400">
                          <a:effectLst/>
                          <a:latin typeface="Arial" panose="020B0604020202020204" pitchFamily="34" charset="0"/>
                          <a:ea typeface="Arial" panose="020B0604020202020204" pitchFamily="34" charset="0"/>
                          <a:cs typeface="Arial" panose="020B0604020202020204" pitchFamily="34" charset="0"/>
                        </a:rPr>
                        <a:t>The</a:t>
                      </a:r>
                      <a:r>
                        <a:rPr lang="en-US" sz="1400" spc="-30">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frequency</a:t>
                      </a:r>
                      <a:r>
                        <a:rPr lang="en-US" sz="1400" spc="-25">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band</a:t>
                      </a:r>
                      <a:r>
                        <a:rPr lang="en-US" sz="1400" spc="-25">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is</a:t>
                      </a:r>
                      <a:r>
                        <a:rPr lang="en-US" sz="1400" spc="-25">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also</a:t>
                      </a:r>
                      <a:r>
                        <a:rPr lang="en-US" sz="1400" spc="-25">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identified</a:t>
                      </a:r>
                      <a:r>
                        <a:rPr lang="en-US" sz="1400" spc="-25">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in</a:t>
                      </a:r>
                      <a:r>
                        <a:rPr lang="en-US" sz="1400" spc="-25">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Annex</a:t>
                      </a:r>
                      <a:r>
                        <a:rPr lang="en-US" sz="1400" spc="-235">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6</a:t>
                      </a:r>
                      <a:r>
                        <a:rPr lang="en-US" sz="1400" spc="-15">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and</a:t>
                      </a:r>
                      <a:r>
                        <a:rPr lang="en-US" sz="1400" spc="-10">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within</a:t>
                      </a:r>
                      <a:r>
                        <a:rPr lang="en-US" sz="1400" spc="-15">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frequency</a:t>
                      </a:r>
                      <a:r>
                        <a:rPr lang="en-US" sz="1400" spc="-10">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bands</a:t>
                      </a:r>
                      <a:r>
                        <a:rPr lang="en-US" sz="1400" spc="-15">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in</a:t>
                      </a:r>
                      <a:r>
                        <a:rPr lang="en-US" sz="1400" spc="-10">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Annex</a:t>
                      </a:r>
                      <a:r>
                        <a:rPr lang="en-US" sz="1400" spc="-15">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3</a:t>
                      </a:r>
                      <a:endParaRPr lang="en-US" sz="20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50390415"/>
                  </a:ext>
                </a:extLst>
              </a:tr>
              <a:tr h="398221">
                <a:tc>
                  <a:txBody>
                    <a:bodyPr/>
                    <a:lstStyle/>
                    <a:p>
                      <a:pPr marL="31750" marR="0" algn="l">
                        <a:spcBef>
                          <a:spcPts val="125"/>
                        </a:spcBef>
                        <a:spcAft>
                          <a:spcPts val="0"/>
                        </a:spcAft>
                      </a:pPr>
                      <a:r>
                        <a:rPr lang="en-US" sz="1400" b="1">
                          <a:effectLst/>
                          <a:latin typeface="Arial" panose="020B0604020202020204" pitchFamily="34" charset="0"/>
                          <a:ea typeface="Arial" panose="020B0604020202020204" pitchFamily="34" charset="0"/>
                          <a:cs typeface="Arial" panose="020B0604020202020204" pitchFamily="34" charset="0"/>
                        </a:rPr>
                        <a:t>n2</a:t>
                      </a:r>
                      <a:endParaRPr lang="en-US" sz="20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tcPr>
                </a:tc>
                <a:tc>
                  <a:txBody>
                    <a:bodyPr/>
                    <a:lstStyle/>
                    <a:p>
                      <a:pPr marL="31750" marR="0" algn="l">
                        <a:spcBef>
                          <a:spcPts val="125"/>
                        </a:spcBef>
                        <a:spcAft>
                          <a:spcPts val="0"/>
                        </a:spcAft>
                      </a:pPr>
                      <a:r>
                        <a:rPr lang="en-US" sz="1400">
                          <a:effectLst/>
                          <a:latin typeface="Arial" panose="020B0604020202020204" pitchFamily="34" charset="0"/>
                          <a:ea typeface="Arial" panose="020B0604020202020204" pitchFamily="34" charset="0"/>
                          <a:cs typeface="Arial" panose="020B0604020202020204" pitchFamily="34" charset="0"/>
                        </a:rPr>
                        <a:t>61-61.5</a:t>
                      </a:r>
                      <a:r>
                        <a:rPr lang="en-US" sz="1400" spc="-15">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GHz</a:t>
                      </a:r>
                      <a:endParaRPr lang="en-US" sz="20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tcPr>
                </a:tc>
                <a:tc>
                  <a:txBody>
                    <a:bodyPr/>
                    <a:lstStyle/>
                    <a:p>
                      <a:pPr marL="31750" marR="0" algn="l">
                        <a:spcBef>
                          <a:spcPts val="125"/>
                        </a:spcBef>
                        <a:spcAft>
                          <a:spcPts val="0"/>
                        </a:spcAft>
                      </a:pPr>
                      <a:r>
                        <a:rPr lang="en-US" sz="1400">
                          <a:effectLst/>
                          <a:latin typeface="Arial" panose="020B0604020202020204" pitchFamily="34" charset="0"/>
                          <a:ea typeface="Arial" panose="020B0604020202020204" pitchFamily="34" charset="0"/>
                          <a:cs typeface="Arial" panose="020B0604020202020204" pitchFamily="34" charset="0"/>
                        </a:rPr>
                        <a:t>100</a:t>
                      </a:r>
                      <a:r>
                        <a:rPr lang="en-US" sz="1400" spc="-25">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mW</a:t>
                      </a:r>
                      <a:r>
                        <a:rPr lang="en-US" sz="1400" spc="-20">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e.i.r.p.</a:t>
                      </a:r>
                      <a:endParaRPr lang="en-US" sz="20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tcPr>
                </a:tc>
                <a:tc>
                  <a:txBody>
                    <a:bodyPr/>
                    <a:lstStyle/>
                    <a:p>
                      <a:pPr marL="32385" marR="0" algn="l">
                        <a:spcBef>
                          <a:spcPts val="125"/>
                        </a:spcBef>
                        <a:spcAft>
                          <a:spcPts val="0"/>
                        </a:spcAft>
                      </a:pPr>
                      <a:r>
                        <a:rPr lang="en-US" sz="1400">
                          <a:effectLst/>
                          <a:latin typeface="Arial" panose="020B0604020202020204" pitchFamily="34" charset="0"/>
                          <a:ea typeface="Arial" panose="020B0604020202020204" pitchFamily="34" charset="0"/>
                          <a:cs typeface="Arial" panose="020B0604020202020204" pitchFamily="34" charset="0"/>
                        </a:rPr>
                        <a:t>No</a:t>
                      </a:r>
                      <a:r>
                        <a:rPr lang="en-US" sz="1400" spc="-10">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requirement</a:t>
                      </a:r>
                      <a:endParaRPr lang="en-US" sz="20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tcPr>
                </a:tc>
                <a:tc>
                  <a:txBody>
                    <a:bodyPr/>
                    <a:lstStyle/>
                    <a:p>
                      <a:pPr marL="29210" marR="0" algn="l">
                        <a:spcBef>
                          <a:spcPts val="125"/>
                        </a:spcBef>
                        <a:spcAft>
                          <a:spcPts val="0"/>
                        </a:spcAft>
                      </a:pPr>
                      <a:r>
                        <a:rPr lang="en-US" sz="1400">
                          <a:effectLst/>
                          <a:latin typeface="Arial" panose="020B0604020202020204" pitchFamily="34" charset="0"/>
                          <a:ea typeface="Arial" panose="020B0604020202020204" pitchFamily="34" charset="0"/>
                          <a:cs typeface="Arial" panose="020B0604020202020204" pitchFamily="34" charset="0"/>
                        </a:rPr>
                        <a:t>Not</a:t>
                      </a:r>
                      <a:r>
                        <a:rPr lang="en-US" sz="1400" spc="-10">
                          <a:effectLst/>
                          <a:latin typeface="Arial" panose="020B0604020202020204" pitchFamily="34" charset="0"/>
                          <a:ea typeface="Arial" panose="020B0604020202020204" pitchFamily="34" charset="0"/>
                          <a:cs typeface="Arial" panose="020B0604020202020204" pitchFamily="34" charset="0"/>
                        </a:rPr>
                        <a:t> </a:t>
                      </a:r>
                      <a:r>
                        <a:rPr lang="en-US" sz="1400">
                          <a:effectLst/>
                          <a:latin typeface="Arial" panose="020B0604020202020204" pitchFamily="34" charset="0"/>
                          <a:ea typeface="Arial" panose="020B0604020202020204" pitchFamily="34" charset="0"/>
                          <a:cs typeface="Arial" panose="020B0604020202020204" pitchFamily="34" charset="0"/>
                        </a:rPr>
                        <a:t>specified</a:t>
                      </a:r>
                      <a:endParaRPr lang="en-US" sz="20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905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tcPr>
                </a:tc>
                <a:tc>
                  <a:txBody>
                    <a:bodyPr/>
                    <a:lstStyle/>
                    <a:p>
                      <a:pPr marL="0" marR="0" algn="l">
                        <a:spcBef>
                          <a:spcPts val="0"/>
                        </a:spcBef>
                        <a:spcAft>
                          <a:spcPts val="0"/>
                        </a:spcAft>
                      </a:pPr>
                      <a:r>
                        <a:rPr lang="en-US" sz="1200">
                          <a:effectLst/>
                          <a:latin typeface="Times New Roman" panose="02020603050405020304" pitchFamily="18" charset="0"/>
                          <a:ea typeface="Arial" panose="020B0604020202020204" pitchFamily="34" charset="0"/>
                          <a:cs typeface="Arial" panose="020B0604020202020204" pitchFamily="34" charset="0"/>
                        </a:rPr>
                        <a:t> </a:t>
                      </a:r>
                      <a:endParaRPr lang="en-US" sz="20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tcPr>
                </a:tc>
                <a:tc>
                  <a:txBody>
                    <a:bodyPr/>
                    <a:lstStyle/>
                    <a:p>
                      <a:pPr marL="0" marR="0" algn="l">
                        <a:spcBef>
                          <a:spcPts val="0"/>
                        </a:spcBef>
                        <a:spcAft>
                          <a:spcPts val="0"/>
                        </a:spcAft>
                      </a:pPr>
                      <a:r>
                        <a:rPr lang="en-US" sz="1200" dirty="0">
                          <a:effectLst/>
                          <a:latin typeface="Times New Roman" panose="02020603050405020304" pitchFamily="18" charset="0"/>
                          <a:ea typeface="Arial" panose="020B0604020202020204" pitchFamily="34" charset="0"/>
                          <a:cs typeface="Arial" panose="020B0604020202020204" pitchFamily="34" charset="0"/>
                        </a:rPr>
                        <a:t> </a:t>
                      </a:r>
                      <a:endParaRPr lang="en-US" sz="2000" dirty="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4242304981"/>
                  </a:ext>
                </a:extLst>
              </a:tr>
            </a:tbl>
          </a:graphicData>
        </a:graphic>
      </p:graphicFrame>
      <p:sp>
        <p:nvSpPr>
          <p:cNvPr id="4" name="Slide Number Placeholder 3">
            <a:extLst>
              <a:ext uri="{FF2B5EF4-FFF2-40B4-BE49-F238E27FC236}">
                <a16:creationId xmlns:a16="http://schemas.microsoft.com/office/drawing/2014/main" id="{FA3E1282-1ED6-479A-841D-E5369D2914E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AE09845-AB4B-4588-9277-7073C5CC35A6}"/>
              </a:ext>
            </a:extLst>
          </p:cNvPr>
          <p:cNvSpPr>
            <a:spLocks noGrp="1"/>
          </p:cNvSpPr>
          <p:nvPr>
            <p:ph type="ftr" idx="14"/>
          </p:nvPr>
        </p:nvSpPr>
        <p:spPr/>
        <p:txBody>
          <a:bodyPr/>
          <a:lstStyle/>
          <a:p>
            <a:r>
              <a:rPr lang="en-GB" dirty="0"/>
              <a:t>Assaf Kasher &amp; Alecsander Eitan, Qualcomm</a:t>
            </a:r>
          </a:p>
        </p:txBody>
      </p:sp>
      <p:sp>
        <p:nvSpPr>
          <p:cNvPr id="6" name="Date Placeholder 5">
            <a:extLst>
              <a:ext uri="{FF2B5EF4-FFF2-40B4-BE49-F238E27FC236}">
                <a16:creationId xmlns:a16="http://schemas.microsoft.com/office/drawing/2014/main" id="{95B86915-D155-48DD-B4F1-E9958FEF4EF9}"/>
              </a:ext>
            </a:extLst>
          </p:cNvPr>
          <p:cNvSpPr>
            <a:spLocks noGrp="1"/>
          </p:cNvSpPr>
          <p:nvPr>
            <p:ph type="dt" idx="15"/>
          </p:nvPr>
        </p:nvSpPr>
        <p:spPr/>
        <p:txBody>
          <a:bodyPr/>
          <a:lstStyle/>
          <a:p>
            <a:r>
              <a:rPr lang="en-US"/>
              <a:t>March 2021</a:t>
            </a:r>
            <a:endParaRPr lang="en-GB" dirty="0"/>
          </a:p>
        </p:txBody>
      </p:sp>
      <p:sp>
        <p:nvSpPr>
          <p:cNvPr id="9" name="TextBox 8">
            <a:extLst>
              <a:ext uri="{FF2B5EF4-FFF2-40B4-BE49-F238E27FC236}">
                <a16:creationId xmlns:a16="http://schemas.microsoft.com/office/drawing/2014/main" id="{4F2D18A4-853D-4767-A9CC-AF769AB9AF65}"/>
              </a:ext>
            </a:extLst>
          </p:cNvPr>
          <p:cNvSpPr txBox="1"/>
          <p:nvPr/>
        </p:nvSpPr>
        <p:spPr>
          <a:xfrm>
            <a:off x="1110193" y="3581400"/>
            <a:ext cx="9601200" cy="461665"/>
          </a:xfrm>
          <a:prstGeom prst="rect">
            <a:avLst/>
          </a:prstGeom>
          <a:noFill/>
        </p:spPr>
        <p:txBody>
          <a:bodyPr wrap="square" rtlCol="0">
            <a:spAutoFit/>
          </a:bodyPr>
          <a:lstStyle/>
          <a:p>
            <a:r>
              <a:rPr lang="en-US" dirty="0">
                <a:solidFill>
                  <a:schemeClr val="tx1"/>
                </a:solidFill>
              </a:rPr>
              <a:t>These bands are covered by harmonized standard EN 305 550</a:t>
            </a:r>
          </a:p>
        </p:txBody>
      </p:sp>
    </p:spTree>
    <p:extLst>
      <p:ext uri="{BB962C8B-B14F-4D97-AF65-F5344CB8AC3E}">
        <p14:creationId xmlns:p14="http://schemas.microsoft.com/office/powerpoint/2010/main" val="758512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10A82-DE82-4CF6-B222-92A49EAE4212}"/>
              </a:ext>
            </a:extLst>
          </p:cNvPr>
          <p:cNvSpPr>
            <a:spLocks noGrp="1"/>
          </p:cNvSpPr>
          <p:nvPr>
            <p:ph type="title"/>
          </p:nvPr>
        </p:nvSpPr>
        <p:spPr/>
        <p:txBody>
          <a:bodyPr/>
          <a:lstStyle/>
          <a:p>
            <a:r>
              <a:rPr lang="en-US" dirty="0"/>
              <a:t>Radiotelemetry in ERC REC 70-03</a:t>
            </a:r>
          </a:p>
        </p:txBody>
      </p:sp>
      <p:graphicFrame>
        <p:nvGraphicFramePr>
          <p:cNvPr id="8" name="Content Placeholder 7">
            <a:extLst>
              <a:ext uri="{FF2B5EF4-FFF2-40B4-BE49-F238E27FC236}">
                <a16:creationId xmlns:a16="http://schemas.microsoft.com/office/drawing/2014/main" id="{F2533E27-2854-4C21-A785-6F6575B604A7}"/>
              </a:ext>
            </a:extLst>
          </p:cNvPr>
          <p:cNvGraphicFramePr>
            <a:graphicFrameLocks noGrp="1"/>
          </p:cNvGraphicFramePr>
          <p:nvPr>
            <p:ph idx="1"/>
            <p:extLst>
              <p:ext uri="{D42A27DB-BD31-4B8C-83A1-F6EECF244321}">
                <p14:modId xmlns:p14="http://schemas.microsoft.com/office/powerpoint/2010/main" val="3035214423"/>
              </p:ext>
            </p:extLst>
          </p:nvPr>
        </p:nvGraphicFramePr>
        <p:xfrm>
          <a:off x="874185" y="2011424"/>
          <a:ext cx="10515599" cy="1236824"/>
        </p:xfrm>
        <a:graphic>
          <a:graphicData uri="http://schemas.openxmlformats.org/drawingml/2006/table">
            <a:tbl>
              <a:tblPr firstRow="1" firstCol="1" lastRow="1" lastCol="1" bandRow="1" bandCol="1"/>
              <a:tblGrid>
                <a:gridCol w="525779">
                  <a:extLst>
                    <a:ext uri="{9D8B030D-6E8A-4147-A177-3AD203B41FA5}">
                      <a16:colId xmlns:a16="http://schemas.microsoft.com/office/drawing/2014/main" val="4242367837"/>
                    </a:ext>
                  </a:extLst>
                </a:gridCol>
                <a:gridCol w="1577340">
                  <a:extLst>
                    <a:ext uri="{9D8B030D-6E8A-4147-A177-3AD203B41FA5}">
                      <a16:colId xmlns:a16="http://schemas.microsoft.com/office/drawing/2014/main" val="3826378814"/>
                    </a:ext>
                  </a:extLst>
                </a:gridCol>
                <a:gridCol w="1682496">
                  <a:extLst>
                    <a:ext uri="{9D8B030D-6E8A-4147-A177-3AD203B41FA5}">
                      <a16:colId xmlns:a16="http://schemas.microsoft.com/office/drawing/2014/main" val="4216646171"/>
                    </a:ext>
                  </a:extLst>
                </a:gridCol>
                <a:gridCol w="1367028">
                  <a:extLst>
                    <a:ext uri="{9D8B030D-6E8A-4147-A177-3AD203B41FA5}">
                      <a16:colId xmlns:a16="http://schemas.microsoft.com/office/drawing/2014/main" val="1899323161"/>
                    </a:ext>
                  </a:extLst>
                </a:gridCol>
                <a:gridCol w="1261871">
                  <a:extLst>
                    <a:ext uri="{9D8B030D-6E8A-4147-A177-3AD203B41FA5}">
                      <a16:colId xmlns:a16="http://schemas.microsoft.com/office/drawing/2014/main" val="3178006142"/>
                    </a:ext>
                  </a:extLst>
                </a:gridCol>
                <a:gridCol w="1472184">
                  <a:extLst>
                    <a:ext uri="{9D8B030D-6E8A-4147-A177-3AD203B41FA5}">
                      <a16:colId xmlns:a16="http://schemas.microsoft.com/office/drawing/2014/main" val="2466314940"/>
                    </a:ext>
                  </a:extLst>
                </a:gridCol>
                <a:gridCol w="2628901">
                  <a:extLst>
                    <a:ext uri="{9D8B030D-6E8A-4147-A177-3AD203B41FA5}">
                      <a16:colId xmlns:a16="http://schemas.microsoft.com/office/drawing/2014/main" val="439558350"/>
                    </a:ext>
                  </a:extLst>
                </a:gridCol>
              </a:tblGrid>
              <a:tr h="629242">
                <a:tc>
                  <a:txBody>
                    <a:bodyPr/>
                    <a:lstStyle/>
                    <a:p>
                      <a:pPr marL="31750" marR="0" algn="l">
                        <a:spcBef>
                          <a:spcPts val="125"/>
                        </a:spcBef>
                        <a:spcAft>
                          <a:spcPts val="0"/>
                        </a:spcAft>
                      </a:pPr>
                      <a:r>
                        <a:rPr lang="en-US" sz="1200" b="1">
                          <a:effectLst/>
                          <a:latin typeface="Arial" panose="020B0604020202020204" pitchFamily="34" charset="0"/>
                          <a:ea typeface="Arial" panose="020B0604020202020204" pitchFamily="34" charset="0"/>
                          <a:cs typeface="Arial" panose="020B0604020202020204" pitchFamily="34" charset="0"/>
                        </a:rPr>
                        <a:t>f4</a:t>
                      </a:r>
                      <a:endParaRPr lang="en-US" sz="14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31750" marR="0" algn="l">
                        <a:spcBef>
                          <a:spcPts val="125"/>
                        </a:spcBef>
                        <a:spcAft>
                          <a:spcPts val="0"/>
                        </a:spcAft>
                      </a:pPr>
                      <a:r>
                        <a:rPr lang="en-US" sz="1200" dirty="0">
                          <a:effectLst/>
                          <a:latin typeface="Arial" panose="020B0604020202020204" pitchFamily="34" charset="0"/>
                          <a:ea typeface="Arial" panose="020B0604020202020204" pitchFamily="34" charset="0"/>
                          <a:cs typeface="Arial" panose="020B0604020202020204" pitchFamily="34" charset="0"/>
                        </a:rPr>
                        <a:t>57-64</a:t>
                      </a:r>
                      <a:r>
                        <a:rPr lang="en-US" sz="1200" spc="-15" dirty="0">
                          <a:effectLst/>
                          <a:latin typeface="Arial" panose="020B0604020202020204" pitchFamily="34" charset="0"/>
                          <a:ea typeface="Arial" panose="020B0604020202020204" pitchFamily="34" charset="0"/>
                          <a:cs typeface="Arial" panose="020B0604020202020204" pitchFamily="34" charset="0"/>
                        </a:rPr>
                        <a:t> </a:t>
                      </a:r>
                      <a:r>
                        <a:rPr lang="en-US" sz="1200" dirty="0">
                          <a:effectLst/>
                          <a:latin typeface="Arial" panose="020B0604020202020204" pitchFamily="34" charset="0"/>
                          <a:ea typeface="Arial" panose="020B0604020202020204" pitchFamily="34" charset="0"/>
                          <a:cs typeface="Arial" panose="020B0604020202020204" pitchFamily="34" charset="0"/>
                        </a:rPr>
                        <a:t>GHz</a:t>
                      </a:r>
                      <a:endParaRPr lang="en-US" sz="1400" dirty="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31750" marR="38735" algn="l">
                        <a:lnSpc>
                          <a:spcPct val="103000"/>
                        </a:lnSpc>
                        <a:spcBef>
                          <a:spcPts val="125"/>
                        </a:spcBef>
                        <a:spcAft>
                          <a:spcPts val="0"/>
                        </a:spcAft>
                      </a:pPr>
                      <a:r>
                        <a:rPr lang="en-US" sz="1200">
                          <a:effectLst/>
                          <a:latin typeface="Arial" panose="020B0604020202020204" pitchFamily="34" charset="0"/>
                          <a:ea typeface="Arial" panose="020B0604020202020204" pitchFamily="34" charset="0"/>
                          <a:cs typeface="Arial" panose="020B0604020202020204" pitchFamily="34" charset="0"/>
                        </a:rPr>
                        <a:t>-41.3 dBm/MHz e.i.r.p.</a:t>
                      </a:r>
                      <a:r>
                        <a:rPr lang="en-US" sz="1200" spc="5">
                          <a:effectLst/>
                          <a:latin typeface="Arial" panose="020B0604020202020204" pitchFamily="34" charset="0"/>
                          <a:ea typeface="Arial" panose="020B0604020202020204" pitchFamily="34" charset="0"/>
                          <a:cs typeface="Arial" panose="020B0604020202020204" pitchFamily="34" charset="0"/>
                        </a:rPr>
                        <a:t> </a:t>
                      </a:r>
                      <a:r>
                        <a:rPr lang="en-US" sz="1200">
                          <a:effectLst/>
                          <a:latin typeface="Arial" panose="020B0604020202020204" pitchFamily="34" charset="0"/>
                          <a:ea typeface="Arial" panose="020B0604020202020204" pitchFamily="34" charset="0"/>
                          <a:cs typeface="Arial" panose="020B0604020202020204" pitchFamily="34" charset="0"/>
                        </a:rPr>
                        <a:t>outside</a:t>
                      </a:r>
                      <a:r>
                        <a:rPr lang="en-US" sz="1200" spc="-30">
                          <a:effectLst/>
                          <a:latin typeface="Arial" panose="020B0604020202020204" pitchFamily="34" charset="0"/>
                          <a:ea typeface="Arial" panose="020B0604020202020204" pitchFamily="34" charset="0"/>
                          <a:cs typeface="Arial" panose="020B0604020202020204" pitchFamily="34" charset="0"/>
                        </a:rPr>
                        <a:t> </a:t>
                      </a:r>
                      <a:r>
                        <a:rPr lang="en-US" sz="1200">
                          <a:effectLst/>
                          <a:latin typeface="Arial" panose="020B0604020202020204" pitchFamily="34" charset="0"/>
                          <a:ea typeface="Arial" panose="020B0604020202020204" pitchFamily="34" charset="0"/>
                          <a:cs typeface="Arial" panose="020B0604020202020204" pitchFamily="34" charset="0"/>
                        </a:rPr>
                        <a:t>the</a:t>
                      </a:r>
                      <a:r>
                        <a:rPr lang="en-US" sz="1200" spc="-30">
                          <a:effectLst/>
                          <a:latin typeface="Arial" panose="020B0604020202020204" pitchFamily="34" charset="0"/>
                          <a:ea typeface="Arial" panose="020B0604020202020204" pitchFamily="34" charset="0"/>
                          <a:cs typeface="Arial" panose="020B0604020202020204" pitchFamily="34" charset="0"/>
                        </a:rPr>
                        <a:t> </a:t>
                      </a:r>
                      <a:r>
                        <a:rPr lang="en-US" sz="1200">
                          <a:effectLst/>
                          <a:latin typeface="Arial" panose="020B0604020202020204" pitchFamily="34" charset="0"/>
                          <a:ea typeface="Arial" panose="020B0604020202020204" pitchFamily="34" charset="0"/>
                          <a:cs typeface="Arial" panose="020B0604020202020204" pitchFamily="34" charset="0"/>
                        </a:rPr>
                        <a:t>enclosed</a:t>
                      </a:r>
                      <a:r>
                        <a:rPr lang="en-US" sz="1200" spc="-30">
                          <a:effectLst/>
                          <a:latin typeface="Arial" panose="020B0604020202020204" pitchFamily="34" charset="0"/>
                          <a:ea typeface="Arial" panose="020B0604020202020204" pitchFamily="34" charset="0"/>
                          <a:cs typeface="Arial" panose="020B0604020202020204" pitchFamily="34" charset="0"/>
                        </a:rPr>
                        <a:t> </a:t>
                      </a:r>
                      <a:r>
                        <a:rPr lang="en-US" sz="1200">
                          <a:effectLst/>
                          <a:latin typeface="Arial" panose="020B0604020202020204" pitchFamily="34" charset="0"/>
                          <a:ea typeface="Arial" panose="020B0604020202020204" pitchFamily="34" charset="0"/>
                          <a:cs typeface="Arial" panose="020B0604020202020204" pitchFamily="34" charset="0"/>
                        </a:rPr>
                        <a:t>test</a:t>
                      </a:r>
                      <a:r>
                        <a:rPr lang="en-US" sz="1200" spc="-30">
                          <a:effectLst/>
                          <a:latin typeface="Arial" panose="020B0604020202020204" pitchFamily="34" charset="0"/>
                          <a:ea typeface="Arial" panose="020B0604020202020204" pitchFamily="34" charset="0"/>
                          <a:cs typeface="Arial" panose="020B0604020202020204" pitchFamily="34" charset="0"/>
                        </a:rPr>
                        <a:t> </a:t>
                      </a:r>
                      <a:r>
                        <a:rPr lang="en-US" sz="1200">
                          <a:effectLst/>
                          <a:latin typeface="Arial" panose="020B0604020202020204" pitchFamily="34" charset="0"/>
                          <a:ea typeface="Arial" panose="020B0604020202020204" pitchFamily="34" charset="0"/>
                          <a:cs typeface="Arial" panose="020B0604020202020204" pitchFamily="34" charset="0"/>
                        </a:rPr>
                        <a:t>tank</a:t>
                      </a:r>
                      <a:r>
                        <a:rPr lang="en-US" sz="1200" spc="-235">
                          <a:effectLst/>
                          <a:latin typeface="Arial" panose="020B0604020202020204" pitchFamily="34" charset="0"/>
                          <a:ea typeface="Arial" panose="020B0604020202020204" pitchFamily="34" charset="0"/>
                          <a:cs typeface="Arial" panose="020B0604020202020204" pitchFamily="34" charset="0"/>
                        </a:rPr>
                        <a:t> </a:t>
                      </a:r>
                      <a:r>
                        <a:rPr lang="en-US" sz="1200">
                          <a:effectLst/>
                          <a:latin typeface="Arial" panose="020B0604020202020204" pitchFamily="34" charset="0"/>
                          <a:ea typeface="Arial" panose="020B0604020202020204" pitchFamily="34" charset="0"/>
                          <a:cs typeface="Arial" panose="020B0604020202020204" pitchFamily="34" charset="0"/>
                        </a:rPr>
                        <a:t>structure</a:t>
                      </a:r>
                      <a:endParaRPr lang="en-US" sz="14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32385" marR="0" algn="l">
                        <a:spcBef>
                          <a:spcPts val="125"/>
                        </a:spcBef>
                        <a:spcAft>
                          <a:spcPts val="0"/>
                        </a:spcAft>
                      </a:pPr>
                      <a:r>
                        <a:rPr lang="en-US" sz="1200">
                          <a:effectLst/>
                          <a:latin typeface="Arial" panose="020B0604020202020204" pitchFamily="34" charset="0"/>
                          <a:ea typeface="Arial" panose="020B0604020202020204" pitchFamily="34" charset="0"/>
                          <a:cs typeface="Arial" panose="020B0604020202020204" pitchFamily="34" charset="0"/>
                        </a:rPr>
                        <a:t>No</a:t>
                      </a:r>
                      <a:r>
                        <a:rPr lang="en-US" sz="1200" spc="-10">
                          <a:effectLst/>
                          <a:latin typeface="Arial" panose="020B0604020202020204" pitchFamily="34" charset="0"/>
                          <a:ea typeface="Arial" panose="020B0604020202020204" pitchFamily="34" charset="0"/>
                          <a:cs typeface="Arial" panose="020B0604020202020204" pitchFamily="34" charset="0"/>
                        </a:rPr>
                        <a:t> </a:t>
                      </a:r>
                      <a:r>
                        <a:rPr lang="en-US" sz="1200">
                          <a:effectLst/>
                          <a:latin typeface="Arial" panose="020B0604020202020204" pitchFamily="34" charset="0"/>
                          <a:ea typeface="Arial" panose="020B0604020202020204" pitchFamily="34" charset="0"/>
                          <a:cs typeface="Arial" panose="020B0604020202020204" pitchFamily="34" charset="0"/>
                        </a:rPr>
                        <a:t>requirement</a:t>
                      </a:r>
                      <a:endParaRPr lang="en-US" sz="14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29210" marR="0" algn="l">
                        <a:spcBef>
                          <a:spcPts val="125"/>
                        </a:spcBef>
                        <a:spcAft>
                          <a:spcPts val="0"/>
                        </a:spcAft>
                      </a:pPr>
                      <a:r>
                        <a:rPr lang="en-US" sz="1200">
                          <a:effectLst/>
                          <a:latin typeface="Arial" panose="020B0604020202020204" pitchFamily="34" charset="0"/>
                          <a:ea typeface="Arial" panose="020B0604020202020204" pitchFamily="34" charset="0"/>
                          <a:cs typeface="Arial" panose="020B0604020202020204" pitchFamily="34" charset="0"/>
                        </a:rPr>
                        <a:t>Not</a:t>
                      </a:r>
                      <a:r>
                        <a:rPr lang="en-US" sz="1200" spc="-10">
                          <a:effectLst/>
                          <a:latin typeface="Arial" panose="020B0604020202020204" pitchFamily="34" charset="0"/>
                          <a:ea typeface="Arial" panose="020B0604020202020204" pitchFamily="34" charset="0"/>
                          <a:cs typeface="Arial" panose="020B0604020202020204" pitchFamily="34" charset="0"/>
                        </a:rPr>
                        <a:t> </a:t>
                      </a:r>
                      <a:r>
                        <a:rPr lang="en-US" sz="1200">
                          <a:effectLst/>
                          <a:latin typeface="Arial" panose="020B0604020202020204" pitchFamily="34" charset="0"/>
                          <a:ea typeface="Arial" panose="020B0604020202020204" pitchFamily="34" charset="0"/>
                          <a:cs typeface="Arial" panose="020B0604020202020204" pitchFamily="34" charset="0"/>
                        </a:rPr>
                        <a:t>specified</a:t>
                      </a:r>
                      <a:endParaRPr lang="en-US" sz="14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905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0" marR="0" algn="l">
                        <a:spcBef>
                          <a:spcPts val="0"/>
                        </a:spcBef>
                        <a:spcAft>
                          <a:spcPts val="0"/>
                        </a:spcAft>
                      </a:pPr>
                      <a:r>
                        <a:rPr lang="en-US" sz="1100">
                          <a:effectLst/>
                          <a:latin typeface="Times New Roman" panose="02020603050405020304" pitchFamily="18" charset="0"/>
                          <a:ea typeface="Arial" panose="020B0604020202020204" pitchFamily="34" charset="0"/>
                          <a:cs typeface="Arial" panose="020B0604020202020204" pitchFamily="34" charset="0"/>
                        </a:rPr>
                        <a:t> </a:t>
                      </a:r>
                      <a:endParaRPr lang="en-US" sz="14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33020" marR="0" algn="l">
                        <a:spcBef>
                          <a:spcPts val="125"/>
                        </a:spcBef>
                        <a:spcAft>
                          <a:spcPts val="0"/>
                        </a:spcAft>
                      </a:pPr>
                      <a:r>
                        <a:rPr lang="en-US" sz="1200" dirty="0">
                          <a:effectLst/>
                          <a:latin typeface="Arial" panose="020B0604020202020204" pitchFamily="34" charset="0"/>
                          <a:ea typeface="Arial" panose="020B0604020202020204" pitchFamily="34" charset="0"/>
                          <a:cs typeface="Arial" panose="020B0604020202020204" pitchFamily="34" charset="0"/>
                        </a:rPr>
                        <a:t>For</a:t>
                      </a:r>
                      <a:r>
                        <a:rPr lang="en-US" sz="1200" spc="-30" dirty="0">
                          <a:effectLst/>
                          <a:latin typeface="Arial" panose="020B0604020202020204" pitchFamily="34" charset="0"/>
                          <a:ea typeface="Arial" panose="020B0604020202020204" pitchFamily="34" charset="0"/>
                          <a:cs typeface="Arial" panose="020B0604020202020204" pitchFamily="34" charset="0"/>
                        </a:rPr>
                        <a:t> </a:t>
                      </a:r>
                      <a:r>
                        <a:rPr lang="en-US" sz="1200" dirty="0">
                          <a:effectLst/>
                          <a:latin typeface="Arial" panose="020B0604020202020204" pitchFamily="34" charset="0"/>
                          <a:ea typeface="Arial" panose="020B0604020202020204" pitchFamily="34" charset="0"/>
                          <a:cs typeface="Arial" panose="020B0604020202020204" pitchFamily="34" charset="0"/>
                        </a:rPr>
                        <a:t>Tank</a:t>
                      </a:r>
                      <a:r>
                        <a:rPr lang="en-US" sz="1200" spc="-30" dirty="0">
                          <a:effectLst/>
                          <a:latin typeface="Arial" panose="020B0604020202020204" pitchFamily="34" charset="0"/>
                          <a:ea typeface="Arial" panose="020B0604020202020204" pitchFamily="34" charset="0"/>
                          <a:cs typeface="Arial" panose="020B0604020202020204" pitchFamily="34" charset="0"/>
                        </a:rPr>
                        <a:t> </a:t>
                      </a:r>
                      <a:r>
                        <a:rPr lang="en-US" sz="1200" dirty="0">
                          <a:effectLst/>
                          <a:latin typeface="Arial" panose="020B0604020202020204" pitchFamily="34" charset="0"/>
                          <a:ea typeface="Arial" panose="020B0604020202020204" pitchFamily="34" charset="0"/>
                          <a:cs typeface="Arial" panose="020B0604020202020204" pitchFamily="34" charset="0"/>
                        </a:rPr>
                        <a:t>Level</a:t>
                      </a:r>
                      <a:r>
                        <a:rPr lang="en-US" sz="1200" spc="-25" dirty="0">
                          <a:effectLst/>
                          <a:latin typeface="Arial" panose="020B0604020202020204" pitchFamily="34" charset="0"/>
                          <a:ea typeface="Arial" panose="020B0604020202020204" pitchFamily="34" charset="0"/>
                          <a:cs typeface="Arial" panose="020B0604020202020204" pitchFamily="34" charset="0"/>
                        </a:rPr>
                        <a:t> </a:t>
                      </a:r>
                      <a:r>
                        <a:rPr lang="en-US" sz="1200" dirty="0">
                          <a:effectLst/>
                          <a:latin typeface="Arial" panose="020B0604020202020204" pitchFamily="34" charset="0"/>
                          <a:ea typeface="Arial" panose="020B0604020202020204" pitchFamily="34" charset="0"/>
                          <a:cs typeface="Arial" panose="020B0604020202020204" pitchFamily="34" charset="0"/>
                        </a:rPr>
                        <a:t>Probing</a:t>
                      </a:r>
                      <a:r>
                        <a:rPr lang="en-US" sz="1200" spc="-30" dirty="0">
                          <a:effectLst/>
                          <a:latin typeface="Arial" panose="020B0604020202020204" pitchFamily="34" charset="0"/>
                          <a:ea typeface="Arial" panose="020B0604020202020204" pitchFamily="34" charset="0"/>
                          <a:cs typeface="Arial" panose="020B0604020202020204" pitchFamily="34" charset="0"/>
                        </a:rPr>
                        <a:t> </a:t>
                      </a:r>
                      <a:r>
                        <a:rPr lang="en-US" sz="1200" dirty="0">
                          <a:effectLst/>
                          <a:latin typeface="Arial" panose="020B0604020202020204" pitchFamily="34" charset="0"/>
                          <a:ea typeface="Arial" panose="020B0604020202020204" pitchFamily="34" charset="0"/>
                          <a:cs typeface="Arial" panose="020B0604020202020204" pitchFamily="34" charset="0"/>
                        </a:rPr>
                        <a:t>Radar</a:t>
                      </a:r>
                      <a:r>
                        <a:rPr lang="en-US" sz="1200" spc="-30" dirty="0">
                          <a:effectLst/>
                          <a:latin typeface="Arial" panose="020B0604020202020204" pitchFamily="34" charset="0"/>
                          <a:ea typeface="Arial" panose="020B0604020202020204" pitchFamily="34" charset="0"/>
                          <a:cs typeface="Arial" panose="020B0604020202020204" pitchFamily="34" charset="0"/>
                        </a:rPr>
                        <a:t> </a:t>
                      </a:r>
                      <a:r>
                        <a:rPr lang="en-US" sz="1200" dirty="0">
                          <a:effectLst/>
                          <a:latin typeface="Arial" panose="020B0604020202020204" pitchFamily="34" charset="0"/>
                          <a:ea typeface="Arial" panose="020B0604020202020204" pitchFamily="34" charset="0"/>
                          <a:cs typeface="Arial" panose="020B0604020202020204" pitchFamily="34" charset="0"/>
                        </a:rPr>
                        <a:t>(TLPR)</a:t>
                      </a:r>
                      <a:endParaRPr lang="en-US" sz="1400" dirty="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815252615"/>
                  </a:ext>
                </a:extLst>
              </a:tr>
              <a:tr h="607582">
                <a:tc>
                  <a:txBody>
                    <a:bodyPr/>
                    <a:lstStyle/>
                    <a:p>
                      <a:pPr marL="31750" marR="0" algn="l">
                        <a:spcBef>
                          <a:spcPts val="125"/>
                        </a:spcBef>
                        <a:spcAft>
                          <a:spcPts val="0"/>
                        </a:spcAft>
                      </a:pPr>
                      <a:r>
                        <a:rPr lang="en-US" sz="1200" b="1">
                          <a:effectLst/>
                          <a:latin typeface="Arial" panose="020B0604020202020204" pitchFamily="34" charset="0"/>
                          <a:ea typeface="Arial" panose="020B0604020202020204" pitchFamily="34" charset="0"/>
                          <a:cs typeface="Arial" panose="020B0604020202020204" pitchFamily="34" charset="0"/>
                        </a:rPr>
                        <a:t>g3</a:t>
                      </a:r>
                      <a:endParaRPr lang="en-US" sz="14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31750" marR="0" algn="l">
                        <a:spcBef>
                          <a:spcPts val="125"/>
                        </a:spcBef>
                        <a:spcAft>
                          <a:spcPts val="0"/>
                        </a:spcAft>
                      </a:pPr>
                      <a:r>
                        <a:rPr lang="en-US" sz="1200">
                          <a:effectLst/>
                          <a:latin typeface="Arial" panose="020B0604020202020204" pitchFamily="34" charset="0"/>
                          <a:ea typeface="Arial" panose="020B0604020202020204" pitchFamily="34" charset="0"/>
                          <a:cs typeface="Arial" panose="020B0604020202020204" pitchFamily="34" charset="0"/>
                        </a:rPr>
                        <a:t>57-64</a:t>
                      </a:r>
                      <a:r>
                        <a:rPr lang="en-US" sz="1200" spc="-15">
                          <a:effectLst/>
                          <a:latin typeface="Arial" panose="020B0604020202020204" pitchFamily="34" charset="0"/>
                          <a:ea typeface="Arial" panose="020B0604020202020204" pitchFamily="34" charset="0"/>
                          <a:cs typeface="Arial" panose="020B0604020202020204" pitchFamily="34" charset="0"/>
                        </a:rPr>
                        <a:t> </a:t>
                      </a:r>
                      <a:r>
                        <a:rPr lang="en-US" sz="1200">
                          <a:effectLst/>
                          <a:latin typeface="Arial" panose="020B0604020202020204" pitchFamily="34" charset="0"/>
                          <a:ea typeface="Arial" panose="020B0604020202020204" pitchFamily="34" charset="0"/>
                          <a:cs typeface="Arial" panose="020B0604020202020204" pitchFamily="34" charset="0"/>
                        </a:rPr>
                        <a:t>GHz</a:t>
                      </a:r>
                      <a:endParaRPr lang="en-US" sz="14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31750" marR="0" algn="l">
                        <a:spcBef>
                          <a:spcPts val="125"/>
                        </a:spcBef>
                        <a:spcAft>
                          <a:spcPts val="0"/>
                        </a:spcAft>
                      </a:pPr>
                      <a:r>
                        <a:rPr lang="en-US" sz="1200">
                          <a:effectLst/>
                          <a:latin typeface="Arial" panose="020B0604020202020204" pitchFamily="34" charset="0"/>
                          <a:ea typeface="Arial" panose="020B0604020202020204" pitchFamily="34" charset="0"/>
                          <a:cs typeface="Arial" panose="020B0604020202020204" pitchFamily="34" charset="0"/>
                        </a:rPr>
                        <a:t>*</a:t>
                      </a:r>
                      <a:endParaRPr lang="en-US" sz="14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32385" marR="0" algn="l">
                        <a:spcBef>
                          <a:spcPts val="125"/>
                        </a:spcBef>
                        <a:spcAft>
                          <a:spcPts val="0"/>
                        </a:spcAft>
                      </a:pPr>
                      <a:r>
                        <a:rPr lang="en-US" sz="1200">
                          <a:effectLst/>
                          <a:latin typeface="Arial" panose="020B0604020202020204" pitchFamily="34" charset="0"/>
                          <a:ea typeface="Arial" panose="020B0604020202020204" pitchFamily="34" charset="0"/>
                          <a:cs typeface="Arial" panose="020B0604020202020204" pitchFamily="34" charset="0"/>
                        </a:rPr>
                        <a:t>*</a:t>
                      </a:r>
                      <a:endParaRPr lang="en-US" sz="14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29210" marR="0" algn="l">
                        <a:spcBef>
                          <a:spcPts val="125"/>
                        </a:spcBef>
                        <a:spcAft>
                          <a:spcPts val="0"/>
                        </a:spcAft>
                      </a:pPr>
                      <a:r>
                        <a:rPr lang="en-US" sz="1200">
                          <a:effectLst/>
                          <a:latin typeface="Arial" panose="020B0604020202020204" pitchFamily="34" charset="0"/>
                          <a:ea typeface="Arial" panose="020B0604020202020204" pitchFamily="34" charset="0"/>
                          <a:cs typeface="Arial" panose="020B0604020202020204" pitchFamily="34" charset="0"/>
                        </a:rPr>
                        <a:t>Not</a:t>
                      </a:r>
                      <a:r>
                        <a:rPr lang="en-US" sz="1200" spc="-10">
                          <a:effectLst/>
                          <a:latin typeface="Arial" panose="020B0604020202020204" pitchFamily="34" charset="0"/>
                          <a:ea typeface="Arial" panose="020B0604020202020204" pitchFamily="34" charset="0"/>
                          <a:cs typeface="Arial" panose="020B0604020202020204" pitchFamily="34" charset="0"/>
                        </a:rPr>
                        <a:t> </a:t>
                      </a:r>
                      <a:r>
                        <a:rPr lang="en-US" sz="1200">
                          <a:effectLst/>
                          <a:latin typeface="Arial" panose="020B0604020202020204" pitchFamily="34" charset="0"/>
                          <a:ea typeface="Arial" panose="020B0604020202020204" pitchFamily="34" charset="0"/>
                          <a:cs typeface="Arial" panose="020B0604020202020204" pitchFamily="34" charset="0"/>
                        </a:rPr>
                        <a:t>specified</a:t>
                      </a:r>
                      <a:endParaRPr lang="en-US" sz="14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905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33020" marR="0" algn="l">
                        <a:spcBef>
                          <a:spcPts val="125"/>
                        </a:spcBef>
                        <a:spcAft>
                          <a:spcPts val="0"/>
                        </a:spcAft>
                      </a:pPr>
                      <a:r>
                        <a:rPr lang="en-US" sz="1200">
                          <a:effectLst/>
                          <a:latin typeface="Arial" panose="020B0604020202020204" pitchFamily="34" charset="0"/>
                          <a:ea typeface="Arial" panose="020B0604020202020204" pitchFamily="34" charset="0"/>
                          <a:cs typeface="Arial" panose="020B0604020202020204" pitchFamily="34" charset="0"/>
                        </a:rPr>
                        <a:t>ECC/DEC/(11)02</a:t>
                      </a:r>
                      <a:endParaRPr lang="en-US" sz="140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33020" marR="0" algn="l">
                        <a:lnSpc>
                          <a:spcPct val="103000"/>
                        </a:lnSpc>
                        <a:spcBef>
                          <a:spcPts val="125"/>
                        </a:spcBef>
                        <a:spcAft>
                          <a:spcPts val="0"/>
                        </a:spcAft>
                      </a:pPr>
                      <a:r>
                        <a:rPr lang="en-US" sz="1200" dirty="0">
                          <a:effectLst/>
                          <a:latin typeface="Arial" panose="020B0604020202020204" pitchFamily="34" charset="0"/>
                          <a:ea typeface="Arial" panose="020B0604020202020204" pitchFamily="34" charset="0"/>
                          <a:cs typeface="Arial" panose="020B0604020202020204" pitchFamily="34" charset="0"/>
                        </a:rPr>
                        <a:t>For</a:t>
                      </a:r>
                      <a:r>
                        <a:rPr lang="en-US" sz="1200" spc="-30" dirty="0">
                          <a:effectLst/>
                          <a:latin typeface="Arial" panose="020B0604020202020204" pitchFamily="34" charset="0"/>
                          <a:ea typeface="Arial" panose="020B0604020202020204" pitchFamily="34" charset="0"/>
                          <a:cs typeface="Arial" panose="020B0604020202020204" pitchFamily="34" charset="0"/>
                        </a:rPr>
                        <a:t> </a:t>
                      </a:r>
                      <a:r>
                        <a:rPr lang="en-US" sz="1200" dirty="0">
                          <a:effectLst/>
                          <a:latin typeface="Arial" panose="020B0604020202020204" pitchFamily="34" charset="0"/>
                          <a:ea typeface="Arial" panose="020B0604020202020204" pitchFamily="34" charset="0"/>
                          <a:cs typeface="Arial" panose="020B0604020202020204" pitchFamily="34" charset="0"/>
                        </a:rPr>
                        <a:t>Industrial</a:t>
                      </a:r>
                      <a:r>
                        <a:rPr lang="en-US" sz="1200" spc="-25" dirty="0">
                          <a:effectLst/>
                          <a:latin typeface="Arial" panose="020B0604020202020204" pitchFamily="34" charset="0"/>
                          <a:ea typeface="Arial" panose="020B0604020202020204" pitchFamily="34" charset="0"/>
                          <a:cs typeface="Arial" panose="020B0604020202020204" pitchFamily="34" charset="0"/>
                        </a:rPr>
                        <a:t> </a:t>
                      </a:r>
                      <a:r>
                        <a:rPr lang="en-US" sz="1200" dirty="0">
                          <a:effectLst/>
                          <a:latin typeface="Arial" panose="020B0604020202020204" pitchFamily="34" charset="0"/>
                          <a:ea typeface="Arial" panose="020B0604020202020204" pitchFamily="34" charset="0"/>
                          <a:cs typeface="Arial" panose="020B0604020202020204" pitchFamily="34" charset="0"/>
                        </a:rPr>
                        <a:t>Level</a:t>
                      </a:r>
                      <a:r>
                        <a:rPr lang="en-US" sz="1200" spc="-30" dirty="0">
                          <a:effectLst/>
                          <a:latin typeface="Arial" panose="020B0604020202020204" pitchFamily="34" charset="0"/>
                          <a:ea typeface="Arial" panose="020B0604020202020204" pitchFamily="34" charset="0"/>
                          <a:cs typeface="Arial" panose="020B0604020202020204" pitchFamily="34" charset="0"/>
                        </a:rPr>
                        <a:t> </a:t>
                      </a:r>
                      <a:r>
                        <a:rPr lang="en-US" sz="1200" dirty="0">
                          <a:effectLst/>
                          <a:latin typeface="Arial" panose="020B0604020202020204" pitchFamily="34" charset="0"/>
                          <a:ea typeface="Arial" panose="020B0604020202020204" pitchFamily="34" charset="0"/>
                          <a:cs typeface="Arial" panose="020B0604020202020204" pitchFamily="34" charset="0"/>
                        </a:rPr>
                        <a:t>Probing</a:t>
                      </a:r>
                      <a:r>
                        <a:rPr lang="en-US" sz="1200" spc="-25" dirty="0">
                          <a:effectLst/>
                          <a:latin typeface="Arial" panose="020B0604020202020204" pitchFamily="34" charset="0"/>
                          <a:ea typeface="Arial" panose="020B0604020202020204" pitchFamily="34" charset="0"/>
                          <a:cs typeface="Arial" panose="020B0604020202020204" pitchFamily="34" charset="0"/>
                        </a:rPr>
                        <a:t> </a:t>
                      </a:r>
                      <a:r>
                        <a:rPr lang="en-US" sz="1200" dirty="0">
                          <a:effectLst/>
                          <a:latin typeface="Arial" panose="020B0604020202020204" pitchFamily="34" charset="0"/>
                          <a:ea typeface="Arial" panose="020B0604020202020204" pitchFamily="34" charset="0"/>
                          <a:cs typeface="Arial" panose="020B0604020202020204" pitchFamily="34" charset="0"/>
                        </a:rPr>
                        <a:t>Radar</a:t>
                      </a:r>
                      <a:r>
                        <a:rPr lang="en-US" sz="1200" spc="-25" dirty="0">
                          <a:effectLst/>
                          <a:latin typeface="Arial" panose="020B0604020202020204" pitchFamily="34" charset="0"/>
                          <a:ea typeface="Arial" panose="020B0604020202020204" pitchFamily="34" charset="0"/>
                          <a:cs typeface="Arial" panose="020B0604020202020204" pitchFamily="34" charset="0"/>
                        </a:rPr>
                        <a:t> </a:t>
                      </a:r>
                      <a:r>
                        <a:rPr lang="en-US" sz="1200" dirty="0">
                          <a:effectLst/>
                          <a:latin typeface="Arial" panose="020B0604020202020204" pitchFamily="34" charset="0"/>
                          <a:ea typeface="Arial" panose="020B0604020202020204" pitchFamily="34" charset="0"/>
                          <a:cs typeface="Arial" panose="020B0604020202020204" pitchFamily="34" charset="0"/>
                        </a:rPr>
                        <a:t>(LPR).</a:t>
                      </a:r>
                      <a:r>
                        <a:rPr lang="en-US" sz="1200" spc="-30" dirty="0">
                          <a:effectLst/>
                          <a:latin typeface="Arial" panose="020B0604020202020204" pitchFamily="34" charset="0"/>
                          <a:ea typeface="Arial" panose="020B0604020202020204" pitchFamily="34" charset="0"/>
                          <a:cs typeface="Arial" panose="020B0604020202020204" pitchFamily="34" charset="0"/>
                        </a:rPr>
                        <a:t> </a:t>
                      </a:r>
                      <a:r>
                        <a:rPr lang="en-US" sz="1200" dirty="0">
                          <a:effectLst/>
                          <a:latin typeface="Arial" panose="020B0604020202020204" pitchFamily="34" charset="0"/>
                          <a:ea typeface="Arial" panose="020B0604020202020204" pitchFamily="34" charset="0"/>
                          <a:cs typeface="Arial" panose="020B0604020202020204" pitchFamily="34" charset="0"/>
                        </a:rPr>
                        <a:t>*See</a:t>
                      </a:r>
                      <a:r>
                        <a:rPr lang="en-US" sz="1200" spc="-235" dirty="0">
                          <a:effectLst/>
                          <a:latin typeface="Arial" panose="020B0604020202020204" pitchFamily="34" charset="0"/>
                          <a:ea typeface="Arial" panose="020B0604020202020204" pitchFamily="34" charset="0"/>
                          <a:cs typeface="Arial" panose="020B0604020202020204" pitchFamily="34" charset="0"/>
                        </a:rPr>
                        <a:t> </a:t>
                      </a:r>
                      <a:r>
                        <a:rPr lang="en-US" sz="1200" dirty="0">
                          <a:effectLst/>
                          <a:latin typeface="Arial" panose="020B0604020202020204" pitchFamily="34" charset="0"/>
                          <a:ea typeface="Arial" panose="020B0604020202020204" pitchFamily="34" charset="0"/>
                          <a:cs typeface="Arial" panose="020B0604020202020204" pitchFamily="34" charset="0"/>
                        </a:rPr>
                        <a:t>detailed</a:t>
                      </a:r>
                      <a:r>
                        <a:rPr lang="en-US" sz="1200" spc="-20" dirty="0">
                          <a:effectLst/>
                          <a:latin typeface="Arial" panose="020B0604020202020204" pitchFamily="34" charset="0"/>
                          <a:ea typeface="Arial" panose="020B0604020202020204" pitchFamily="34" charset="0"/>
                          <a:cs typeface="Arial" panose="020B0604020202020204" pitchFamily="34" charset="0"/>
                        </a:rPr>
                        <a:t> </a:t>
                      </a:r>
                      <a:r>
                        <a:rPr lang="en-US" sz="1200" dirty="0">
                          <a:effectLst/>
                          <a:latin typeface="Arial" panose="020B0604020202020204" pitchFamily="34" charset="0"/>
                          <a:ea typeface="Arial" panose="020B0604020202020204" pitchFamily="34" charset="0"/>
                          <a:cs typeface="Arial" panose="020B0604020202020204" pitchFamily="34" charset="0"/>
                        </a:rPr>
                        <a:t>requirements</a:t>
                      </a:r>
                      <a:r>
                        <a:rPr lang="en-US" sz="1200" spc="-20" dirty="0">
                          <a:effectLst/>
                          <a:latin typeface="Arial" panose="020B0604020202020204" pitchFamily="34" charset="0"/>
                          <a:ea typeface="Arial" panose="020B0604020202020204" pitchFamily="34" charset="0"/>
                          <a:cs typeface="Arial" panose="020B0604020202020204" pitchFamily="34" charset="0"/>
                        </a:rPr>
                        <a:t> </a:t>
                      </a:r>
                      <a:r>
                        <a:rPr lang="en-US" sz="1200" dirty="0">
                          <a:effectLst/>
                          <a:latin typeface="Arial" panose="020B0604020202020204" pitchFamily="34" charset="0"/>
                          <a:ea typeface="Arial" panose="020B0604020202020204" pitchFamily="34" charset="0"/>
                          <a:cs typeface="Arial" panose="020B0604020202020204" pitchFamily="34" charset="0"/>
                        </a:rPr>
                        <a:t>in</a:t>
                      </a:r>
                      <a:r>
                        <a:rPr lang="en-US" sz="1200" spc="-20" dirty="0">
                          <a:effectLst/>
                          <a:latin typeface="Arial" panose="020B0604020202020204" pitchFamily="34" charset="0"/>
                          <a:ea typeface="Arial" panose="020B0604020202020204" pitchFamily="34" charset="0"/>
                          <a:cs typeface="Arial" panose="020B0604020202020204" pitchFamily="34" charset="0"/>
                        </a:rPr>
                        <a:t> </a:t>
                      </a:r>
                      <a:r>
                        <a:rPr lang="en-US" sz="1200" dirty="0">
                          <a:effectLst/>
                          <a:latin typeface="Arial" panose="020B0604020202020204" pitchFamily="34" charset="0"/>
                          <a:ea typeface="Arial" panose="020B0604020202020204" pitchFamily="34" charset="0"/>
                          <a:cs typeface="Arial" panose="020B0604020202020204" pitchFamily="34" charset="0"/>
                        </a:rPr>
                        <a:t>related</a:t>
                      </a:r>
                      <a:r>
                        <a:rPr lang="en-US" sz="1200" spc="-15" dirty="0">
                          <a:effectLst/>
                          <a:latin typeface="Arial" panose="020B0604020202020204" pitchFamily="34" charset="0"/>
                          <a:ea typeface="Arial" panose="020B0604020202020204" pitchFamily="34" charset="0"/>
                          <a:cs typeface="Arial" panose="020B0604020202020204" pitchFamily="34" charset="0"/>
                        </a:rPr>
                        <a:t> </a:t>
                      </a:r>
                      <a:r>
                        <a:rPr lang="en-US" sz="1200" dirty="0">
                          <a:effectLst/>
                          <a:latin typeface="Arial" panose="020B0604020202020204" pitchFamily="34" charset="0"/>
                          <a:ea typeface="Arial" panose="020B0604020202020204" pitchFamily="34" charset="0"/>
                          <a:cs typeface="Arial" panose="020B0604020202020204" pitchFamily="34" charset="0"/>
                        </a:rPr>
                        <a:t>ECC</a:t>
                      </a:r>
                      <a:r>
                        <a:rPr lang="en-US" sz="1200" spc="-20" dirty="0">
                          <a:effectLst/>
                          <a:latin typeface="Arial" panose="020B0604020202020204" pitchFamily="34" charset="0"/>
                          <a:ea typeface="Arial" panose="020B0604020202020204" pitchFamily="34" charset="0"/>
                          <a:cs typeface="Arial" panose="020B0604020202020204" pitchFamily="34" charset="0"/>
                        </a:rPr>
                        <a:t> </a:t>
                      </a:r>
                      <a:r>
                        <a:rPr lang="en-US" sz="1200" dirty="0">
                          <a:effectLst/>
                          <a:latin typeface="Arial" panose="020B0604020202020204" pitchFamily="34" charset="0"/>
                          <a:ea typeface="Arial" panose="020B0604020202020204" pitchFamily="34" charset="0"/>
                          <a:cs typeface="Arial" panose="020B0604020202020204" pitchFamily="34" charset="0"/>
                        </a:rPr>
                        <a:t>Decision</a:t>
                      </a:r>
                      <a:endParaRPr lang="en-US" sz="1400" dirty="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3279227099"/>
                  </a:ext>
                </a:extLst>
              </a:tr>
            </a:tbl>
          </a:graphicData>
        </a:graphic>
      </p:graphicFrame>
      <p:sp>
        <p:nvSpPr>
          <p:cNvPr id="4" name="Slide Number Placeholder 3">
            <a:extLst>
              <a:ext uri="{FF2B5EF4-FFF2-40B4-BE49-F238E27FC236}">
                <a16:creationId xmlns:a16="http://schemas.microsoft.com/office/drawing/2014/main" id="{995BDFD7-785B-4D35-A4C0-68702BA2171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B90F5A52-5B3E-443E-88B3-2C83D9657EB0}"/>
              </a:ext>
            </a:extLst>
          </p:cNvPr>
          <p:cNvSpPr>
            <a:spLocks noGrp="1"/>
          </p:cNvSpPr>
          <p:nvPr>
            <p:ph type="ftr" idx="14"/>
          </p:nvPr>
        </p:nvSpPr>
        <p:spPr/>
        <p:txBody>
          <a:bodyPr/>
          <a:lstStyle/>
          <a:p>
            <a:r>
              <a:rPr lang="en-GB" dirty="0"/>
              <a:t>Assaf Kasher &amp; Alecsander Eitan, Qualcomm</a:t>
            </a:r>
          </a:p>
        </p:txBody>
      </p:sp>
      <p:sp>
        <p:nvSpPr>
          <p:cNvPr id="6" name="Date Placeholder 5">
            <a:extLst>
              <a:ext uri="{FF2B5EF4-FFF2-40B4-BE49-F238E27FC236}">
                <a16:creationId xmlns:a16="http://schemas.microsoft.com/office/drawing/2014/main" id="{27A0D906-78F8-4D46-8F5D-E96C3B72B843}"/>
              </a:ext>
            </a:extLst>
          </p:cNvPr>
          <p:cNvSpPr>
            <a:spLocks noGrp="1"/>
          </p:cNvSpPr>
          <p:nvPr>
            <p:ph type="dt" idx="15"/>
          </p:nvPr>
        </p:nvSpPr>
        <p:spPr/>
        <p:txBody>
          <a:bodyPr/>
          <a:lstStyle/>
          <a:p>
            <a:r>
              <a:rPr lang="en-US"/>
              <a:t>May 2021</a:t>
            </a:r>
            <a:endParaRPr lang="en-GB" dirty="0"/>
          </a:p>
        </p:txBody>
      </p:sp>
      <p:sp>
        <p:nvSpPr>
          <p:cNvPr id="9" name="TextBox 8">
            <a:extLst>
              <a:ext uri="{FF2B5EF4-FFF2-40B4-BE49-F238E27FC236}">
                <a16:creationId xmlns:a16="http://schemas.microsoft.com/office/drawing/2014/main" id="{9506C227-B797-4397-9A76-8C87595DAF49}"/>
              </a:ext>
            </a:extLst>
          </p:cNvPr>
          <p:cNvSpPr txBox="1"/>
          <p:nvPr/>
        </p:nvSpPr>
        <p:spPr>
          <a:xfrm>
            <a:off x="1256243" y="3657600"/>
            <a:ext cx="9677400" cy="1938992"/>
          </a:xfrm>
          <a:prstGeom prst="rect">
            <a:avLst/>
          </a:prstGeom>
          <a:noFill/>
        </p:spPr>
        <p:txBody>
          <a:bodyPr wrap="square" rtlCol="0">
            <a:spAutoFit/>
          </a:bodyPr>
          <a:lstStyle/>
          <a:p>
            <a:r>
              <a:rPr lang="en-US" dirty="0">
                <a:solidFill>
                  <a:schemeClr val="tx1"/>
                </a:solidFill>
              </a:rPr>
              <a:t>These bands are for Level Probing Radar (LPR)</a:t>
            </a:r>
          </a:p>
          <a:p>
            <a:r>
              <a:rPr lang="en-US" dirty="0">
                <a:solidFill>
                  <a:schemeClr val="tx1"/>
                </a:solidFill>
              </a:rPr>
              <a:t>for the f4 band maximum transmission (outside the tank) is -41.3 dBm</a:t>
            </a:r>
          </a:p>
          <a:p>
            <a:r>
              <a:rPr lang="en-US" dirty="0">
                <a:solidFill>
                  <a:schemeClr val="tx1"/>
                </a:solidFill>
              </a:rPr>
              <a:t>for the g3 band maximum transmission is 35 dBm EIRP</a:t>
            </a:r>
          </a:p>
          <a:p>
            <a:r>
              <a:rPr lang="en-US" dirty="0">
                <a:solidFill>
                  <a:schemeClr val="tx1"/>
                </a:solidFill>
              </a:rPr>
              <a:t>In any case these are for indoor industrial LPR</a:t>
            </a:r>
          </a:p>
          <a:p>
            <a:r>
              <a:rPr lang="en-US" dirty="0">
                <a:solidFill>
                  <a:schemeClr val="tx1"/>
                </a:solidFill>
              </a:rPr>
              <a:t>harmonized standard is EN 302 729</a:t>
            </a:r>
          </a:p>
        </p:txBody>
      </p:sp>
    </p:spTree>
    <p:extLst>
      <p:ext uri="{BB962C8B-B14F-4D97-AF65-F5344CB8AC3E}">
        <p14:creationId xmlns:p14="http://schemas.microsoft.com/office/powerpoint/2010/main" val="1508652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2FF36-75B5-457D-BF39-C191E949AD73}"/>
              </a:ext>
            </a:extLst>
          </p:cNvPr>
          <p:cNvSpPr>
            <a:spLocks noGrp="1"/>
          </p:cNvSpPr>
          <p:nvPr>
            <p:ph type="title"/>
          </p:nvPr>
        </p:nvSpPr>
        <p:spPr/>
        <p:txBody>
          <a:bodyPr/>
          <a:lstStyle/>
          <a:p>
            <a:r>
              <a:rPr lang="en-US" dirty="0"/>
              <a:t>ETSI BRAN standard for the band</a:t>
            </a:r>
          </a:p>
        </p:txBody>
      </p:sp>
      <p:sp>
        <p:nvSpPr>
          <p:cNvPr id="3" name="Content Placeholder 2">
            <a:extLst>
              <a:ext uri="{FF2B5EF4-FFF2-40B4-BE49-F238E27FC236}">
                <a16:creationId xmlns:a16="http://schemas.microsoft.com/office/drawing/2014/main" id="{491B6176-55A0-4248-A308-E5157FD163B4}"/>
              </a:ext>
            </a:extLst>
          </p:cNvPr>
          <p:cNvSpPr>
            <a:spLocks noGrp="1"/>
          </p:cNvSpPr>
          <p:nvPr>
            <p:ph idx="1"/>
          </p:nvPr>
        </p:nvSpPr>
        <p:spPr/>
        <p:txBody>
          <a:bodyPr/>
          <a:lstStyle/>
          <a:p>
            <a:r>
              <a:rPr lang="en-US" dirty="0"/>
              <a:t>EN 302 567 </a:t>
            </a:r>
            <a:r>
              <a:rPr lang="en-US" b="0" dirty="0"/>
              <a:t>– [c1] – Multiple-Gigabit radio equipment operating in the 60GHz band; </a:t>
            </a:r>
            <a:r>
              <a:rPr lang="en-US" b="0" dirty="0" err="1"/>
              <a:t>Harmonised</a:t>
            </a:r>
            <a:r>
              <a:rPr lang="en-US" b="0" dirty="0"/>
              <a:t> Standard for access to radio spectrum</a:t>
            </a:r>
          </a:p>
          <a:p>
            <a:r>
              <a:rPr lang="en-US" dirty="0"/>
              <a:t>EN 303 722 </a:t>
            </a:r>
            <a:r>
              <a:rPr lang="en-US" b="0" dirty="0"/>
              <a:t>– [c2] – Wideband Data Transmission System (WDTS) for Fixed Network Radio Equipment in the 57-71 GHz band; </a:t>
            </a:r>
            <a:r>
              <a:rPr lang="en-US" b="0" dirty="0" err="1"/>
              <a:t>Harmonised</a:t>
            </a:r>
            <a:r>
              <a:rPr lang="en-US" b="0" dirty="0"/>
              <a:t> Standard for access to radio spectrum </a:t>
            </a:r>
          </a:p>
          <a:p>
            <a:r>
              <a:rPr lang="en-US" dirty="0"/>
              <a:t>EN 303 753 </a:t>
            </a:r>
            <a:r>
              <a:rPr lang="en-US" b="0" dirty="0"/>
              <a:t>– [c3] – Wideband Data Transmission System (WDTS) for Fixed and Mobile Network Radio Equipment in the 57-71 GHz band; </a:t>
            </a:r>
            <a:r>
              <a:rPr lang="en-US" b="0" dirty="0" err="1"/>
              <a:t>Harmonised</a:t>
            </a:r>
            <a:r>
              <a:rPr lang="en-US" b="0" dirty="0"/>
              <a:t> Standard for access to radio spectrum </a:t>
            </a:r>
          </a:p>
          <a:p>
            <a:r>
              <a:rPr lang="en-US" dirty="0"/>
              <a:t>	</a:t>
            </a:r>
          </a:p>
        </p:txBody>
      </p:sp>
      <p:sp>
        <p:nvSpPr>
          <p:cNvPr id="4" name="Slide Number Placeholder 3">
            <a:extLst>
              <a:ext uri="{FF2B5EF4-FFF2-40B4-BE49-F238E27FC236}">
                <a16:creationId xmlns:a16="http://schemas.microsoft.com/office/drawing/2014/main" id="{9DC678C4-DB2E-40B6-9AA9-9AC0F416B71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3709CBC3-454B-4903-864F-354A1DD256D1}"/>
              </a:ext>
            </a:extLst>
          </p:cNvPr>
          <p:cNvSpPr>
            <a:spLocks noGrp="1"/>
          </p:cNvSpPr>
          <p:nvPr>
            <p:ph type="ftr" idx="14"/>
          </p:nvPr>
        </p:nvSpPr>
        <p:spPr/>
        <p:txBody>
          <a:bodyPr/>
          <a:lstStyle/>
          <a:p>
            <a:r>
              <a:rPr lang="en-GB" dirty="0"/>
              <a:t>Assaf Kasher &amp; Alecsander Eitan, Qualcomm</a:t>
            </a:r>
          </a:p>
        </p:txBody>
      </p:sp>
      <p:sp>
        <p:nvSpPr>
          <p:cNvPr id="6" name="Date Placeholder 5">
            <a:extLst>
              <a:ext uri="{FF2B5EF4-FFF2-40B4-BE49-F238E27FC236}">
                <a16:creationId xmlns:a16="http://schemas.microsoft.com/office/drawing/2014/main" id="{205253F2-C627-43E7-A56B-FACF218E9B27}"/>
              </a:ext>
            </a:extLst>
          </p:cNvPr>
          <p:cNvSpPr>
            <a:spLocks noGrp="1"/>
          </p:cNvSpPr>
          <p:nvPr>
            <p:ph type="dt" idx="15"/>
          </p:nvPr>
        </p:nvSpPr>
        <p:spPr/>
        <p:txBody>
          <a:bodyPr/>
          <a:lstStyle/>
          <a:p>
            <a:r>
              <a:rPr lang="en-US" dirty="0"/>
              <a:t>May 2021</a:t>
            </a:r>
            <a:endParaRPr lang="en-GB" dirty="0"/>
          </a:p>
        </p:txBody>
      </p:sp>
      <p:sp>
        <p:nvSpPr>
          <p:cNvPr id="8" name="Rectangle 1">
            <a:extLst>
              <a:ext uri="{FF2B5EF4-FFF2-40B4-BE49-F238E27FC236}">
                <a16:creationId xmlns:a16="http://schemas.microsoft.com/office/drawing/2014/main" id="{17CB0CAE-563A-417A-9FFF-0587D3EFDEB2}"/>
              </a:ext>
            </a:extLst>
          </p:cNvPr>
          <p:cNvSpPr>
            <a:spLocks noChangeArrowheads="1"/>
          </p:cNvSpPr>
          <p:nvPr/>
        </p:nvSpPr>
        <p:spPr bwMode="auto">
          <a:xfrm>
            <a:off x="2855913" y="28622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2">
            <a:extLst>
              <a:ext uri="{FF2B5EF4-FFF2-40B4-BE49-F238E27FC236}">
                <a16:creationId xmlns:a16="http://schemas.microsoft.com/office/drawing/2014/main" id="{E78D3C1E-EA00-4039-9892-90B833208AD1}"/>
              </a:ext>
            </a:extLst>
          </p:cNvPr>
          <p:cNvSpPr>
            <a:spLocks noChangeArrowheads="1"/>
          </p:cNvSpPr>
          <p:nvPr/>
        </p:nvSpPr>
        <p:spPr bwMode="auto">
          <a:xfrm>
            <a:off x="189688" y="33372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84516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DB0A7-D5DE-4D33-9CC7-EE5B0DCDB24D}"/>
              </a:ext>
            </a:extLst>
          </p:cNvPr>
          <p:cNvSpPr>
            <a:spLocks noGrp="1"/>
          </p:cNvSpPr>
          <p:nvPr>
            <p:ph type="title"/>
          </p:nvPr>
        </p:nvSpPr>
        <p:spPr/>
        <p:txBody>
          <a:bodyPr/>
          <a:lstStyle/>
          <a:p>
            <a:r>
              <a:rPr lang="en-US" dirty="0"/>
              <a:t>EN 302 567 – status </a:t>
            </a:r>
          </a:p>
        </p:txBody>
      </p:sp>
      <p:sp>
        <p:nvSpPr>
          <p:cNvPr id="3" name="Content Placeholder 2">
            <a:extLst>
              <a:ext uri="{FF2B5EF4-FFF2-40B4-BE49-F238E27FC236}">
                <a16:creationId xmlns:a16="http://schemas.microsoft.com/office/drawing/2014/main" id="{ADE87F18-DBCC-492C-AA3D-F944BC029666}"/>
              </a:ext>
            </a:extLst>
          </p:cNvPr>
          <p:cNvSpPr>
            <a:spLocks noGrp="1"/>
          </p:cNvSpPr>
          <p:nvPr>
            <p:ph idx="1"/>
          </p:nvPr>
        </p:nvSpPr>
        <p:spPr/>
        <p:txBody>
          <a:bodyPr/>
          <a:lstStyle/>
          <a:p>
            <a:pPr>
              <a:buFont typeface="Wingdings" panose="05000000000000000000" pitchFamily="2" charset="2"/>
              <a:buChar char="v"/>
            </a:pPr>
            <a:r>
              <a:rPr lang="en-US" b="0" dirty="0"/>
              <a:t>Corresponds to mobile devices, no fixed indoor/outdoor access</a:t>
            </a:r>
          </a:p>
          <a:p>
            <a:pPr>
              <a:buFont typeface="Wingdings" panose="05000000000000000000" pitchFamily="2" charset="2"/>
              <a:buChar char="v"/>
            </a:pPr>
            <a:r>
              <a:rPr lang="en-US" b="0" dirty="0"/>
              <a:t>Appropriate for 11ad devices</a:t>
            </a:r>
          </a:p>
          <a:p>
            <a:pPr>
              <a:buFont typeface="Wingdings" panose="05000000000000000000" pitchFamily="2" charset="2"/>
              <a:buChar char="v"/>
            </a:pPr>
            <a:r>
              <a:rPr lang="en-US" b="0" dirty="0"/>
              <a:t>In development for many years</a:t>
            </a:r>
          </a:p>
          <a:p>
            <a:pPr>
              <a:buFont typeface="Wingdings" panose="05000000000000000000" pitchFamily="2" charset="2"/>
              <a:buChar char="v"/>
            </a:pPr>
            <a:r>
              <a:rPr lang="en-US" b="0" dirty="0"/>
              <a:t>In the last stages of approval (waiting for national administrations approval, may be approved within a few months)</a:t>
            </a:r>
          </a:p>
          <a:p>
            <a:pPr>
              <a:buFont typeface="Wingdings" panose="05000000000000000000" pitchFamily="2" charset="2"/>
              <a:buChar char="v"/>
            </a:pPr>
            <a:r>
              <a:rPr lang="en-US" b="0" dirty="0"/>
              <a:t>Coexistence Mechanism: LBT</a:t>
            </a:r>
          </a:p>
          <a:p>
            <a:endParaRPr lang="en-US" dirty="0"/>
          </a:p>
        </p:txBody>
      </p:sp>
      <p:sp>
        <p:nvSpPr>
          <p:cNvPr id="4" name="Slide Number Placeholder 3">
            <a:extLst>
              <a:ext uri="{FF2B5EF4-FFF2-40B4-BE49-F238E27FC236}">
                <a16:creationId xmlns:a16="http://schemas.microsoft.com/office/drawing/2014/main" id="{9749B78E-2B7C-4957-97B6-2408887046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FA92FAF-709F-49EF-BC99-FDFDEFD4724D}"/>
              </a:ext>
            </a:extLst>
          </p:cNvPr>
          <p:cNvSpPr>
            <a:spLocks noGrp="1"/>
          </p:cNvSpPr>
          <p:nvPr>
            <p:ph type="ftr" idx="14"/>
          </p:nvPr>
        </p:nvSpPr>
        <p:spPr/>
        <p:txBody>
          <a:bodyPr/>
          <a:lstStyle/>
          <a:p>
            <a:r>
              <a:rPr lang="en-GB" dirty="0"/>
              <a:t>Assaf Kasher &amp; Alecsander Eitan, Qualcomm</a:t>
            </a:r>
          </a:p>
        </p:txBody>
      </p:sp>
      <p:sp>
        <p:nvSpPr>
          <p:cNvPr id="6" name="Date Placeholder 5">
            <a:extLst>
              <a:ext uri="{FF2B5EF4-FFF2-40B4-BE49-F238E27FC236}">
                <a16:creationId xmlns:a16="http://schemas.microsoft.com/office/drawing/2014/main" id="{F900F623-CE5C-4C27-A546-20E62258EF26}"/>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582134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ADE12-C490-4F47-A577-514554A8DEC9}"/>
              </a:ext>
            </a:extLst>
          </p:cNvPr>
          <p:cNvSpPr>
            <a:spLocks noGrp="1"/>
          </p:cNvSpPr>
          <p:nvPr>
            <p:ph type="title"/>
          </p:nvPr>
        </p:nvSpPr>
        <p:spPr/>
        <p:txBody>
          <a:bodyPr/>
          <a:lstStyle/>
          <a:p>
            <a:r>
              <a:rPr lang="en-US" dirty="0"/>
              <a:t>EN 303 722</a:t>
            </a:r>
          </a:p>
        </p:txBody>
      </p:sp>
      <p:sp>
        <p:nvSpPr>
          <p:cNvPr id="3" name="Content Placeholder 2">
            <a:extLst>
              <a:ext uri="{FF2B5EF4-FFF2-40B4-BE49-F238E27FC236}">
                <a16:creationId xmlns:a16="http://schemas.microsoft.com/office/drawing/2014/main" id="{C94C5D89-4FF1-477E-A423-EC7A945591F4}"/>
              </a:ext>
            </a:extLst>
          </p:cNvPr>
          <p:cNvSpPr>
            <a:spLocks noGrp="1"/>
          </p:cNvSpPr>
          <p:nvPr>
            <p:ph idx="1"/>
          </p:nvPr>
        </p:nvSpPr>
        <p:spPr/>
        <p:txBody>
          <a:bodyPr/>
          <a:lstStyle/>
          <a:p>
            <a:pPr>
              <a:buFont typeface="Wingdings" panose="05000000000000000000" pitchFamily="2" charset="2"/>
              <a:buChar char="v"/>
            </a:pPr>
            <a:r>
              <a:rPr lang="en-US" b="0" dirty="0"/>
              <a:t>Fixed indoor/outdoor access</a:t>
            </a:r>
          </a:p>
          <a:p>
            <a:pPr>
              <a:buFont typeface="Wingdings" panose="05000000000000000000" pitchFamily="2" charset="2"/>
              <a:buChar char="v"/>
            </a:pPr>
            <a:r>
              <a:rPr lang="en-US" b="0" dirty="0"/>
              <a:t>Appropriate for TDD access in 802.11ay</a:t>
            </a:r>
          </a:p>
          <a:p>
            <a:pPr>
              <a:buFont typeface="Wingdings" panose="05000000000000000000" pitchFamily="2" charset="2"/>
              <a:buChar char="v"/>
            </a:pPr>
            <a:r>
              <a:rPr lang="en-US" b="0" dirty="0"/>
              <a:t>Stable Draft, sent to EC consultant for editorial review</a:t>
            </a:r>
          </a:p>
          <a:p>
            <a:pPr>
              <a:buFont typeface="Wingdings" panose="05000000000000000000" pitchFamily="2" charset="2"/>
              <a:buChar char="v"/>
            </a:pPr>
            <a:r>
              <a:rPr lang="en-US" b="0" dirty="0"/>
              <a:t>Channel Sharing Mechanism: </a:t>
            </a:r>
          </a:p>
          <a:p>
            <a:pPr marL="800100" lvl="1" indent="-342900">
              <a:buFont typeface="Wingdings" panose="05000000000000000000" pitchFamily="2" charset="2"/>
              <a:buChar char="v"/>
            </a:pPr>
            <a:r>
              <a:rPr lang="en-US" dirty="0"/>
              <a:t>Automatic Transmit Power Control</a:t>
            </a:r>
          </a:p>
          <a:p>
            <a:pPr marL="800100" lvl="1" indent="-342900">
              <a:buFont typeface="Wingdings" panose="05000000000000000000" pitchFamily="2" charset="2"/>
              <a:buChar char="v"/>
            </a:pPr>
            <a:r>
              <a:rPr lang="en-US" dirty="0"/>
              <a:t>Automatic Link Adaptation</a:t>
            </a:r>
          </a:p>
          <a:p>
            <a:endParaRPr lang="en-US" dirty="0"/>
          </a:p>
        </p:txBody>
      </p:sp>
      <p:sp>
        <p:nvSpPr>
          <p:cNvPr id="4" name="Slide Number Placeholder 3">
            <a:extLst>
              <a:ext uri="{FF2B5EF4-FFF2-40B4-BE49-F238E27FC236}">
                <a16:creationId xmlns:a16="http://schemas.microsoft.com/office/drawing/2014/main" id="{39069708-2C97-4484-93BD-6041E0FBD106}"/>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089ECCA0-B367-4FBF-8D55-14EFF7849635}"/>
              </a:ext>
            </a:extLst>
          </p:cNvPr>
          <p:cNvSpPr>
            <a:spLocks noGrp="1"/>
          </p:cNvSpPr>
          <p:nvPr>
            <p:ph type="ftr" idx="14"/>
          </p:nvPr>
        </p:nvSpPr>
        <p:spPr/>
        <p:txBody>
          <a:bodyPr/>
          <a:lstStyle/>
          <a:p>
            <a:r>
              <a:rPr lang="en-GB" dirty="0"/>
              <a:t>Assaf Kasher &amp; Alecsander Eitan, Qualcomm</a:t>
            </a:r>
          </a:p>
        </p:txBody>
      </p:sp>
      <p:sp>
        <p:nvSpPr>
          <p:cNvPr id="6" name="Date Placeholder 5">
            <a:extLst>
              <a:ext uri="{FF2B5EF4-FFF2-40B4-BE49-F238E27FC236}">
                <a16:creationId xmlns:a16="http://schemas.microsoft.com/office/drawing/2014/main" id="{D8A2291A-107D-4401-96D1-14E638D5AFA5}"/>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552834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77947-4B9D-4E2D-8FFF-E3E532B37974}"/>
              </a:ext>
            </a:extLst>
          </p:cNvPr>
          <p:cNvSpPr>
            <a:spLocks noGrp="1"/>
          </p:cNvSpPr>
          <p:nvPr>
            <p:ph type="title"/>
          </p:nvPr>
        </p:nvSpPr>
        <p:spPr/>
        <p:txBody>
          <a:bodyPr/>
          <a:lstStyle/>
          <a:p>
            <a:r>
              <a:rPr lang="en-US" dirty="0"/>
              <a:t>EN 303 753</a:t>
            </a:r>
          </a:p>
        </p:txBody>
      </p:sp>
      <p:sp>
        <p:nvSpPr>
          <p:cNvPr id="3" name="Content Placeholder 2">
            <a:extLst>
              <a:ext uri="{FF2B5EF4-FFF2-40B4-BE49-F238E27FC236}">
                <a16:creationId xmlns:a16="http://schemas.microsoft.com/office/drawing/2014/main" id="{172774F7-CDBF-4E80-AFFE-5061D26A141C}"/>
              </a:ext>
            </a:extLst>
          </p:cNvPr>
          <p:cNvSpPr>
            <a:spLocks noGrp="1"/>
          </p:cNvSpPr>
          <p:nvPr>
            <p:ph idx="1"/>
          </p:nvPr>
        </p:nvSpPr>
        <p:spPr/>
        <p:txBody>
          <a:bodyPr/>
          <a:lstStyle/>
          <a:p>
            <a:pPr marL="457200" indent="-457200">
              <a:buFont typeface="Wingdings" panose="05000000000000000000" pitchFamily="2" charset="2"/>
              <a:buChar char="v"/>
            </a:pPr>
            <a:r>
              <a:rPr lang="en-US" b="0" dirty="0"/>
              <a:t>Fixed and Mobile devices </a:t>
            </a:r>
          </a:p>
          <a:p>
            <a:pPr marL="457200" indent="-457200">
              <a:buFont typeface="Wingdings" panose="05000000000000000000" pitchFamily="2" charset="2"/>
              <a:buChar char="v"/>
            </a:pPr>
            <a:r>
              <a:rPr lang="en-US" b="0" dirty="0"/>
              <a:t>In the early stages of development</a:t>
            </a:r>
          </a:p>
          <a:p>
            <a:pPr marL="457200" indent="-457200">
              <a:buFont typeface="Wingdings" panose="05000000000000000000" pitchFamily="2" charset="2"/>
              <a:buChar char="v"/>
            </a:pPr>
            <a:r>
              <a:rPr lang="en-US" b="0" dirty="0"/>
              <a:t>Coexistence Mechanisms: </a:t>
            </a:r>
            <a:r>
              <a:rPr lang="en-US" b="0" u="sng" dirty="0"/>
              <a:t>not settled yet</a:t>
            </a:r>
          </a:p>
        </p:txBody>
      </p:sp>
      <p:sp>
        <p:nvSpPr>
          <p:cNvPr id="4" name="Slide Number Placeholder 3">
            <a:extLst>
              <a:ext uri="{FF2B5EF4-FFF2-40B4-BE49-F238E27FC236}">
                <a16:creationId xmlns:a16="http://schemas.microsoft.com/office/drawing/2014/main" id="{3A260F15-C1C4-4EB5-A84B-E67244274AF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1F9D3867-0F11-442A-BC89-0C1ECB10A70D}"/>
              </a:ext>
            </a:extLst>
          </p:cNvPr>
          <p:cNvSpPr>
            <a:spLocks noGrp="1"/>
          </p:cNvSpPr>
          <p:nvPr>
            <p:ph type="ftr" idx="14"/>
          </p:nvPr>
        </p:nvSpPr>
        <p:spPr/>
        <p:txBody>
          <a:bodyPr/>
          <a:lstStyle/>
          <a:p>
            <a:r>
              <a:rPr lang="en-GB" dirty="0"/>
              <a:t>Assaf Kasher &amp; Alecsander Eitan, Qualcomm</a:t>
            </a:r>
          </a:p>
        </p:txBody>
      </p:sp>
      <p:sp>
        <p:nvSpPr>
          <p:cNvPr id="6" name="Date Placeholder 5">
            <a:extLst>
              <a:ext uri="{FF2B5EF4-FFF2-40B4-BE49-F238E27FC236}">
                <a16:creationId xmlns:a16="http://schemas.microsoft.com/office/drawing/2014/main" id="{30C95272-5D5C-4D2A-BDF7-C693EDCAD5DD}"/>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2661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CCC1F-5F1D-492F-B39C-C665329C1F48}"/>
              </a:ext>
            </a:extLst>
          </p:cNvPr>
          <p:cNvSpPr>
            <a:spLocks noGrp="1"/>
          </p:cNvSpPr>
          <p:nvPr>
            <p:ph type="title"/>
          </p:nvPr>
        </p:nvSpPr>
        <p:spPr/>
        <p:txBody>
          <a:bodyPr/>
          <a:lstStyle/>
          <a:p>
            <a:pPr lvl="0"/>
            <a:r>
              <a:rPr lang="en-US" dirty="0"/>
              <a:t>Potential coexistence issues:</a:t>
            </a:r>
            <a:br>
              <a:rPr lang="en-US" dirty="0"/>
            </a:br>
            <a:r>
              <a:rPr lang="en-US" dirty="0"/>
              <a:t>Impact of FMCW radar on communication links</a:t>
            </a:r>
            <a:r>
              <a:rPr lang="en-US" dirty="0">
                <a:solidFill>
                  <a:srgbClr val="FF0000"/>
                </a:solidFill>
              </a:rPr>
              <a:t> </a:t>
            </a:r>
            <a:endParaRPr lang="en-US" dirty="0"/>
          </a:p>
        </p:txBody>
      </p:sp>
      <p:sp>
        <p:nvSpPr>
          <p:cNvPr id="3" name="Content Placeholder 2">
            <a:extLst>
              <a:ext uri="{FF2B5EF4-FFF2-40B4-BE49-F238E27FC236}">
                <a16:creationId xmlns:a16="http://schemas.microsoft.com/office/drawing/2014/main" id="{5E40510C-3F46-441E-8B6D-A7BD5E02ED7D}"/>
              </a:ext>
            </a:extLst>
          </p:cNvPr>
          <p:cNvSpPr>
            <a:spLocks noGrp="1"/>
          </p:cNvSpPr>
          <p:nvPr>
            <p:ph idx="1"/>
          </p:nvPr>
        </p:nvSpPr>
        <p:spPr/>
        <p:txBody>
          <a:bodyPr/>
          <a:lstStyle/>
          <a:p>
            <a:pPr>
              <a:buFont typeface="Arial" panose="020B0604020202020204" pitchFamily="34" charset="0"/>
              <a:buChar char="•"/>
            </a:pPr>
            <a:r>
              <a:rPr lang="en-US" b="0" dirty="0"/>
              <a:t>Communication links can be affected by FMCW radar. </a:t>
            </a:r>
          </a:p>
          <a:p>
            <a:pPr lvl="1">
              <a:buFont typeface="Arial" panose="020B0604020202020204" pitchFamily="34" charset="0"/>
              <a:buChar char="•"/>
            </a:pPr>
            <a:r>
              <a:rPr lang="en-US" sz="2400" dirty="0"/>
              <a:t>Most sensitive current use case is AR/VR/XR. Large delay and delay jitter lead to negative user experience and motion sickness</a:t>
            </a:r>
          </a:p>
          <a:p>
            <a:pPr marL="0" indent="0"/>
            <a:endParaRPr lang="en-US" b="0" dirty="0"/>
          </a:p>
          <a:p>
            <a:pPr marL="400050">
              <a:buFont typeface="Arial" panose="020B0604020202020204" pitchFamily="34" charset="0"/>
              <a:buChar char="•"/>
            </a:pPr>
            <a:r>
              <a:rPr lang="en-US" b="0" dirty="0"/>
              <a:t>Impact depends on FMCW operating parameters</a:t>
            </a:r>
          </a:p>
          <a:p>
            <a:pPr marL="800100" lvl="1" indent="-342900">
              <a:buFont typeface="Arial" panose="020B0604020202020204" pitchFamily="34" charset="0"/>
              <a:buChar char="•"/>
            </a:pPr>
            <a:r>
              <a:rPr lang="en-US" sz="2400" dirty="0"/>
              <a:t>Link budget (EIRP, BW, distance, beamforming,…)</a:t>
            </a:r>
          </a:p>
          <a:p>
            <a:pPr marL="800100" lvl="1" indent="-342900">
              <a:buFont typeface="Arial" panose="020B0604020202020204" pitchFamily="34" charset="0"/>
              <a:buChar char="•"/>
            </a:pPr>
            <a:r>
              <a:rPr lang="en-US" sz="2400" dirty="0"/>
              <a:t>Duty cycle limit and definition</a:t>
            </a:r>
          </a:p>
          <a:p>
            <a:pPr marL="800100" lvl="1" indent="-342900">
              <a:buFont typeface="Arial" panose="020B0604020202020204" pitchFamily="34" charset="0"/>
              <a:buChar char="•"/>
            </a:pPr>
            <a:r>
              <a:rPr lang="en-US" sz="2400" dirty="0"/>
              <a:t>Activity time and pattern (e.g. burst duration and the idle period between bursts, etc.)</a:t>
            </a:r>
          </a:p>
          <a:p>
            <a:pPr lvl="1">
              <a:buFont typeface="Arial" panose="020B0604020202020204" pitchFamily="34" charset="0"/>
              <a:buChar char="•"/>
            </a:pPr>
            <a:endParaRPr lang="en-US" dirty="0">
              <a:highlight>
                <a:srgbClr val="FFFF00"/>
              </a:highlight>
            </a:endParaRPr>
          </a:p>
          <a:p>
            <a:pPr lvl="1">
              <a:buFont typeface="Arial" panose="020B0604020202020204" pitchFamily="34" charset="0"/>
              <a:buChar char="•"/>
            </a:pPr>
            <a:endParaRPr lang="en-US" b="0" dirty="0">
              <a:highlight>
                <a:srgbClr val="FFFF00"/>
              </a:highlight>
            </a:endParaRPr>
          </a:p>
        </p:txBody>
      </p:sp>
      <p:sp>
        <p:nvSpPr>
          <p:cNvPr id="4" name="Slide Number Placeholder 3">
            <a:extLst>
              <a:ext uri="{FF2B5EF4-FFF2-40B4-BE49-F238E27FC236}">
                <a16:creationId xmlns:a16="http://schemas.microsoft.com/office/drawing/2014/main" id="{213D03C1-3A3E-463F-80B9-95A5C8A11A8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B6660D5-04BA-40AC-8990-5F722696A112}"/>
              </a:ext>
            </a:extLst>
          </p:cNvPr>
          <p:cNvSpPr>
            <a:spLocks noGrp="1"/>
          </p:cNvSpPr>
          <p:nvPr>
            <p:ph type="ftr" idx="14"/>
          </p:nvPr>
        </p:nvSpPr>
        <p:spPr/>
        <p:txBody>
          <a:bodyPr/>
          <a:lstStyle/>
          <a:p>
            <a:r>
              <a:rPr lang="en-GB" dirty="0"/>
              <a:t>Assaf Kasher &amp; Alecsander Eitan, Qualcomm</a:t>
            </a:r>
          </a:p>
        </p:txBody>
      </p:sp>
      <p:sp>
        <p:nvSpPr>
          <p:cNvPr id="6" name="Date Placeholder 5">
            <a:extLst>
              <a:ext uri="{FF2B5EF4-FFF2-40B4-BE49-F238E27FC236}">
                <a16:creationId xmlns:a16="http://schemas.microsoft.com/office/drawing/2014/main" id="{01262D8D-3EDA-4536-9D4F-62A6A1DDC060}"/>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51452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60 GHz band is shared by communication systems and </a:t>
            </a:r>
            <a:r>
              <a:rPr lang="en-US" dirty="0">
                <a:solidFill>
                  <a:schemeClr val="tx1"/>
                </a:solidFill>
              </a:rPr>
              <a:t>radar</a:t>
            </a:r>
            <a:r>
              <a:rPr lang="en-US" dirty="0"/>
              <a:t> sensing systems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Each of these systems are based on different technology and are subject to different access rules</a:t>
            </a:r>
          </a:p>
          <a:p>
            <a:pPr marL="0" indent="0">
              <a:tabLst>
                <a:tab pos="912813" algn="l"/>
                <a:tab pos="1827213" algn="l"/>
                <a:tab pos="2741613" algn="l"/>
                <a:tab pos="3656013" algn="l"/>
                <a:tab pos="4570413" algn="l"/>
                <a:tab pos="5484813" algn="l"/>
                <a:tab pos="6399213" algn="l"/>
                <a:tab pos="7313613" algn="l"/>
                <a:tab pos="8228013" algn="l"/>
                <a:tab pos="8691563" algn="l"/>
                <a:tab pos="9142413" algn="l"/>
                <a:tab pos="10056813" algn="l"/>
              </a:tabLst>
            </a:pPr>
            <a:r>
              <a:rPr lang="en-US" dirty="0"/>
              <a:t>Coexistence among diverse uses is discussed in several regulatory </a:t>
            </a:r>
            <a:r>
              <a:rPr lang="en-US" dirty="0">
                <a:solidFill>
                  <a:schemeClr val="tx1"/>
                </a:solidFill>
              </a:rPr>
              <a:t>bodies</a:t>
            </a:r>
            <a:r>
              <a:rPr lang="en-US" dirty="0"/>
              <a:t> and industry forums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Assaf Kasher &amp; Alecsander Eitan, Qualcomm</a:t>
            </a:r>
          </a:p>
        </p:txBody>
      </p:sp>
      <p:sp>
        <p:nvSpPr>
          <p:cNvPr id="4" name="Date Placeholder 3"/>
          <p:cNvSpPr>
            <a:spLocks noGrp="1"/>
          </p:cNvSpPr>
          <p:nvPr>
            <p:ph type="dt" idx="15"/>
          </p:nvPr>
        </p:nvSpPr>
        <p:spPr/>
        <p:txBody>
          <a:bodyPr/>
          <a:lstStyle/>
          <a:p>
            <a:r>
              <a:rPr lang="en-US" dirty="0"/>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71AF1-6A5F-4EA3-B51F-8DC515F31E53}"/>
              </a:ext>
            </a:extLst>
          </p:cNvPr>
          <p:cNvSpPr>
            <a:spLocks noGrp="1"/>
          </p:cNvSpPr>
          <p:nvPr>
            <p:ph type="title"/>
          </p:nvPr>
        </p:nvSpPr>
        <p:spPr>
          <a:xfrm>
            <a:off x="914401" y="609600"/>
            <a:ext cx="10361084" cy="609599"/>
          </a:xfrm>
        </p:spPr>
        <p:txBody>
          <a:bodyPr/>
          <a:lstStyle/>
          <a:p>
            <a:r>
              <a:rPr lang="en-US" dirty="0">
                <a:solidFill>
                  <a:schemeClr val="tx1"/>
                </a:solidFill>
              </a:rPr>
              <a:t>Coexistence Concerns with Soli Waiver parameters</a:t>
            </a:r>
          </a:p>
        </p:txBody>
      </p:sp>
      <p:sp>
        <p:nvSpPr>
          <p:cNvPr id="3" name="Content Placeholder 2">
            <a:extLst>
              <a:ext uri="{FF2B5EF4-FFF2-40B4-BE49-F238E27FC236}">
                <a16:creationId xmlns:a16="http://schemas.microsoft.com/office/drawing/2014/main" id="{A88C81CE-836F-41A5-9B98-3C93CF0ABD94}"/>
              </a:ext>
            </a:extLst>
          </p:cNvPr>
          <p:cNvSpPr>
            <a:spLocks noGrp="1"/>
          </p:cNvSpPr>
          <p:nvPr>
            <p:ph idx="1"/>
          </p:nvPr>
        </p:nvSpPr>
        <p:spPr>
          <a:xfrm>
            <a:off x="762000" y="1371600"/>
            <a:ext cx="10361084" cy="5029200"/>
          </a:xfrm>
        </p:spPr>
        <p:txBody>
          <a:bodyPr/>
          <a:lstStyle/>
          <a:p>
            <a:pPr>
              <a:buFont typeface="Arial" panose="020B0604020202020204" pitchFamily="34" charset="0"/>
              <a:buChar char="•"/>
            </a:pPr>
            <a:r>
              <a:rPr lang="en-US" sz="2400" dirty="0"/>
              <a:t>The FCC waiver granted to Google Soli (FMCW) introduces a 10% duty cycle limit over any 33ms period to address coexistence issues in the 60 GHz band</a:t>
            </a:r>
          </a:p>
          <a:p>
            <a:pPr>
              <a:buFont typeface="Arial" panose="020B0604020202020204" pitchFamily="34" charset="0"/>
              <a:buChar char="•"/>
            </a:pPr>
            <a:r>
              <a:rPr lang="en-US" sz="2400" dirty="0">
                <a:solidFill>
                  <a:schemeClr val="tx1"/>
                </a:solidFill>
              </a:rPr>
              <a:t>While this is a good step forward, there remain some coexistence concerns to be addressed  </a:t>
            </a:r>
          </a:p>
          <a:p>
            <a:pPr lvl="1">
              <a:buFont typeface="Arial" panose="020B0604020202020204" pitchFamily="34" charset="0"/>
              <a:buChar char="•"/>
            </a:pPr>
            <a:r>
              <a:rPr lang="en-US" sz="2000" b="0" dirty="0">
                <a:solidFill>
                  <a:schemeClr val="tx1"/>
                </a:solidFill>
              </a:rPr>
              <a:t>Loophole in duty cycle definition: FMCW radar may transmit pulses for 10 µs followed by 90 µs of off time.  While this complies with the 10% duty cycle requirement, the 90 µs of off time is too short for nearby 11ad/ay system to effectively utilize the channel. An FMCW radar thus could occupy the entire 7 GHz-wide band and continuously block/impact nearby 11ad/ay systems</a:t>
            </a:r>
            <a:r>
              <a:rPr lang="en-US" dirty="0">
                <a:solidFill>
                  <a:schemeClr val="tx1"/>
                </a:solidFill>
              </a:rPr>
              <a:t>. </a:t>
            </a:r>
            <a:r>
              <a:rPr lang="en-US" dirty="0"/>
              <a:t>Additional duty cycle limitation is needed to ensure that this does not occur.</a:t>
            </a:r>
            <a:endParaRPr lang="en-US" sz="2000" b="0" dirty="0">
              <a:solidFill>
                <a:schemeClr val="tx1"/>
              </a:solidFill>
            </a:endParaRPr>
          </a:p>
          <a:p>
            <a:pPr lvl="1">
              <a:buFont typeface="Arial" panose="020B0604020202020204" pitchFamily="34" charset="0"/>
              <a:buChar char="•"/>
            </a:pPr>
            <a:r>
              <a:rPr lang="en-US" sz="2000" b="0" dirty="0">
                <a:solidFill>
                  <a:schemeClr val="tx1"/>
                </a:solidFill>
              </a:rPr>
              <a:t>Potentially long transmission time (3.3 msec) also can impact the ability of other systems to access the channel and may impact latency (e.g., AR/VR)</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endParaRPr lang="en-US" sz="2400" dirty="0"/>
          </a:p>
          <a:p>
            <a:endParaRPr lang="en-US" dirty="0"/>
          </a:p>
        </p:txBody>
      </p:sp>
      <p:sp>
        <p:nvSpPr>
          <p:cNvPr id="4" name="Slide Number Placeholder 3">
            <a:extLst>
              <a:ext uri="{FF2B5EF4-FFF2-40B4-BE49-F238E27FC236}">
                <a16:creationId xmlns:a16="http://schemas.microsoft.com/office/drawing/2014/main" id="{34C584B6-D72F-4C39-B4A9-CC07BA6A4A2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535F41F-9CFE-4805-A2E9-70EE211E7643}"/>
              </a:ext>
            </a:extLst>
          </p:cNvPr>
          <p:cNvSpPr>
            <a:spLocks noGrp="1"/>
          </p:cNvSpPr>
          <p:nvPr>
            <p:ph type="ftr" idx="14"/>
          </p:nvPr>
        </p:nvSpPr>
        <p:spPr/>
        <p:txBody>
          <a:bodyPr/>
          <a:lstStyle/>
          <a:p>
            <a:r>
              <a:rPr lang="en-GB"/>
              <a:t>Assaf Kasher &amp; Alecsander Eitan, Qualcomm</a:t>
            </a:r>
            <a:endParaRPr lang="en-GB" dirty="0"/>
          </a:p>
        </p:txBody>
      </p:sp>
      <p:sp>
        <p:nvSpPr>
          <p:cNvPr id="6" name="Date Placeholder 5">
            <a:extLst>
              <a:ext uri="{FF2B5EF4-FFF2-40B4-BE49-F238E27FC236}">
                <a16:creationId xmlns:a16="http://schemas.microsoft.com/office/drawing/2014/main" id="{0B0DA867-E308-4B1A-8CB4-CACE369871F1}"/>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9048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60GHz </a:t>
            </a:r>
            <a:r>
              <a:rPr lang="en-US" dirty="0" err="1"/>
              <a:t>Coex</a:t>
            </a:r>
            <a:r>
              <a:rPr lang="en-US" dirty="0"/>
              <a:t> working group</a:t>
            </a:r>
            <a:endParaRPr lang="en-GB" dirty="0"/>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en-GB" dirty="0"/>
              <a:t>Assaf Kasher &amp; Alecsander Eitan, Qualcomm</a:t>
            </a:r>
          </a:p>
        </p:txBody>
      </p:sp>
      <p:sp>
        <p:nvSpPr>
          <p:cNvPr id="4" name="Date Placeholder 3"/>
          <p:cNvSpPr>
            <a:spLocks noGrp="1"/>
          </p:cNvSpPr>
          <p:nvPr>
            <p:ph type="dt" idx="15"/>
          </p:nvPr>
        </p:nvSpPr>
        <p:spPr/>
        <p:txBody>
          <a:bodyPr/>
          <a:lstStyle/>
          <a:p>
            <a:r>
              <a:rPr lang="en-US" dirty="0"/>
              <a:t>May 2021</a:t>
            </a:r>
            <a:endParaRPr lang="en-GB" dirty="0"/>
          </a:p>
        </p:txBody>
      </p:sp>
      <p:pic>
        <p:nvPicPr>
          <p:cNvPr id="6148" name="Picture 4" descr="Amazon.com: Group Work: Appstore for Android">
            <a:extLst>
              <a:ext uri="{FF2B5EF4-FFF2-40B4-BE49-F238E27FC236}">
                <a16:creationId xmlns:a16="http://schemas.microsoft.com/office/drawing/2014/main" id="{4A846BF0-7BE6-4CC3-9D62-8B2A394D21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6750" y="2021766"/>
            <a:ext cx="4116386" cy="411638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77947-4B9D-4E2D-8FFF-E3E532B37974}"/>
              </a:ext>
            </a:extLst>
          </p:cNvPr>
          <p:cNvSpPr>
            <a:spLocks noGrp="1"/>
          </p:cNvSpPr>
          <p:nvPr>
            <p:ph type="title"/>
          </p:nvPr>
        </p:nvSpPr>
        <p:spPr>
          <a:xfrm>
            <a:off x="685800" y="685801"/>
            <a:ext cx="10820400" cy="761999"/>
          </a:xfrm>
        </p:spPr>
        <p:txBody>
          <a:bodyPr/>
          <a:lstStyle/>
          <a:p>
            <a:r>
              <a:rPr lang="en-US" sz="2800" dirty="0"/>
              <a:t>60 GHz Coexistence Study Group for Communications and Radar</a:t>
            </a:r>
          </a:p>
        </p:txBody>
      </p:sp>
      <p:sp>
        <p:nvSpPr>
          <p:cNvPr id="3" name="Content Placeholder 2">
            <a:extLst>
              <a:ext uri="{FF2B5EF4-FFF2-40B4-BE49-F238E27FC236}">
                <a16:creationId xmlns:a16="http://schemas.microsoft.com/office/drawing/2014/main" id="{172774F7-CDBF-4E80-AFFE-5061D26A141C}"/>
              </a:ext>
            </a:extLst>
          </p:cNvPr>
          <p:cNvSpPr>
            <a:spLocks noGrp="1"/>
          </p:cNvSpPr>
          <p:nvPr>
            <p:ph idx="1"/>
          </p:nvPr>
        </p:nvSpPr>
        <p:spPr>
          <a:xfrm>
            <a:off x="533400" y="1447800"/>
            <a:ext cx="11049000" cy="4646615"/>
          </a:xfrm>
        </p:spPr>
        <p:txBody>
          <a:bodyPr/>
          <a:lstStyle/>
          <a:p>
            <a:pPr marL="0" indent="0"/>
            <a:r>
              <a:rPr lang="en-US" sz="1800" b="0" i="1" dirty="0"/>
              <a:t>“The companies listed below share a strong interest in ensuring an environment of reasonable coexistence among all technologies reliant on 60 GHz spectrum. Together, with other interested companies, we have formed a 60 GHz Coexistence Study Group for Communications and Radar to (</a:t>
            </a:r>
            <a:r>
              <a:rPr lang="en-US" sz="1800" b="0" i="1" dirty="0" err="1"/>
              <a:t>i</a:t>
            </a:r>
            <a:r>
              <a:rPr lang="en-US" sz="1800" b="0" i="1" dirty="0"/>
              <a:t>) study modes of coexistence between radar and communication devices in the 60 GHz spectrum band, and (ii) work with regulatory bodies and other constituencies to encourage expanded uses of the 60 GHz unlicensed spectrum band. </a:t>
            </a:r>
          </a:p>
          <a:p>
            <a:pPr marL="0" indent="0"/>
            <a:r>
              <a:rPr lang="en-US" sz="1800" b="0" i="1" dirty="0"/>
              <a:t>Although the undersigned companies may have varying views about the merits of the pending waiver requests, we all agree that a long-term solution is needed to allow for technological innovation while ensuring reasonable coexistence of all technologies operating pursuant to the Commission’s 60 GHz unlicensed rules. To that end, we encourage the Commission to commence a comprehensive rulemaking proceeding to (</a:t>
            </a:r>
            <a:r>
              <a:rPr lang="en-US" sz="1800" b="0" i="1" dirty="0" err="1"/>
              <a:t>i</a:t>
            </a:r>
            <a:r>
              <a:rPr lang="en-US" sz="1800" b="0" i="1" dirty="0"/>
              <a:t>) to promote future applications, services, and devices in the 60 GHz unlicensed band, and (ii) address the range of technical and policy issues necessary to preserve reasonable coexistence between radars and field disturbance sensors, which require higher power levels than currently permitted, and other users of the 60 GHz unlicensed band.”</a:t>
            </a:r>
          </a:p>
          <a:p>
            <a:pPr marL="0" indent="0"/>
            <a:r>
              <a:rPr lang="en-US" sz="1800" b="0" dirty="0"/>
              <a:t>Source: Letter to the FCC, February 3, 2020</a:t>
            </a:r>
          </a:p>
          <a:p>
            <a:pPr marL="0" indent="0"/>
            <a:endParaRPr lang="en-US" sz="1050" b="0" dirty="0"/>
          </a:p>
          <a:p>
            <a:pPr marL="285750" indent="-285750">
              <a:buFont typeface="Wingdings" panose="05000000000000000000" pitchFamily="2" charset="2"/>
              <a:buChar char="Ø"/>
            </a:pPr>
            <a:r>
              <a:rPr lang="en-US" sz="1800" b="0" dirty="0">
                <a:solidFill>
                  <a:schemeClr val="tx1"/>
                </a:solidFill>
              </a:rPr>
              <a:t>Latest members of CSG60 group: Google, Qualcomm, Intel, Facebook, Infineon, </a:t>
            </a:r>
            <a:r>
              <a:rPr lang="en-US" sz="1800" b="0" dirty="0" err="1">
                <a:solidFill>
                  <a:schemeClr val="tx1"/>
                </a:solidFill>
              </a:rPr>
              <a:t>Socionext</a:t>
            </a:r>
            <a:r>
              <a:rPr lang="en-US" sz="1800" b="0" dirty="0">
                <a:solidFill>
                  <a:schemeClr val="tx1"/>
                </a:solidFill>
              </a:rPr>
              <a:t>, Samsung, Continental, </a:t>
            </a:r>
            <a:r>
              <a:rPr lang="en-US" sz="1800" b="0" dirty="0" err="1">
                <a:solidFill>
                  <a:schemeClr val="tx1"/>
                </a:solidFill>
              </a:rPr>
              <a:t>Vayyar</a:t>
            </a:r>
            <a:r>
              <a:rPr lang="en-US" sz="1800" b="0" dirty="0">
                <a:solidFill>
                  <a:schemeClr val="tx1"/>
                </a:solidFill>
              </a:rPr>
              <a:t>, Texas Instruments (TI), Peraso, </a:t>
            </a:r>
            <a:r>
              <a:rPr lang="en-US" sz="1800" b="0" dirty="0" err="1">
                <a:solidFill>
                  <a:schemeClr val="tx1"/>
                </a:solidFill>
              </a:rPr>
              <a:t>Acconeer</a:t>
            </a:r>
            <a:endParaRPr lang="en-US" sz="1800" b="0" dirty="0">
              <a:solidFill>
                <a:schemeClr val="tx1"/>
              </a:solidFill>
            </a:endParaRPr>
          </a:p>
        </p:txBody>
      </p:sp>
      <p:sp>
        <p:nvSpPr>
          <p:cNvPr id="4" name="Slide Number Placeholder 3">
            <a:extLst>
              <a:ext uri="{FF2B5EF4-FFF2-40B4-BE49-F238E27FC236}">
                <a16:creationId xmlns:a16="http://schemas.microsoft.com/office/drawing/2014/main" id="{3A260F15-C1C4-4EB5-A84B-E67244274AF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1F9D3867-0F11-442A-BC89-0C1ECB10A70D}"/>
              </a:ext>
            </a:extLst>
          </p:cNvPr>
          <p:cNvSpPr>
            <a:spLocks noGrp="1"/>
          </p:cNvSpPr>
          <p:nvPr>
            <p:ph type="ftr" idx="14"/>
          </p:nvPr>
        </p:nvSpPr>
        <p:spPr/>
        <p:txBody>
          <a:bodyPr/>
          <a:lstStyle/>
          <a:p>
            <a:r>
              <a:rPr lang="en-GB" dirty="0"/>
              <a:t>Assaf Kasher &amp; Alecsander Eitan, Qualcomm</a:t>
            </a:r>
          </a:p>
        </p:txBody>
      </p:sp>
      <p:sp>
        <p:nvSpPr>
          <p:cNvPr id="6" name="Date Placeholder 5">
            <a:extLst>
              <a:ext uri="{FF2B5EF4-FFF2-40B4-BE49-F238E27FC236}">
                <a16:creationId xmlns:a16="http://schemas.microsoft.com/office/drawing/2014/main" id="{30C95272-5D5C-4D2A-BDF7-C693EDCAD5DD}"/>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073049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77947-4B9D-4E2D-8FFF-E3E532B37974}"/>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2774F7-CDBF-4E80-AFFE-5061D26A141C}"/>
              </a:ext>
            </a:extLst>
          </p:cNvPr>
          <p:cNvSpPr>
            <a:spLocks noGrp="1"/>
          </p:cNvSpPr>
          <p:nvPr>
            <p:ph idx="1"/>
          </p:nvPr>
        </p:nvSpPr>
        <p:spPr/>
        <p:txBody>
          <a:bodyPr/>
          <a:lstStyle/>
          <a:p>
            <a:pPr lvl="0">
              <a:buFont typeface="Wingdings" panose="05000000000000000000" pitchFamily="2" charset="2"/>
              <a:buChar char="Ø"/>
            </a:pPr>
            <a:r>
              <a:rPr lang="en-US" dirty="0">
                <a:solidFill>
                  <a:schemeClr val="tx1"/>
                </a:solidFill>
              </a:rPr>
              <a:t>There are coexistence issues in the 60GHz band between FMCW radar and WLAN communication (11ad/ay), especially for low latency applications</a:t>
            </a:r>
          </a:p>
          <a:p>
            <a:pPr lvl="0">
              <a:buFont typeface="Wingdings" panose="05000000000000000000" pitchFamily="2" charset="2"/>
              <a:buChar char="Ø"/>
            </a:pPr>
            <a:r>
              <a:rPr lang="en-US" dirty="0">
                <a:solidFill>
                  <a:schemeClr val="tx1"/>
                </a:solidFill>
              </a:rPr>
              <a:t>The FCC waiver conditions to permit higher-power sensing need to be adjusted to improve coexistence between communications and radar/sensing operations</a:t>
            </a:r>
          </a:p>
          <a:p>
            <a:pPr lvl="0">
              <a:buFont typeface="Wingdings" panose="05000000000000000000" pitchFamily="2" charset="2"/>
              <a:buChar char="Ø"/>
            </a:pPr>
            <a:r>
              <a:rPr lang="en-US" dirty="0">
                <a:solidFill>
                  <a:schemeClr val="tx1"/>
                </a:solidFill>
              </a:rPr>
              <a:t>The ”</a:t>
            </a:r>
            <a:r>
              <a:rPr lang="en-US" i="1" dirty="0">
                <a:solidFill>
                  <a:schemeClr val="tx1"/>
                </a:solidFill>
              </a:rPr>
              <a:t>60GHz Coexistence Study Group for Communication and Radar” has been </a:t>
            </a:r>
            <a:r>
              <a:rPr lang="en-US" dirty="0">
                <a:solidFill>
                  <a:schemeClr val="tx1"/>
                </a:solidFill>
              </a:rPr>
              <a:t>working on the issue.</a:t>
            </a:r>
          </a:p>
          <a:p>
            <a:pPr lvl="1">
              <a:buFont typeface="Wingdings" panose="05000000000000000000" pitchFamily="2" charset="2"/>
              <a:buChar char="Ø"/>
            </a:pPr>
            <a:r>
              <a:rPr lang="en-US" dirty="0">
                <a:solidFill>
                  <a:schemeClr val="tx1"/>
                </a:solidFill>
              </a:rPr>
              <a:t>Encourage IEEE community to contribute to the coexistence discussion and formulate new coexistence rules in 60 GHz band </a:t>
            </a:r>
          </a:p>
        </p:txBody>
      </p:sp>
      <p:sp>
        <p:nvSpPr>
          <p:cNvPr id="4" name="Slide Number Placeholder 3">
            <a:extLst>
              <a:ext uri="{FF2B5EF4-FFF2-40B4-BE49-F238E27FC236}">
                <a16:creationId xmlns:a16="http://schemas.microsoft.com/office/drawing/2014/main" id="{3A260F15-C1C4-4EB5-A84B-E67244274AF1}"/>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F9D3867-0F11-442A-BC89-0C1ECB10A70D}"/>
              </a:ext>
            </a:extLst>
          </p:cNvPr>
          <p:cNvSpPr>
            <a:spLocks noGrp="1"/>
          </p:cNvSpPr>
          <p:nvPr>
            <p:ph type="ftr" idx="14"/>
          </p:nvPr>
        </p:nvSpPr>
        <p:spPr/>
        <p:txBody>
          <a:bodyPr/>
          <a:lstStyle/>
          <a:p>
            <a:r>
              <a:rPr lang="en-GB" dirty="0"/>
              <a:t>Assaf Kasher &amp; Alecsander Eitan, Qualcomm</a:t>
            </a:r>
          </a:p>
        </p:txBody>
      </p:sp>
      <p:sp>
        <p:nvSpPr>
          <p:cNvPr id="6" name="Date Placeholder 5">
            <a:extLst>
              <a:ext uri="{FF2B5EF4-FFF2-40B4-BE49-F238E27FC236}">
                <a16:creationId xmlns:a16="http://schemas.microsoft.com/office/drawing/2014/main" id="{30C95272-5D5C-4D2A-BDF7-C693EDCAD5DD}"/>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704588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CCC1F-5F1D-492F-B39C-C665329C1F48}"/>
              </a:ext>
            </a:extLst>
          </p:cNvPr>
          <p:cNvSpPr>
            <a:spLocks noGrp="1"/>
          </p:cNvSpPr>
          <p:nvPr>
            <p:ph type="title"/>
          </p:nvPr>
        </p:nvSpPr>
        <p:spPr/>
        <p:txBody>
          <a:bodyPr/>
          <a:lstStyle/>
          <a:p>
            <a:r>
              <a:rPr lang="en-US" dirty="0"/>
              <a:t>Communication usages in the </a:t>
            </a:r>
            <a:r>
              <a:rPr lang="en-US" dirty="0">
                <a:solidFill>
                  <a:schemeClr val="tx1"/>
                </a:solidFill>
              </a:rPr>
              <a:t>60 </a:t>
            </a:r>
            <a:r>
              <a:rPr lang="en-US" dirty="0"/>
              <a:t>GHz band</a:t>
            </a:r>
            <a:br>
              <a:rPr lang="en-US" dirty="0"/>
            </a:br>
            <a:endParaRPr lang="en-US" sz="1800" dirty="0"/>
          </a:p>
        </p:txBody>
      </p:sp>
      <p:sp>
        <p:nvSpPr>
          <p:cNvPr id="3" name="Content Placeholder 2">
            <a:extLst>
              <a:ext uri="{FF2B5EF4-FFF2-40B4-BE49-F238E27FC236}">
                <a16:creationId xmlns:a16="http://schemas.microsoft.com/office/drawing/2014/main" id="{5E40510C-3F46-441E-8B6D-A7BD5E02ED7D}"/>
              </a:ext>
            </a:extLst>
          </p:cNvPr>
          <p:cNvSpPr>
            <a:spLocks noGrp="1"/>
          </p:cNvSpPr>
          <p:nvPr>
            <p:ph idx="1"/>
          </p:nvPr>
        </p:nvSpPr>
        <p:spPr>
          <a:xfrm>
            <a:off x="533400" y="1981201"/>
            <a:ext cx="11201400" cy="4113213"/>
          </a:xfrm>
        </p:spPr>
        <p:txBody>
          <a:bodyPr/>
          <a:lstStyle/>
          <a:p>
            <a:pPr>
              <a:buFont typeface="Arial" panose="020B0604020202020204" pitchFamily="34" charset="0"/>
              <a:buChar char="•"/>
            </a:pPr>
            <a:r>
              <a:rPr lang="en-US" b="0" dirty="0"/>
              <a:t>Gigabit and fast WLAN access (based on IEEE802.11ad &amp; 11ay)</a:t>
            </a:r>
          </a:p>
          <a:p>
            <a:pPr>
              <a:buFont typeface="Arial" panose="020B0604020202020204" pitchFamily="34" charset="0"/>
              <a:buChar char="•"/>
            </a:pPr>
            <a:r>
              <a:rPr lang="en-US" b="0" dirty="0">
                <a:solidFill>
                  <a:schemeClr val="tx1"/>
                </a:solidFill>
              </a:rPr>
              <a:t>Low latency applications like AR</a:t>
            </a:r>
            <a:r>
              <a:rPr lang="en-US" b="0" dirty="0"/>
              <a:t>/VR (based on IEEE802.11ad &amp; 11ay)</a:t>
            </a:r>
          </a:p>
          <a:p>
            <a:pPr>
              <a:buFont typeface="Arial" panose="020B0604020202020204" pitchFamily="34" charset="0"/>
              <a:buChar char="•"/>
            </a:pPr>
            <a:r>
              <a:rPr lang="en-US" b="0" dirty="0"/>
              <a:t>Gigabit backhaul, fixed wireless access – indoor &amp; outdoor (based on IEEE802.11ay)</a:t>
            </a:r>
          </a:p>
          <a:p>
            <a:pPr>
              <a:buFont typeface="Arial" panose="020B0604020202020204" pitchFamily="34" charset="0"/>
              <a:buChar char="•"/>
            </a:pPr>
            <a:r>
              <a:rPr lang="en-US" b="0" dirty="0"/>
              <a:t>Legacy mmWave point-to-point link (proprietary PHY &amp; MAC)</a:t>
            </a:r>
          </a:p>
          <a:p>
            <a:pPr>
              <a:buFont typeface="Arial" panose="020B0604020202020204" pitchFamily="34" charset="0"/>
              <a:buChar char="•"/>
            </a:pPr>
            <a:r>
              <a:rPr lang="en-US" b="0" dirty="0"/>
              <a:t>Other protocols (e.g., Wireless HDMI)</a:t>
            </a:r>
          </a:p>
          <a:p>
            <a:pPr>
              <a:buFont typeface="Arial" panose="020B0604020202020204" pitchFamily="34" charset="0"/>
              <a:buChar char="•"/>
            </a:pPr>
            <a:r>
              <a:rPr lang="en-US" b="0" dirty="0"/>
              <a:t>and more…</a:t>
            </a:r>
          </a:p>
          <a:p>
            <a:pPr marL="0" indent="0"/>
            <a:endParaRPr lang="en-US" b="0" dirty="0">
              <a:solidFill>
                <a:schemeClr val="tx1"/>
              </a:solidFill>
            </a:endParaRPr>
          </a:p>
          <a:p>
            <a:pPr marL="0" indent="0"/>
            <a:r>
              <a:rPr lang="en-US" b="0" dirty="0">
                <a:solidFill>
                  <a:schemeClr val="tx1"/>
                </a:solidFill>
              </a:rPr>
              <a:t>Note that 11ay&amp;bf can also be used for radar/sensing function. However, from a coexistence point of view, 11ay&amp;bf radar behaves just like a communication 11ad/ay device.</a:t>
            </a:r>
            <a:endParaRPr lang="en-US" b="0" dirty="0"/>
          </a:p>
        </p:txBody>
      </p:sp>
      <p:sp>
        <p:nvSpPr>
          <p:cNvPr id="4" name="Slide Number Placeholder 3">
            <a:extLst>
              <a:ext uri="{FF2B5EF4-FFF2-40B4-BE49-F238E27FC236}">
                <a16:creationId xmlns:a16="http://schemas.microsoft.com/office/drawing/2014/main" id="{213D03C1-3A3E-463F-80B9-95A5C8A11A8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B6660D5-04BA-40AC-8990-5F722696A112}"/>
              </a:ext>
            </a:extLst>
          </p:cNvPr>
          <p:cNvSpPr>
            <a:spLocks noGrp="1"/>
          </p:cNvSpPr>
          <p:nvPr>
            <p:ph type="ftr" idx="14"/>
          </p:nvPr>
        </p:nvSpPr>
        <p:spPr/>
        <p:txBody>
          <a:bodyPr/>
          <a:lstStyle/>
          <a:p>
            <a:r>
              <a:rPr lang="en-GB" dirty="0"/>
              <a:t>Assaf Kasher &amp; Alecsander Eitan, Qualcomm</a:t>
            </a:r>
          </a:p>
        </p:txBody>
      </p:sp>
      <p:sp>
        <p:nvSpPr>
          <p:cNvPr id="6" name="Date Placeholder 5">
            <a:extLst>
              <a:ext uri="{FF2B5EF4-FFF2-40B4-BE49-F238E27FC236}">
                <a16:creationId xmlns:a16="http://schemas.microsoft.com/office/drawing/2014/main" id="{01262D8D-3EDA-4536-9D4F-62A6A1DDC060}"/>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532223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CCC1F-5F1D-492F-B39C-C665329C1F48}"/>
              </a:ext>
            </a:extLst>
          </p:cNvPr>
          <p:cNvSpPr>
            <a:spLocks noGrp="1"/>
          </p:cNvSpPr>
          <p:nvPr>
            <p:ph type="title"/>
          </p:nvPr>
        </p:nvSpPr>
        <p:spPr/>
        <p:txBody>
          <a:bodyPr/>
          <a:lstStyle/>
          <a:p>
            <a:r>
              <a:rPr lang="en-US" dirty="0"/>
              <a:t>Radar usages in the </a:t>
            </a:r>
            <a:r>
              <a:rPr lang="en-US" dirty="0">
                <a:solidFill>
                  <a:schemeClr val="tx1"/>
                </a:solidFill>
              </a:rPr>
              <a:t>60 </a:t>
            </a:r>
            <a:r>
              <a:rPr lang="en-US" dirty="0"/>
              <a:t>GHz band</a:t>
            </a:r>
          </a:p>
        </p:txBody>
      </p:sp>
      <p:sp>
        <p:nvSpPr>
          <p:cNvPr id="3" name="Content Placeholder 2">
            <a:extLst>
              <a:ext uri="{FF2B5EF4-FFF2-40B4-BE49-F238E27FC236}">
                <a16:creationId xmlns:a16="http://schemas.microsoft.com/office/drawing/2014/main" id="{5E40510C-3F46-441E-8B6D-A7BD5E02ED7D}"/>
              </a:ext>
            </a:extLst>
          </p:cNvPr>
          <p:cNvSpPr>
            <a:spLocks noGrp="1"/>
          </p:cNvSpPr>
          <p:nvPr>
            <p:ph idx="1"/>
          </p:nvPr>
        </p:nvSpPr>
        <p:spPr>
          <a:xfrm>
            <a:off x="533400" y="1830391"/>
            <a:ext cx="10742085" cy="4264024"/>
          </a:xfrm>
        </p:spPr>
        <p:txBody>
          <a:bodyPr/>
          <a:lstStyle/>
          <a:p>
            <a:pPr marL="0" indent="0"/>
            <a:r>
              <a:rPr lang="en-US" b="0" dirty="0">
                <a:solidFill>
                  <a:schemeClr val="tx1"/>
                </a:solidFill>
              </a:rPr>
              <a:t>Broadly speaking, mainly two types of radar: FMCW radar and 11ay/11bf based radar</a:t>
            </a:r>
          </a:p>
          <a:p>
            <a:pPr>
              <a:buFont typeface="Arial" panose="020B0604020202020204" pitchFamily="34" charset="0"/>
              <a:buChar char="•"/>
            </a:pPr>
            <a:endParaRPr lang="en-US" sz="1000" b="0" dirty="0"/>
          </a:p>
          <a:p>
            <a:pPr>
              <a:buFont typeface="Arial" panose="020B0604020202020204" pitchFamily="34" charset="0"/>
              <a:buChar char="•"/>
            </a:pPr>
            <a:r>
              <a:rPr lang="en-US" b="0" dirty="0"/>
              <a:t>Gesture recognition</a:t>
            </a:r>
          </a:p>
          <a:p>
            <a:pPr>
              <a:buFont typeface="Arial" panose="020B0604020202020204" pitchFamily="34" charset="0"/>
              <a:buChar char="•"/>
            </a:pPr>
            <a:r>
              <a:rPr lang="en-US" b="0" dirty="0"/>
              <a:t>Room sensing</a:t>
            </a:r>
          </a:p>
          <a:p>
            <a:pPr>
              <a:buFont typeface="Arial" panose="020B0604020202020204" pitchFamily="34" charset="0"/>
              <a:buChar char="•"/>
            </a:pPr>
            <a:r>
              <a:rPr lang="en-US" b="0" dirty="0"/>
              <a:t>Car in-cabin sensing </a:t>
            </a:r>
            <a:r>
              <a:rPr lang="en-US" b="0" dirty="0">
                <a:solidFill>
                  <a:schemeClr val="tx1"/>
                </a:solidFill>
              </a:rPr>
              <a:t>(left behind child</a:t>
            </a:r>
            <a:r>
              <a:rPr lang="en-US" b="0" dirty="0"/>
              <a:t>, driver sleepiness detection)</a:t>
            </a:r>
          </a:p>
          <a:p>
            <a:pPr>
              <a:buFont typeface="Arial" panose="020B0604020202020204" pitchFamily="34" charset="0"/>
              <a:buChar char="•"/>
            </a:pPr>
            <a:r>
              <a:rPr lang="en-US" b="0" dirty="0"/>
              <a:t>Health Application</a:t>
            </a:r>
          </a:p>
          <a:p>
            <a:pPr lvl="1">
              <a:buFont typeface="Arial" panose="020B0604020202020204" pitchFamily="34" charset="0"/>
              <a:buChar char="•"/>
            </a:pPr>
            <a:r>
              <a:rPr lang="en-US" dirty="0"/>
              <a:t>fall detection</a:t>
            </a:r>
          </a:p>
          <a:p>
            <a:pPr lvl="1">
              <a:buFont typeface="Arial" panose="020B0604020202020204" pitchFamily="34" charset="0"/>
              <a:buChar char="•"/>
            </a:pPr>
            <a:r>
              <a:rPr lang="en-US" dirty="0"/>
              <a:t>breathing/pulse tracking</a:t>
            </a:r>
          </a:p>
          <a:p>
            <a:pPr>
              <a:buFont typeface="Arial" panose="020B0604020202020204" pitchFamily="34" charset="0"/>
              <a:buChar char="•"/>
            </a:pPr>
            <a:r>
              <a:rPr lang="en-US" b="0" dirty="0"/>
              <a:t>Wall Penetrating Radar</a:t>
            </a:r>
          </a:p>
          <a:p>
            <a:pPr>
              <a:buFont typeface="Arial" panose="020B0604020202020204" pitchFamily="34" charset="0"/>
              <a:buChar char="•"/>
            </a:pPr>
            <a:r>
              <a:rPr lang="en-US" b="0" dirty="0"/>
              <a:t>and more…</a:t>
            </a:r>
          </a:p>
        </p:txBody>
      </p:sp>
      <p:sp>
        <p:nvSpPr>
          <p:cNvPr id="4" name="Slide Number Placeholder 3">
            <a:extLst>
              <a:ext uri="{FF2B5EF4-FFF2-40B4-BE49-F238E27FC236}">
                <a16:creationId xmlns:a16="http://schemas.microsoft.com/office/drawing/2014/main" id="{213D03C1-3A3E-463F-80B9-95A5C8A11A8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0B6660D5-04BA-40AC-8990-5F722696A112}"/>
              </a:ext>
            </a:extLst>
          </p:cNvPr>
          <p:cNvSpPr>
            <a:spLocks noGrp="1"/>
          </p:cNvSpPr>
          <p:nvPr>
            <p:ph type="ftr" idx="14"/>
          </p:nvPr>
        </p:nvSpPr>
        <p:spPr/>
        <p:txBody>
          <a:bodyPr/>
          <a:lstStyle/>
          <a:p>
            <a:r>
              <a:rPr lang="en-GB" dirty="0"/>
              <a:t>Assaf Kasher &amp; Alecsander Eitan, Qualcomm</a:t>
            </a:r>
          </a:p>
        </p:txBody>
      </p:sp>
      <p:sp>
        <p:nvSpPr>
          <p:cNvPr id="6" name="Date Placeholder 5">
            <a:extLst>
              <a:ext uri="{FF2B5EF4-FFF2-40B4-BE49-F238E27FC236}">
                <a16:creationId xmlns:a16="http://schemas.microsoft.com/office/drawing/2014/main" id="{01262D8D-3EDA-4536-9D4F-62A6A1DDC060}"/>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03174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CCC1F-5F1D-492F-B39C-C665329C1F48}"/>
              </a:ext>
            </a:extLst>
          </p:cNvPr>
          <p:cNvSpPr>
            <a:spLocks noGrp="1"/>
          </p:cNvSpPr>
          <p:nvPr>
            <p:ph type="title"/>
          </p:nvPr>
        </p:nvSpPr>
        <p:spPr/>
        <p:txBody>
          <a:bodyPr/>
          <a:lstStyle/>
          <a:p>
            <a:r>
              <a:rPr lang="en-US" dirty="0"/>
              <a:t>Communication Access</a:t>
            </a:r>
            <a:endParaRPr lang="en-US" dirty="0">
              <a:solidFill>
                <a:srgbClr val="FF0000"/>
              </a:solidFill>
            </a:endParaRPr>
          </a:p>
        </p:txBody>
      </p:sp>
      <p:sp>
        <p:nvSpPr>
          <p:cNvPr id="3" name="Content Placeholder 2">
            <a:extLst>
              <a:ext uri="{FF2B5EF4-FFF2-40B4-BE49-F238E27FC236}">
                <a16:creationId xmlns:a16="http://schemas.microsoft.com/office/drawing/2014/main" id="{5E40510C-3F46-441E-8B6D-A7BD5E02ED7D}"/>
              </a:ext>
            </a:extLst>
          </p:cNvPr>
          <p:cNvSpPr>
            <a:spLocks noGrp="1"/>
          </p:cNvSpPr>
          <p:nvPr>
            <p:ph idx="1"/>
          </p:nvPr>
        </p:nvSpPr>
        <p:spPr/>
        <p:txBody>
          <a:bodyPr/>
          <a:lstStyle/>
          <a:p>
            <a:pPr>
              <a:buFont typeface="Arial" panose="020B0604020202020204" pitchFamily="34" charset="0"/>
              <a:buChar char="•"/>
            </a:pPr>
            <a:r>
              <a:rPr lang="en-US" b="0" dirty="0"/>
              <a:t>WLAN (11 access) – </a:t>
            </a:r>
          </a:p>
          <a:p>
            <a:pPr lvl="1">
              <a:buFont typeface="Arial" panose="020B0604020202020204" pitchFamily="34" charset="0"/>
              <a:buChar char="•"/>
            </a:pPr>
            <a:r>
              <a:rPr lang="en-US" dirty="0"/>
              <a:t>LBT (listen before talk)</a:t>
            </a:r>
          </a:p>
          <a:p>
            <a:pPr lvl="2">
              <a:buFont typeface="Arial" panose="020B0604020202020204" pitchFamily="34" charset="0"/>
              <a:buChar char="•"/>
            </a:pPr>
            <a:r>
              <a:rPr lang="en-US" sz="2000" dirty="0"/>
              <a:t>Follow NAV rules</a:t>
            </a:r>
          </a:p>
          <a:p>
            <a:pPr lvl="2">
              <a:buFont typeface="Arial" panose="020B0604020202020204" pitchFamily="34" charset="0"/>
              <a:buChar char="•"/>
            </a:pPr>
            <a:r>
              <a:rPr lang="en-US" sz="2000" dirty="0"/>
              <a:t>preamble detection</a:t>
            </a:r>
          </a:p>
          <a:p>
            <a:pPr lvl="2">
              <a:buFont typeface="Arial" panose="020B0604020202020204" pitchFamily="34" charset="0"/>
              <a:buChar char="•"/>
            </a:pPr>
            <a:r>
              <a:rPr lang="en-US" sz="2000" dirty="0"/>
              <a:t>energy detection</a:t>
            </a:r>
          </a:p>
          <a:p>
            <a:pPr lvl="1">
              <a:buFont typeface="Arial" panose="020B0604020202020204" pitchFamily="34" charset="0"/>
              <a:buChar char="•"/>
            </a:pPr>
            <a:r>
              <a:rPr lang="en-US" sz="2200" dirty="0"/>
              <a:t>TDD access</a:t>
            </a:r>
          </a:p>
          <a:p>
            <a:pPr lvl="2">
              <a:buFont typeface="Arial" panose="020B0604020202020204" pitchFamily="34" charset="0"/>
              <a:buChar char="•"/>
            </a:pPr>
            <a:r>
              <a:rPr lang="en-US" sz="2000" dirty="0"/>
              <a:t>Scheduled Access in service periods</a:t>
            </a:r>
          </a:p>
          <a:p>
            <a:pPr lvl="2">
              <a:buFont typeface="Arial" panose="020B0604020202020204" pitchFamily="34" charset="0"/>
              <a:buChar char="•"/>
            </a:pPr>
            <a:r>
              <a:rPr lang="en-US" sz="2000" dirty="0"/>
              <a:t>Used in narrow beam systems</a:t>
            </a:r>
          </a:p>
          <a:p>
            <a:pPr lvl="1">
              <a:buFont typeface="Arial" panose="020B0604020202020204" pitchFamily="34" charset="0"/>
              <a:buChar char="•"/>
            </a:pPr>
            <a:r>
              <a:rPr lang="en-US" sz="2200" dirty="0">
                <a:solidFill>
                  <a:schemeClr val="tx1"/>
                </a:solidFill>
              </a:rPr>
              <a:t>Channelization</a:t>
            </a:r>
          </a:p>
          <a:p>
            <a:pPr lvl="2">
              <a:buFont typeface="Arial" panose="020B0604020202020204" pitchFamily="34" charset="0"/>
              <a:buChar char="•"/>
            </a:pPr>
            <a:r>
              <a:rPr lang="en-US" sz="2000" dirty="0">
                <a:solidFill>
                  <a:schemeClr val="tx1"/>
                </a:solidFill>
              </a:rPr>
              <a:t>11ad/ay can set up BSS in different channels for better coexistence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213D03C1-3A3E-463F-80B9-95A5C8A11A8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B6660D5-04BA-40AC-8990-5F722696A112}"/>
              </a:ext>
            </a:extLst>
          </p:cNvPr>
          <p:cNvSpPr>
            <a:spLocks noGrp="1"/>
          </p:cNvSpPr>
          <p:nvPr>
            <p:ph type="ftr" idx="14"/>
          </p:nvPr>
        </p:nvSpPr>
        <p:spPr/>
        <p:txBody>
          <a:bodyPr/>
          <a:lstStyle/>
          <a:p>
            <a:r>
              <a:rPr lang="en-GB" dirty="0"/>
              <a:t>Assaf Kasher &amp; Alecsander Eitan, Qualcomm</a:t>
            </a:r>
          </a:p>
        </p:txBody>
      </p:sp>
      <p:sp>
        <p:nvSpPr>
          <p:cNvPr id="6" name="Date Placeholder 5">
            <a:extLst>
              <a:ext uri="{FF2B5EF4-FFF2-40B4-BE49-F238E27FC236}">
                <a16:creationId xmlns:a16="http://schemas.microsoft.com/office/drawing/2014/main" id="{01262D8D-3EDA-4536-9D4F-62A6A1DDC060}"/>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294529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CCC1F-5F1D-492F-B39C-C665329C1F48}"/>
              </a:ext>
            </a:extLst>
          </p:cNvPr>
          <p:cNvSpPr>
            <a:spLocks noGrp="1"/>
          </p:cNvSpPr>
          <p:nvPr>
            <p:ph type="title"/>
          </p:nvPr>
        </p:nvSpPr>
        <p:spPr>
          <a:xfrm>
            <a:off x="914401" y="685801"/>
            <a:ext cx="10361084" cy="838199"/>
          </a:xfrm>
        </p:spPr>
        <p:txBody>
          <a:bodyPr/>
          <a:lstStyle/>
          <a:p>
            <a:r>
              <a:rPr lang="en-US" dirty="0"/>
              <a:t> </a:t>
            </a:r>
            <a:r>
              <a:rPr lang="en-US" dirty="0">
                <a:solidFill>
                  <a:schemeClr val="tx1"/>
                </a:solidFill>
              </a:rPr>
              <a:t>FMCW </a:t>
            </a:r>
            <a:r>
              <a:rPr lang="en-US" dirty="0"/>
              <a:t>Radar Access</a:t>
            </a:r>
            <a:endParaRPr lang="en-US" strike="sngStrike" dirty="0"/>
          </a:p>
        </p:txBody>
      </p:sp>
      <p:sp>
        <p:nvSpPr>
          <p:cNvPr id="3" name="Content Placeholder 2">
            <a:extLst>
              <a:ext uri="{FF2B5EF4-FFF2-40B4-BE49-F238E27FC236}">
                <a16:creationId xmlns:a16="http://schemas.microsoft.com/office/drawing/2014/main" id="{5E40510C-3F46-441E-8B6D-A7BD5E02ED7D}"/>
              </a:ext>
            </a:extLst>
          </p:cNvPr>
          <p:cNvSpPr>
            <a:spLocks noGrp="1"/>
          </p:cNvSpPr>
          <p:nvPr>
            <p:ph idx="1"/>
          </p:nvPr>
        </p:nvSpPr>
        <p:spPr>
          <a:xfrm>
            <a:off x="762000" y="1600201"/>
            <a:ext cx="10513485" cy="4494214"/>
          </a:xfrm>
        </p:spPr>
        <p:txBody>
          <a:bodyPr/>
          <a:lstStyle/>
          <a:p>
            <a:pPr>
              <a:buFont typeface="Arial" panose="020B0604020202020204" pitchFamily="34" charset="0"/>
              <a:buChar char="•"/>
            </a:pPr>
            <a:r>
              <a:rPr lang="en-US" b="0" dirty="0"/>
              <a:t>FMCW Radar is based on transmission of “sweep” CW pulse. One or more pulses form a burst, and bursts are periodically transmitted.</a:t>
            </a:r>
          </a:p>
          <a:p>
            <a:pPr>
              <a:buFont typeface="Arial" panose="020B0604020202020204" pitchFamily="34" charset="0"/>
              <a:buChar char="•"/>
            </a:pPr>
            <a:r>
              <a:rPr lang="en-US" b="0" dirty="0"/>
              <a:t>Radar parameters: EIRP, sweep BW, sweep/pulse duration, number of pulses in a burst and burst period are derived from the radar requirements (max range, range resolution, max doppler, doppler resolution) and HW limitations.</a:t>
            </a:r>
          </a:p>
          <a:p>
            <a:pPr>
              <a:buFont typeface="Arial" panose="020B0604020202020204" pitchFamily="34" charset="0"/>
              <a:buChar char="•"/>
            </a:pPr>
            <a:r>
              <a:rPr lang="en-US" b="0" dirty="0"/>
              <a:t>In general, radar transmits periodically based on the parameters.</a:t>
            </a:r>
          </a:p>
          <a:p>
            <a:pPr>
              <a:buFont typeface="Arial" panose="020B0604020202020204" pitchFamily="34" charset="0"/>
              <a:buChar char="•"/>
            </a:pPr>
            <a:r>
              <a:rPr lang="en-US" b="0" dirty="0"/>
              <a:t>There is no coordination of medium access</a:t>
            </a:r>
          </a:p>
          <a:p>
            <a:pPr>
              <a:buFont typeface="Arial" panose="020B0604020202020204" pitchFamily="34" charset="0"/>
              <a:buChar char="•"/>
            </a:pPr>
            <a:r>
              <a:rPr lang="en-US" b="0" dirty="0">
                <a:solidFill>
                  <a:schemeClr val="tx1"/>
                </a:solidFill>
              </a:rPr>
              <a:t>Due to the nature of FMCW signal, the impact from the collision of two FWCM radar signals is limited.   </a:t>
            </a:r>
          </a:p>
        </p:txBody>
      </p:sp>
      <p:sp>
        <p:nvSpPr>
          <p:cNvPr id="4" name="Slide Number Placeholder 3">
            <a:extLst>
              <a:ext uri="{FF2B5EF4-FFF2-40B4-BE49-F238E27FC236}">
                <a16:creationId xmlns:a16="http://schemas.microsoft.com/office/drawing/2014/main" id="{213D03C1-3A3E-463F-80B9-95A5C8A11A8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B6660D5-04BA-40AC-8990-5F722696A112}"/>
              </a:ext>
            </a:extLst>
          </p:cNvPr>
          <p:cNvSpPr>
            <a:spLocks noGrp="1"/>
          </p:cNvSpPr>
          <p:nvPr>
            <p:ph type="ftr" idx="14"/>
          </p:nvPr>
        </p:nvSpPr>
        <p:spPr/>
        <p:txBody>
          <a:bodyPr/>
          <a:lstStyle/>
          <a:p>
            <a:r>
              <a:rPr lang="en-GB" dirty="0"/>
              <a:t>Assaf Kasher &amp; Alecsander Eitan, Qualcomm</a:t>
            </a:r>
          </a:p>
        </p:txBody>
      </p:sp>
      <p:sp>
        <p:nvSpPr>
          <p:cNvPr id="6" name="Date Placeholder 5">
            <a:extLst>
              <a:ext uri="{FF2B5EF4-FFF2-40B4-BE49-F238E27FC236}">
                <a16:creationId xmlns:a16="http://schemas.microsoft.com/office/drawing/2014/main" id="{01262D8D-3EDA-4536-9D4F-62A6A1DDC060}"/>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459494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CCC1F-5F1D-492F-B39C-C665329C1F48}"/>
              </a:ext>
            </a:extLst>
          </p:cNvPr>
          <p:cNvSpPr>
            <a:spLocks noGrp="1"/>
          </p:cNvSpPr>
          <p:nvPr>
            <p:ph type="title"/>
          </p:nvPr>
        </p:nvSpPr>
        <p:spPr>
          <a:xfrm>
            <a:off x="914401" y="685801"/>
            <a:ext cx="10361084" cy="838199"/>
          </a:xfrm>
        </p:spPr>
        <p:txBody>
          <a:bodyPr/>
          <a:lstStyle/>
          <a:p>
            <a:r>
              <a:rPr lang="en-US" dirty="0"/>
              <a:t> </a:t>
            </a:r>
            <a:r>
              <a:rPr lang="en-US" dirty="0">
                <a:solidFill>
                  <a:schemeClr val="tx1"/>
                </a:solidFill>
              </a:rPr>
              <a:t>Examples of FMCW Radar Pattern</a:t>
            </a:r>
            <a:endParaRPr lang="en-US" strike="sngStrike" dirty="0">
              <a:solidFill>
                <a:schemeClr val="tx1"/>
              </a:solidFill>
            </a:endParaRPr>
          </a:p>
        </p:txBody>
      </p:sp>
      <p:sp>
        <p:nvSpPr>
          <p:cNvPr id="4" name="Slide Number Placeholder 3">
            <a:extLst>
              <a:ext uri="{FF2B5EF4-FFF2-40B4-BE49-F238E27FC236}">
                <a16:creationId xmlns:a16="http://schemas.microsoft.com/office/drawing/2014/main" id="{213D03C1-3A3E-463F-80B9-95A5C8A11A8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0B6660D5-04BA-40AC-8990-5F722696A112}"/>
              </a:ext>
            </a:extLst>
          </p:cNvPr>
          <p:cNvSpPr>
            <a:spLocks noGrp="1"/>
          </p:cNvSpPr>
          <p:nvPr>
            <p:ph type="ftr" idx="14"/>
          </p:nvPr>
        </p:nvSpPr>
        <p:spPr/>
        <p:txBody>
          <a:bodyPr/>
          <a:lstStyle/>
          <a:p>
            <a:r>
              <a:rPr lang="en-GB" dirty="0"/>
              <a:t>Assaf Kasher &amp; Alecsander Eitan, Qualcomm</a:t>
            </a:r>
          </a:p>
        </p:txBody>
      </p:sp>
      <p:sp>
        <p:nvSpPr>
          <p:cNvPr id="6" name="Date Placeholder 5">
            <a:extLst>
              <a:ext uri="{FF2B5EF4-FFF2-40B4-BE49-F238E27FC236}">
                <a16:creationId xmlns:a16="http://schemas.microsoft.com/office/drawing/2014/main" id="{01262D8D-3EDA-4536-9D4F-62A6A1DDC060}"/>
              </a:ext>
            </a:extLst>
          </p:cNvPr>
          <p:cNvSpPr>
            <a:spLocks noGrp="1"/>
          </p:cNvSpPr>
          <p:nvPr>
            <p:ph type="dt" idx="15"/>
          </p:nvPr>
        </p:nvSpPr>
        <p:spPr/>
        <p:txBody>
          <a:bodyPr/>
          <a:lstStyle/>
          <a:p>
            <a:r>
              <a:rPr lang="en-US" dirty="0"/>
              <a:t>May 2021</a:t>
            </a:r>
            <a:endParaRPr lang="en-GB" dirty="0"/>
          </a:p>
        </p:txBody>
      </p:sp>
      <p:pic>
        <p:nvPicPr>
          <p:cNvPr id="7170" name="Picture 2">
            <a:extLst>
              <a:ext uri="{FF2B5EF4-FFF2-40B4-BE49-F238E27FC236}">
                <a16:creationId xmlns:a16="http://schemas.microsoft.com/office/drawing/2014/main" id="{DC4EC290-136F-4EFD-95BC-62DD7437E2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603376"/>
            <a:ext cx="2666999" cy="16002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BF2636DD-20FE-4F56-A498-9E1E03FAE3E3}"/>
              </a:ext>
            </a:extLst>
          </p:cNvPr>
          <p:cNvSpPr txBox="1"/>
          <p:nvPr/>
        </p:nvSpPr>
        <p:spPr>
          <a:xfrm>
            <a:off x="304800" y="4150199"/>
            <a:ext cx="7909082" cy="461665"/>
          </a:xfrm>
          <a:prstGeom prst="rect">
            <a:avLst/>
          </a:prstGeom>
          <a:noFill/>
        </p:spPr>
        <p:txBody>
          <a:bodyPr wrap="square" rtlCol="0">
            <a:spAutoFit/>
          </a:bodyPr>
          <a:lstStyle/>
          <a:p>
            <a:r>
              <a:rPr lang="en-US" dirty="0">
                <a:solidFill>
                  <a:srgbClr val="0070C0"/>
                </a:solidFill>
              </a:rPr>
              <a:t>.</a:t>
            </a:r>
          </a:p>
        </p:txBody>
      </p:sp>
      <p:pic>
        <p:nvPicPr>
          <p:cNvPr id="7" name="Picture 6">
            <a:extLst>
              <a:ext uri="{FF2B5EF4-FFF2-40B4-BE49-F238E27FC236}">
                <a16:creationId xmlns:a16="http://schemas.microsoft.com/office/drawing/2014/main" id="{61A81195-7522-43F4-9CA6-5A5F8C0552D8}"/>
              </a:ext>
            </a:extLst>
          </p:cNvPr>
          <p:cNvPicPr>
            <a:picLocks noChangeAspect="1"/>
          </p:cNvPicPr>
          <p:nvPr/>
        </p:nvPicPr>
        <p:blipFill>
          <a:blip r:embed="rId3"/>
          <a:stretch>
            <a:fillRect/>
          </a:stretch>
        </p:blipFill>
        <p:spPr>
          <a:xfrm>
            <a:off x="3449838" y="1909762"/>
            <a:ext cx="8226000" cy="4414838"/>
          </a:xfrm>
          <a:prstGeom prst="rect">
            <a:avLst/>
          </a:prstGeom>
        </p:spPr>
      </p:pic>
    </p:spTree>
    <p:extLst>
      <p:ext uri="{BB962C8B-B14F-4D97-AF65-F5344CB8AC3E}">
        <p14:creationId xmlns:p14="http://schemas.microsoft.com/office/powerpoint/2010/main" val="462449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687B9-A72E-4E0A-B46E-9517FF0BD3D5}"/>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505A137E-935A-4383-9F61-EDE67390863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0AEA351-A9BE-4AC3-9335-2362B91EAD9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A646B40-9DE2-436D-B63B-BD5E64E946C7}"/>
              </a:ext>
            </a:extLst>
          </p:cNvPr>
          <p:cNvSpPr>
            <a:spLocks noGrp="1"/>
          </p:cNvSpPr>
          <p:nvPr>
            <p:ph type="ftr" idx="14"/>
          </p:nvPr>
        </p:nvSpPr>
        <p:spPr/>
        <p:txBody>
          <a:bodyPr/>
          <a:lstStyle/>
          <a:p>
            <a:r>
              <a:rPr lang="en-GB" dirty="0"/>
              <a:t>Assaf Kasher &amp; Alecsander Eitan, Qualcomm</a:t>
            </a:r>
          </a:p>
        </p:txBody>
      </p:sp>
      <p:sp>
        <p:nvSpPr>
          <p:cNvPr id="6" name="Date Placeholder 5">
            <a:extLst>
              <a:ext uri="{FF2B5EF4-FFF2-40B4-BE49-F238E27FC236}">
                <a16:creationId xmlns:a16="http://schemas.microsoft.com/office/drawing/2014/main" id="{1864A1F9-3C84-44E7-9E69-9B15183EED68}"/>
              </a:ext>
            </a:extLst>
          </p:cNvPr>
          <p:cNvSpPr>
            <a:spLocks noGrp="1"/>
          </p:cNvSpPr>
          <p:nvPr>
            <p:ph type="dt" idx="15"/>
          </p:nvPr>
        </p:nvSpPr>
        <p:spPr/>
        <p:txBody>
          <a:bodyPr/>
          <a:lstStyle/>
          <a:p>
            <a:r>
              <a:rPr lang="en-US"/>
              <a:t>May 2021</a:t>
            </a:r>
            <a:endParaRPr lang="en-GB" dirty="0"/>
          </a:p>
        </p:txBody>
      </p:sp>
      <p:pic>
        <p:nvPicPr>
          <p:cNvPr id="4098" name="Picture 2">
            <a:extLst>
              <a:ext uri="{FF2B5EF4-FFF2-40B4-BE49-F238E27FC236}">
                <a16:creationId xmlns:a16="http://schemas.microsoft.com/office/drawing/2014/main" id="{2FE34D27-3AB7-4710-A220-54D6C1FB21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6968" y="1352550"/>
            <a:ext cx="5695950" cy="4152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6079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FCC existing rules for 60 GHz radars</a:t>
            </a:r>
            <a:endParaRPr lang="en-GB" dirty="0"/>
          </a:p>
        </p:txBody>
      </p:sp>
      <p:sp>
        <p:nvSpPr>
          <p:cNvPr id="4098" name="Rectangle 2"/>
          <p:cNvSpPr>
            <a:spLocks noGrp="1" noChangeArrowheads="1"/>
          </p:cNvSpPr>
          <p:nvPr>
            <p:ph idx="1"/>
          </p:nvPr>
        </p:nvSpPr>
        <p:spPr>
          <a:ln/>
        </p:spPr>
        <p:txBody>
          <a:bodyPr/>
          <a:lstStyle/>
          <a:p>
            <a:pPr marL="0" indent="0"/>
            <a:r>
              <a:rPr lang="en-US" b="0" dirty="0"/>
              <a:t>60 GHz band (57-71 GHz)</a:t>
            </a:r>
            <a:r>
              <a:rPr lang="en-US" b="0" dirty="0">
                <a:solidFill>
                  <a:srgbClr val="FF0000"/>
                </a:solidFill>
              </a:rPr>
              <a:t> </a:t>
            </a:r>
            <a:r>
              <a:rPr lang="en-US" b="0" dirty="0"/>
              <a:t>regulated as unlicensed intentional radiator through 47 CFR 15.255</a:t>
            </a:r>
          </a:p>
          <a:p>
            <a:pPr marL="174625" indent="-174625"/>
            <a:r>
              <a:rPr lang="en-US" b="0" dirty="0"/>
              <a:t>- For personal radar, FCC 15.255(c)(3): “short-range devices for interactive motion sensing, </a:t>
            </a:r>
            <a:r>
              <a:rPr lang="en-US" u="sng" dirty="0"/>
              <a:t>the peak transmitter conducted output power shall not exceed −10 dBm and the peak EIRP level shall not exceed 10 dBm.</a:t>
            </a:r>
            <a:r>
              <a:rPr lang="en-US" b="0" dirty="0"/>
              <a:t>”</a:t>
            </a:r>
            <a:endParaRPr lang="en-US" sz="20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p:cNvSpPr>
            <a:spLocks noGrp="1"/>
          </p:cNvSpPr>
          <p:nvPr>
            <p:ph type="ftr" idx="14"/>
          </p:nvPr>
        </p:nvSpPr>
        <p:spPr/>
        <p:txBody>
          <a:bodyPr/>
          <a:lstStyle/>
          <a:p>
            <a:r>
              <a:rPr lang="en-GB" dirty="0"/>
              <a:t>Assaf Kasher &amp; Alecsander Eitan, Qualcomm</a:t>
            </a:r>
          </a:p>
        </p:txBody>
      </p:sp>
      <p:sp>
        <p:nvSpPr>
          <p:cNvPr id="4" name="Date Placeholder 3"/>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711858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 id="{1CA34DF3-31AE-4491-BB0A-0A8A975CF4FC}" vid="{7482ED61-3420-4E5E-AF3A-361B3F1EF81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20517</TotalTime>
  <Words>2203</Words>
  <Application>Microsoft Office PowerPoint</Application>
  <PresentationFormat>Widescreen</PresentationFormat>
  <Paragraphs>267</Paragraphs>
  <Slides>23</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9" baseType="lpstr">
      <vt:lpstr>Arial</vt:lpstr>
      <vt:lpstr>Calibri</vt:lpstr>
      <vt:lpstr>Times New Roman</vt:lpstr>
      <vt:lpstr>Wingdings</vt:lpstr>
      <vt:lpstr>Office Theme</vt:lpstr>
      <vt:lpstr>Document</vt:lpstr>
      <vt:lpstr>Coexistence between radars and communication systems in the 60GHz band</vt:lpstr>
      <vt:lpstr>Abstract</vt:lpstr>
      <vt:lpstr>Communication usages in the 60 GHz band </vt:lpstr>
      <vt:lpstr>Radar usages in the 60 GHz band</vt:lpstr>
      <vt:lpstr>Communication Access</vt:lpstr>
      <vt:lpstr> FMCW Radar Access</vt:lpstr>
      <vt:lpstr> Examples of FMCW Radar Pattern</vt:lpstr>
      <vt:lpstr>PowerPoint Presentation</vt:lpstr>
      <vt:lpstr>FCC existing rules for 60 GHz radars</vt:lpstr>
      <vt:lpstr>FCC waivers</vt:lpstr>
      <vt:lpstr>PowerPoint Presentation</vt:lpstr>
      <vt:lpstr>ETSI BRAN activity in the mmWave band</vt:lpstr>
      <vt:lpstr>non specific SRD in ERC REC 70-03</vt:lpstr>
      <vt:lpstr>Radiotelemetry in ERC REC 70-03</vt:lpstr>
      <vt:lpstr>ETSI BRAN standard for the band</vt:lpstr>
      <vt:lpstr>EN 302 567 – status </vt:lpstr>
      <vt:lpstr>EN 303 722</vt:lpstr>
      <vt:lpstr>EN 303 753</vt:lpstr>
      <vt:lpstr>Potential coexistence issues: Impact of FMCW radar on communication links </vt:lpstr>
      <vt:lpstr>Coexistence Concerns with Soli Waiver parameters</vt:lpstr>
      <vt:lpstr>60GHz Coex working group</vt:lpstr>
      <vt:lpstr>60 GHz Coexistence Study Group for Communications and Radar</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Assaf Kasher</dc:creator>
  <cp:lastModifiedBy>Alecsander Eitan</cp:lastModifiedBy>
  <cp:revision>86</cp:revision>
  <dcterms:created xsi:type="dcterms:W3CDTF">2019-04-18T11:24:17Z</dcterms:created>
  <dcterms:modified xsi:type="dcterms:W3CDTF">2021-05-11T16:56:56Z</dcterms:modified>
</cp:coreProperties>
</file>