
<file path=[Content_Types].xml><?xml version="1.0" encoding="utf-8"?>
<Types xmlns="http://schemas.openxmlformats.org/package/2006/content-types">
  <Default Extension="bin" ContentType="application/vnd.openxmlformats-officedocument.oleObject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850" r:id="rId2"/>
    <p:sldId id="851" r:id="rId3"/>
    <p:sldId id="751" r:id="rId4"/>
    <p:sldId id="852" r:id="rId5"/>
    <p:sldId id="853" r:id="rId6"/>
    <p:sldId id="855" r:id="rId7"/>
    <p:sldId id="856" r:id="rId8"/>
    <p:sldId id="857" r:id="rId9"/>
    <p:sldId id="858" r:id="rId10"/>
    <p:sldId id="859" r:id="rId11"/>
    <p:sldId id="860" r:id="rId12"/>
    <p:sldId id="861" r:id="rId13"/>
    <p:sldId id="863" r:id="rId14"/>
    <p:sldId id="862" r:id="rId15"/>
    <p:sldId id="864" r:id="rId16"/>
    <p:sldId id="866" r:id="rId17"/>
    <p:sldId id="867" r:id="rId18"/>
    <p:sldId id="868" r:id="rId19"/>
    <p:sldId id="869" r:id="rId20"/>
    <p:sldId id="870" r:id="rId21"/>
    <p:sldId id="871" r:id="rId22"/>
    <p:sldId id="872" r:id="rId23"/>
    <p:sldId id="873" r:id="rId24"/>
  </p:sldIdLst>
  <p:sldSz cx="12192000" cy="6858000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8DFE7571-C873-4DEA-B855-E32A36A3D0A1}">
          <p14:sldIdLst>
            <p14:sldId id="850"/>
            <p14:sldId id="851"/>
            <p14:sldId id="751"/>
            <p14:sldId id="852"/>
            <p14:sldId id="853"/>
            <p14:sldId id="855"/>
            <p14:sldId id="856"/>
          </p14:sldIdLst>
        </p14:section>
        <p14:section name="Untitled Section" id="{81441D95-A017-4A3D-8256-78B00FBC397B}">
          <p14:sldIdLst>
            <p14:sldId id="857"/>
            <p14:sldId id="858"/>
            <p14:sldId id="859"/>
            <p14:sldId id="860"/>
            <p14:sldId id="861"/>
            <p14:sldId id="863"/>
            <p14:sldId id="862"/>
            <p14:sldId id="864"/>
            <p14:sldId id="866"/>
            <p14:sldId id="867"/>
            <p14:sldId id="868"/>
            <p14:sldId id="869"/>
            <p14:sldId id="870"/>
            <p14:sldId id="871"/>
            <p14:sldId id="872"/>
            <p14:sldId id="873"/>
          </p14:sldIdLst>
        </p14:section>
        <p14:section name="Untitled Section" id="{785FCC10-6561-4604-AB95-6417B3A9F74F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970" autoAdjust="0"/>
    <p:restoredTop sz="89250" autoAdjust="0"/>
  </p:normalViewPr>
  <p:slideViewPr>
    <p:cSldViewPr>
      <p:cViewPr varScale="1">
        <p:scale>
          <a:sx n="101" d="100"/>
          <a:sy n="101" d="100"/>
        </p:scale>
        <p:origin x="120" y="144"/>
      </p:cViewPr>
      <p:guideLst>
        <p:guide orient="horz" pos="2160"/>
        <p:guide pos="384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>
        <p:scale>
          <a:sx n="66" d="100"/>
          <a:sy n="66" d="100"/>
        </p:scale>
        <p:origin x="4194" y="74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ke Montemurro" userId="40c20c913ca7511e" providerId="LiveId" clId="{E7B41763-FBB5-4E26-A9B3-77EAD8060DA8}"/>
    <pc:docChg chg="modMainMaster">
      <pc:chgData name="Mike Montemurro" userId="40c20c913ca7511e" providerId="LiveId" clId="{E7B41763-FBB5-4E26-A9B3-77EAD8060DA8}" dt="2021-09-20T18:50:48.395" v="4" actId="20577"/>
      <pc:docMkLst>
        <pc:docMk/>
      </pc:docMkLst>
      <pc:sldMasterChg chg="modSp mod">
        <pc:chgData name="Mike Montemurro" userId="40c20c913ca7511e" providerId="LiveId" clId="{E7B41763-FBB5-4E26-A9B3-77EAD8060DA8}" dt="2021-09-20T18:50:48.395" v="4" actId="20577"/>
        <pc:sldMasterMkLst>
          <pc:docMk/>
          <pc:sldMasterMk cId="0" sldId="2147483648"/>
        </pc:sldMasterMkLst>
        <pc:spChg chg="mod">
          <ac:chgData name="Mike Montemurro" userId="40c20c913ca7511e" providerId="LiveId" clId="{E7B41763-FBB5-4E26-A9B3-77EAD8060DA8}" dt="2021-09-20T18:50:48.395" v="4" actId="20577"/>
          <ac:spMkLst>
            <pc:docMk/>
            <pc:sldMasterMk cId="0" sldId="2147483648"/>
            <ac:spMk id="1031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4625"/>
            <a:ext cx="1041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892550" y="8982075"/>
            <a:ext cx="24257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Tony Xiao Han (Huawei Technologies)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9F288A74-A044-4BEA-A240-DEFB332E57C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2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4342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Submission</a:t>
            </a:r>
          </a:p>
        </p:txBody>
      </p:sp>
      <p:sp>
        <p:nvSpPr>
          <p:cNvPr id="3079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4295087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6225" y="952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802.11-15/1472r0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250"/>
            <a:ext cx="1041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395663" y="8985250"/>
            <a:ext cx="288607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Tony Xiao Han (Huawei Technologies)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DF5FBB85-B9F8-4899-8B5B-B90AEDFA23A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9881293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3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0168250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12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0780189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13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1542278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14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600687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15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9493392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16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787768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17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8634741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18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2022001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19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5415571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20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1904192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21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513780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4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452845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22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533960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23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818184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5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063800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6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275159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7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862659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8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5027491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9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962433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10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2882044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11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305752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B1F1DA77-CFCE-4DC0-B4B1-291C6A6AE1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4432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6835F41C-DEDC-4438-917D-1D94D2D033D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65094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721601" y="6475413"/>
            <a:ext cx="36703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79100" y="6475413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5DFA9695-C1BB-41B2-BF85-AF49C303836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879169" y="304027"/>
            <a:ext cx="339843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>
              <a:defRPr/>
            </a:pPr>
            <a:r>
              <a:rPr lang="en-US" altLang="en-US" sz="1800" b="1" dirty="0"/>
              <a:t>doc.: IEEE 802.11-21/</a:t>
            </a:r>
            <a:r>
              <a:rPr lang="en-US" altLang="zh-CN" sz="1800" b="1" dirty="0"/>
              <a:t>0758</a:t>
            </a:r>
            <a:r>
              <a:rPr lang="en-US" altLang="en-US" sz="1800" b="1" dirty="0"/>
              <a:t>r10</a:t>
            </a:r>
          </a:p>
        </p:txBody>
      </p:sp>
      <p:sp>
        <p:nvSpPr>
          <p:cNvPr id="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 sz="120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0" y="6475413"/>
            <a:ext cx="51296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1200" dirty="0"/>
              <a:t>Motions</a:t>
            </a:r>
          </a:p>
        </p:txBody>
      </p:sp>
      <p:sp>
        <p:nvSpPr>
          <p:cNvPr id="3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 sz="1200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914400" y="318315"/>
            <a:ext cx="157960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0" lvl="4">
              <a:defRPr/>
            </a:pPr>
            <a:r>
              <a:rPr lang="en-US" altLang="zh-CN" sz="1800" b="1" dirty="0"/>
              <a:t>September </a:t>
            </a:r>
            <a:r>
              <a:rPr lang="en-US" altLang="en-US" sz="1800" b="1" dirty="0"/>
              <a:t>2021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738-04-000m-revme-wg-cc35-editor1-ad-hoc-comments.xlsx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mentor.ieee.org/802.11/dcn/21/11-21-0689-03-000m-revme-editor2-ad-hoc-comments.xlsx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699-09-000m-gen-adhoc-revme-cc35-comments.xls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entor.ieee.org/802.11/dcn/21/11-21-0690-06-000m-revme-cc35-sec-comments.xlsx" TargetMode="External"/><Relationship Id="rId5" Type="http://schemas.openxmlformats.org/officeDocument/2006/relationships/hyperlink" Target="https://mentor.ieee.org/802.11/dcn/21/11-21-0727-03-000m-revme-phy-comments.xls" TargetMode="External"/><Relationship Id="rId4" Type="http://schemas.openxmlformats.org/officeDocument/2006/relationships/hyperlink" Target="https://mentor.ieee.org/802.11/dcn/21/11-21-0793-05-000m-revme-mac-comments.xls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699-08-000m-gen-adhoc-revme-cc35-comments.xls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727-03-000m-revme-phy-comments.xls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0/11-20-0177-09-0arc-liaison-to-revmd-on-ess.docx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012-02-000m-fixes-to-timing-measurement.docx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738-06-000m-revme-wg-cc35-editor1-ad-hoc-comments.xlsx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mentor.ieee.org/802.11/dcn/21/11-21-0689-05-000m-revme-editor2-ad-hoc-comments.xlsx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699-11-000m-gen-adhoc-revme-cc35-comments.xls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entor.ieee.org/802.11/dcn/21/11-21-0690-08-000m-revme-cc35-sec-comments.xlsx" TargetMode="External"/><Relationship Id="rId5" Type="http://schemas.openxmlformats.org/officeDocument/2006/relationships/hyperlink" Target="https://mentor.ieee.org/802.11/dcn/21/11-21-0727-04-000m-revme-phy-comments.xls" TargetMode="External"/><Relationship Id="rId4" Type="http://schemas.openxmlformats.org/officeDocument/2006/relationships/hyperlink" Target="https://mentor.ieee.org/802.11/dcn/21/11-21-0793-06-000m-revme-mac-comments.xls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690-06-000m-revme-cc35-sec-comments.xlsx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690-06-000m-revme-cc35-sec-comments.xlsx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690-06-000m-revme-cc35-sec-comments.xlsx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970-07-000m-akm-for-sha-384.docx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026-03-000m-akm-for-sae.docx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738-02-000m-revme-wg-cc35-editor1-ad-hoc-comments.xlsx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738-03-000m-revme-wg-cc35-editor1-ad-hoc-comments.xlsx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790-06-000m-revme-cc35-6ghz-comments.docx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738-04-000m-revme-wg-cc35-editor1-ad-hoc-comments.xlsx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mentor.ieee.org/802.11/dcn/21/11-21-0689-02-000m-revme-editor2-ad-hoc-comments.xlsx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699-07-000m-gen-adhoc-revme-cc35-comments.xls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entor.ieee.org/802.11/dcn/21/11-21-0690-04-000m-revme-cc35-sec-comments.xlsx" TargetMode="External"/><Relationship Id="rId5" Type="http://schemas.openxmlformats.org/officeDocument/2006/relationships/hyperlink" Target="https://mentor.ieee.org/802.11/dcn/21/11-21-0727-01-000m-revme-phy-comments.xls" TargetMode="External"/><Relationship Id="rId4" Type="http://schemas.openxmlformats.org/officeDocument/2006/relationships/hyperlink" Target="https://mentor.ieee.org/802.11/dcn/21/11-21-0793-02-000m-revme-mac-comments.xl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05E50707-98ED-4145-A9F6-065F4ABFF80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2F4FC0A-8470-4D50-BF11-A989BDCF2C7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5930396" y="6475413"/>
            <a:ext cx="432811" cy="184666"/>
          </a:xfrm>
        </p:spPr>
        <p:txBody>
          <a:bodyPr/>
          <a:lstStyle/>
          <a:p>
            <a:pPr>
              <a:defRPr/>
            </a:pPr>
            <a:r>
              <a:rPr lang="en-US" altLang="en-US"/>
              <a:t>Slide </a:t>
            </a:r>
            <a:fld id="{6835F41C-DEDC-4438-917D-1D94D2D033D6}" type="slidenum">
              <a:rPr lang="en-US" altLang="en-US" smtClean="0"/>
              <a:pPr>
                <a:defRPr/>
              </a:pPr>
              <a:t>1</a:t>
            </a:fld>
            <a:endParaRPr lang="en-US" altLang="en-US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27F8E238-240A-4782-BD7C-888A610FFE0E}"/>
              </a:ext>
            </a:extLst>
          </p:cNvPr>
          <p:cNvSpPr txBox="1">
            <a:spLocks noChangeArrowheads="1"/>
          </p:cNvSpPr>
          <p:nvPr/>
        </p:nvSpPr>
        <p:spPr>
          <a:xfrm>
            <a:off x="2209800" y="685800"/>
            <a:ext cx="7924800" cy="10668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en-US" kern="0" dirty="0" err="1"/>
              <a:t>REVme</a:t>
            </a:r>
            <a:r>
              <a:rPr lang="en-US" altLang="en-US" kern="0" dirty="0"/>
              <a:t> Motions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5C289E12-1085-4168-A398-0F7249308ABA}"/>
              </a:ext>
            </a:extLst>
          </p:cNvPr>
          <p:cNvSpPr txBox="1">
            <a:spLocks noChangeArrowheads="1"/>
          </p:cNvSpPr>
          <p:nvPr/>
        </p:nvSpPr>
        <p:spPr>
          <a:xfrm>
            <a:off x="1982788" y="1241571"/>
            <a:ext cx="7772400" cy="3810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kern="0" dirty="0"/>
              <a:t>Date:</a:t>
            </a:r>
            <a:r>
              <a:rPr lang="en-US" altLang="en-US" sz="2000" b="0" kern="0" dirty="0"/>
              <a:t> 2021-08-23</a:t>
            </a:r>
          </a:p>
        </p:txBody>
      </p:sp>
      <p:graphicFrame>
        <p:nvGraphicFramePr>
          <p:cNvPr id="6" name="Object 11">
            <a:extLst>
              <a:ext uri="{FF2B5EF4-FFF2-40B4-BE49-F238E27FC236}">
                <a16:creationId xmlns:a16="http://schemas.microsoft.com/office/drawing/2014/main" id="{5DED06DA-EE4D-40C6-9AB6-747267BE280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3730753"/>
              </p:ext>
            </p:extLst>
          </p:nvPr>
        </p:nvGraphicFramePr>
        <p:xfrm>
          <a:off x="2047875" y="2274888"/>
          <a:ext cx="8097838" cy="2500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8249760" imgH="2544840" progId="Word.Document.8">
                  <p:embed/>
                </p:oleObj>
              </mc:Choice>
              <mc:Fallback>
                <p:oleObj name="Document" r:id="rId2" imgW="8249760" imgH="2544840" progId="Word.Document.8">
                  <p:embed/>
                  <p:pic>
                    <p:nvPicPr>
                      <p:cNvPr id="6" name="Object 11">
                        <a:extLst>
                          <a:ext uri="{FF2B5EF4-FFF2-40B4-BE49-F238E27FC236}">
                            <a16:creationId xmlns:a16="http://schemas.microsoft.com/office/drawing/2014/main" id="{5DED06DA-EE4D-40C6-9AB6-747267BE280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47875" y="2274888"/>
                        <a:ext cx="8097838" cy="2500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12">
            <a:extLst>
              <a:ext uri="{FF2B5EF4-FFF2-40B4-BE49-F238E27FC236}">
                <a16:creationId xmlns:a16="http://schemas.microsoft.com/office/drawing/2014/main" id="{8E041250-97D7-46D2-AEEC-E733E6175A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000" dirty="0"/>
              <a:t>Authors:</a:t>
            </a:r>
            <a:endParaRPr lang="en-US" altLang="en-US" sz="2000" b="0" dirty="0"/>
          </a:p>
        </p:txBody>
      </p:sp>
    </p:spTree>
    <p:extLst>
      <p:ext uri="{BB962C8B-B14F-4D97-AF65-F5344CB8AC3E}">
        <p14:creationId xmlns:p14="http://schemas.microsoft.com/office/powerpoint/2010/main" val="28227436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8 – EDITOR 1 and EDITOR 2 CIDs</a:t>
            </a:r>
            <a:br>
              <a:rPr lang="en-US" altLang="en-US" dirty="0"/>
            </a:br>
            <a:r>
              <a:rPr lang="en-US" altLang="en-US" dirty="0"/>
              <a:t>(2021-08-23)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resolutions in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“Motion-EDITOR1-D” tab (4 CIDs) in </a:t>
            </a:r>
            <a:r>
              <a:rPr lang="en-US" altLang="en-US" dirty="0">
                <a:hlinkClick r:id="rId3"/>
              </a:rPr>
              <a:t>https://mentor.ieee.org/802.11/dcn/21/11-21-0738-04-000m-revme-wg-cc35-editor1-ad-hoc-comments.xlsx</a:t>
            </a:r>
            <a:r>
              <a:rPr lang="en-US" altLang="en-US" dirty="0"/>
              <a:t>, with the exception of CID 571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“Motion ED2-B” and  "Motion ED2-C" tabs (4 CIDs) in </a:t>
            </a:r>
            <a:r>
              <a:rPr lang="en-US" altLang="en-US" dirty="0">
                <a:hlinkClick r:id="rId4"/>
              </a:rPr>
              <a:t>https://mentor.ieee.org/802.11/dcn/21/11-21-0689-03-000m-revme-editor2-ad-hoc-comments.xlsx</a:t>
            </a:r>
            <a:r>
              <a:rPr lang="en-US" altLang="en-US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b="1" dirty="0"/>
              <a:t>and incorporate the text changes into the </a:t>
            </a:r>
            <a:r>
              <a:rPr lang="en-US" altLang="en-US" b="1" dirty="0" err="1"/>
              <a:t>TGme</a:t>
            </a:r>
            <a:r>
              <a:rPr lang="en-US" altLang="en-US" b="1" dirty="0"/>
              <a:t> draft. </a:t>
            </a:r>
            <a:br>
              <a:rPr lang="en-US" altLang="en-US" dirty="0"/>
            </a:br>
            <a:endParaRPr lang="en-US" altLang="en-US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Stephen McCann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Emily Qi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Unanimous. Motion Passes.</a:t>
            </a:r>
            <a:endParaRPr lang="en-US" altLang="en-US" sz="14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7833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9 – GEN, MAC, PHY, SEC CIDs</a:t>
            </a:r>
            <a:br>
              <a:rPr lang="en-US" altLang="en-US" dirty="0"/>
            </a:br>
            <a:r>
              <a:rPr lang="en-US" altLang="en-US" dirty="0"/>
              <a:t>(2021-08-23)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Approve the comment resolutions in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“GEN June Motion A”, “GEN July Motion A”, “GEN July Motion B” tabs (7 CIDs) in </a:t>
            </a:r>
            <a:r>
              <a:rPr lang="en-US" altLang="en-US" dirty="0">
                <a:hlinkClick r:id="rId3"/>
              </a:rPr>
              <a:t>https://mentor.ieee.org/802.11/dcn/21/11-21-0699-09-000m-gen-adhoc-revme-cc35-comments.xls</a:t>
            </a:r>
            <a:r>
              <a:rPr lang="en-US" altLang="en-US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“Motion MAC-AC” tab (11 CIDs) in </a:t>
            </a:r>
            <a:r>
              <a:rPr lang="en-US" altLang="en-US" dirty="0">
                <a:hlinkClick r:id="rId4"/>
              </a:rPr>
              <a:t>https://mentor.ieee.org/802.11/dcn/21/11-21-0793-04-000m-revme-mac-comments.xls</a:t>
            </a:r>
            <a:r>
              <a:rPr lang="en-US" altLang="en-US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“PHY Motion B” (2 CIDs) in </a:t>
            </a:r>
            <a:r>
              <a:rPr lang="en-US" altLang="en-US" dirty="0">
                <a:hlinkClick r:id="rId5"/>
              </a:rPr>
              <a:t>https://mentor.ieee.org/802.11/dcn/21/11-21-0727-03-000m-revme-phy-comments.xls</a:t>
            </a:r>
            <a:r>
              <a:rPr lang="en-US" altLang="en-US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“Security Motion C” tab (9 CIDs) in  </a:t>
            </a:r>
            <a:r>
              <a:rPr lang="en-US" altLang="en-US" dirty="0">
                <a:hlinkClick r:id="rId6"/>
              </a:rPr>
              <a:t>https://mentor.ieee.org/802.11/dcn/21/11-21-0690-06-000m-revme-cc35-sec-comments.xlsx</a:t>
            </a:r>
            <a:r>
              <a:rPr lang="en-US" altLang="en-US" dirty="0"/>
              <a:t>, with the exception of CID 193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2000" b="1" dirty="0"/>
              <a:t>and incorporate the text changes into the </a:t>
            </a:r>
            <a:r>
              <a:rPr lang="en-US" altLang="en-US" sz="2000" b="1" dirty="0" err="1"/>
              <a:t>TGme</a:t>
            </a:r>
            <a:r>
              <a:rPr lang="en-US" altLang="en-US" sz="2000" b="1" dirty="0"/>
              <a:t> draft. </a:t>
            </a:r>
            <a:br>
              <a:rPr lang="en-US" altLang="en-US" sz="2000" b="1" dirty="0"/>
            </a:br>
            <a:endParaRPr lang="en-US" altLang="en-US" sz="2000" b="1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Moved: Jon </a:t>
            </a:r>
            <a:r>
              <a:rPr lang="en-US" altLang="en-US" sz="2000" dirty="0" err="1"/>
              <a:t>Rosdahl</a:t>
            </a:r>
            <a:endParaRPr lang="en-US" altLang="en-US" sz="20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Seconded: Stephen McCann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Result: Unanimous. Passes</a:t>
            </a:r>
            <a:endParaRPr lang="en-US" altLang="en-US" sz="20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4231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10 – CID 153</a:t>
            </a:r>
            <a:br>
              <a:rPr lang="en-US" altLang="en-US" dirty="0"/>
            </a:br>
            <a:r>
              <a:rPr lang="en-US" altLang="en-US" dirty="0"/>
              <a:t>(2021-08-23)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 for CID 153 on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“GEN July Motion CID 153” tab in </a:t>
            </a:r>
            <a:r>
              <a:rPr lang="en-US" altLang="en-US" dirty="0">
                <a:hlinkClick r:id="rId3"/>
              </a:rPr>
              <a:t>https://mentor.ieee.org/802.11/dcn/21/11-21-0699-09-000m-gen-adhoc-revme-cc35-comments.xls </a:t>
            </a:r>
            <a:endParaRPr lang="en-US" altLang="en-US" dirty="0"/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2800" b="1" dirty="0"/>
              <a:t>and incorporate the text changes into the </a:t>
            </a:r>
            <a:r>
              <a:rPr lang="en-US" altLang="en-US" sz="2800" b="1" dirty="0" err="1"/>
              <a:t>TGme</a:t>
            </a:r>
            <a:r>
              <a:rPr lang="en-US" altLang="en-US" sz="2800" b="1" dirty="0"/>
              <a:t> draft. </a:t>
            </a:r>
            <a:br>
              <a:rPr lang="en-US" altLang="en-US" sz="3200" dirty="0"/>
            </a:br>
            <a:endParaRPr lang="en-US" altLang="en-US" sz="2800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Jon </a:t>
            </a:r>
            <a:r>
              <a:rPr lang="en-US" altLang="en-US" sz="2800" dirty="0" err="1"/>
              <a:t>Rosdahl</a:t>
            </a: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Stephen McCann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Unanimous. Passes.</a:t>
            </a: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8552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11 – CID 602</a:t>
            </a:r>
            <a:br>
              <a:rPr lang="en-US" altLang="en-US" dirty="0"/>
            </a:br>
            <a:r>
              <a:rPr lang="en-US" altLang="en-US" dirty="0"/>
              <a:t>(2021-08-23)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Approve the comment resolution for CID 602 in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2400" dirty="0"/>
              <a:t>“PHY Motion B2” tab in </a:t>
            </a:r>
            <a:r>
              <a:rPr lang="en-US" altLang="en-US" sz="2400" dirty="0">
                <a:hlinkClick r:id="rId3"/>
              </a:rPr>
              <a:t>https://mentor.ieee.org/802.11/dcn/21/11-21-0727-03-000m-revme-phy-comments.xls</a:t>
            </a:r>
            <a:r>
              <a:rPr lang="en-US" altLang="en-US" sz="2400" dirty="0"/>
              <a:t>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2400" b="1" dirty="0"/>
              <a:t>and incorporate the text changes into the </a:t>
            </a:r>
            <a:r>
              <a:rPr lang="en-US" altLang="en-US" sz="2400" b="1" dirty="0" err="1"/>
              <a:t>TGme</a:t>
            </a:r>
            <a:r>
              <a:rPr lang="en-US" altLang="en-US" sz="2400" b="1" dirty="0"/>
              <a:t> draft. </a:t>
            </a:r>
            <a:br>
              <a:rPr lang="en-US" altLang="en-US" sz="2400" dirty="0"/>
            </a:br>
            <a:endParaRPr lang="en-US" altLang="en-US" sz="2400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Moved: </a:t>
            </a:r>
            <a:r>
              <a:rPr lang="en-US" altLang="en-US" dirty="0" err="1"/>
              <a:t>Youhan</a:t>
            </a:r>
            <a:r>
              <a:rPr lang="en-US" altLang="en-US" dirty="0"/>
              <a:t> Kim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Seconded: Jon </a:t>
            </a:r>
            <a:r>
              <a:rPr lang="en-US" altLang="en-US" dirty="0" err="1"/>
              <a:t>Rosdahl</a:t>
            </a:r>
            <a:endParaRPr lang="en-US" altLang="en-US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Result: 6 – Yes; 2 – No; 2 – Abstain. Passes.</a:t>
            </a:r>
            <a:endParaRPr lang="en-US" altLang="en-US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82810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12 – ESS terminology updates</a:t>
            </a:r>
            <a:br>
              <a:rPr lang="en-US" altLang="en-US" dirty="0"/>
            </a:br>
            <a:r>
              <a:rPr lang="en-US" altLang="en-US" dirty="0"/>
              <a:t>(2021-08-23)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781175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Instruct the editor to incorporate the changes in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GB" sz="2400" u="sng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3"/>
              </a:rPr>
              <a:t>https://mentor.ieee.org/802.11/dcn/20/11-20-0177-09-0arc-liaison-to-revmd-on-ess.docx</a:t>
            </a:r>
            <a:endParaRPr lang="en-CA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dirty="0"/>
              <a:t> i</a:t>
            </a:r>
            <a:r>
              <a:rPr lang="en-US" altLang="en-US" b="1" dirty="0"/>
              <a:t>nto the </a:t>
            </a:r>
            <a:r>
              <a:rPr lang="en-US" altLang="en-US" b="1" dirty="0" err="1"/>
              <a:t>TGme</a:t>
            </a:r>
            <a:r>
              <a:rPr lang="en-US" altLang="en-US" b="1" dirty="0"/>
              <a:t> draft</a:t>
            </a:r>
            <a:br>
              <a:rPr lang="en-US" altLang="en-US" dirty="0"/>
            </a:br>
            <a:endParaRPr lang="en-US" altLang="en-US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Moved: Stephen McCann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Seconded:  Joseph Levy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Result:  Unanimous. Passes.</a:t>
            </a:r>
            <a:endParaRPr lang="en-US" altLang="en-US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24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6105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13 – Fixes to Timing Measurement</a:t>
            </a:r>
            <a:br>
              <a:rPr lang="en-US" altLang="en-US" dirty="0"/>
            </a:br>
            <a:r>
              <a:rPr lang="en-US" altLang="en-US" dirty="0"/>
              <a:t>(2021-08-23)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Instruct the editor to incorporate the changes in</a:t>
            </a:r>
          </a:p>
          <a:p>
            <a:pPr marL="400050" lvl="1" indent="0">
              <a:lnSpc>
                <a:spcPct val="80000"/>
              </a:lnSpc>
              <a:buNone/>
            </a:pPr>
            <a:r>
              <a:rPr lang="en-GB" sz="2400" u="sng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3"/>
              </a:rPr>
              <a:t>https://mentor.ieee.org/802.11/dcn/21/11-21-1012-02-000m-fixes-to-timing-measurement.docx</a:t>
            </a:r>
            <a:endParaRPr lang="en-CA" sz="2400" u="sng" dirty="0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b="1" dirty="0"/>
              <a:t>into the </a:t>
            </a:r>
            <a:r>
              <a:rPr lang="en-US" altLang="en-US" b="1" dirty="0" err="1"/>
              <a:t>TGme</a:t>
            </a:r>
            <a:r>
              <a:rPr lang="en-US" altLang="en-US" b="1" dirty="0"/>
              <a:t> draft</a:t>
            </a:r>
            <a:br>
              <a:rPr lang="en-US" altLang="en-US" dirty="0"/>
            </a:br>
            <a:endParaRPr lang="en-US" altLang="en-US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Moved: Alfred Asterjadhi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Seconded:  </a:t>
            </a:r>
            <a:r>
              <a:rPr lang="en-US" altLang="en-US" dirty="0" err="1"/>
              <a:t>Youhan</a:t>
            </a:r>
            <a:r>
              <a:rPr lang="en-US" altLang="en-US" dirty="0"/>
              <a:t> Kim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Result:  Unanimous. Passes.</a:t>
            </a:r>
            <a:endParaRPr lang="en-US" altLang="en-US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24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9448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14 – CID 571</a:t>
            </a:r>
            <a:br>
              <a:rPr lang="en-US" altLang="en-US" dirty="0"/>
            </a:br>
            <a:r>
              <a:rPr lang="en-US" altLang="en-US" dirty="0"/>
              <a:t>(2021-08-23)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>
          <a:xfrm>
            <a:off x="948267" y="19812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Resolve CID 571 with the resolution: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	Change all instances in D0.1 (except the instances on page 2567 &amp;2568 &amp;2569) of "Advertisement Server" to "advertisement server". Total instances are 41.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On pages 2567 &amp; 2568 of D0.1, upper box, change "Advertisement Server" to “"Advertisement server". There are 3 instances in figures 11-40, 11-41 and 11-42.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And instruct the Editor to incorporate the changes </a:t>
            </a:r>
            <a:r>
              <a:rPr lang="en-US" altLang="en-US" b="1" dirty="0"/>
              <a:t>into the </a:t>
            </a:r>
            <a:r>
              <a:rPr lang="en-US" altLang="en-US" b="1" dirty="0" err="1"/>
              <a:t>TGme</a:t>
            </a:r>
            <a:r>
              <a:rPr lang="en-US" altLang="en-US" b="1" dirty="0"/>
              <a:t> draft</a:t>
            </a:r>
            <a:br>
              <a:rPr lang="en-US" altLang="en-US" dirty="0"/>
            </a:br>
            <a:endParaRPr lang="en-US" altLang="en-US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Moved: Emily Qi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Seconded:  Stephen McCann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Result: Unanimous. Passes.</a:t>
            </a:r>
            <a:endParaRPr lang="en-US" altLang="en-US" sz="24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4285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15 – EDITOR 1 and EDITOR 2 CIDs</a:t>
            </a:r>
            <a:br>
              <a:rPr lang="en-US" altLang="en-US" dirty="0"/>
            </a:br>
            <a:r>
              <a:rPr lang="en-US" altLang="en-US" dirty="0"/>
              <a:t>(2021-09-20)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resolutions in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“MOTION-EDITOR1-E” and “MOTION-EDITOR1-F” tab (3 CIDs) in </a:t>
            </a:r>
            <a:r>
              <a:rPr lang="en-US" altLang="en-US" dirty="0">
                <a:hlinkClick r:id="rId3"/>
              </a:rPr>
              <a:t>https://mentor.ieee.org/802.11/dcn/21/11-21-0738-06-000m-revme-wg-cc35-editor1-ad-hoc-comments.xlsx</a:t>
            </a:r>
            <a:r>
              <a:rPr lang="en-US" altLang="en-US" dirty="0"/>
              <a:t>,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“Motion ED2-D” tab (38 CIDs) in </a:t>
            </a:r>
            <a:r>
              <a:rPr lang="en-US" altLang="en-US" dirty="0">
                <a:hlinkClick r:id="rId4"/>
              </a:rPr>
              <a:t>https://mentor.ieee.org/802.11/dcn/21/11-21-0689-05-000m-revme-editor2-ad-hoc-comments.xlsx</a:t>
            </a:r>
            <a:r>
              <a:rPr lang="en-US" altLang="en-US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b="1" dirty="0"/>
              <a:t>and incorporate the text changes into the </a:t>
            </a:r>
            <a:r>
              <a:rPr lang="en-US" altLang="en-US" b="1" dirty="0" err="1"/>
              <a:t>TGme</a:t>
            </a:r>
            <a:r>
              <a:rPr lang="en-US" altLang="en-US" b="1" dirty="0"/>
              <a:t> draft. </a:t>
            </a:r>
            <a:br>
              <a:rPr lang="en-US" altLang="en-US" dirty="0"/>
            </a:br>
            <a:endParaRPr lang="en-US" altLang="en-US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</a:t>
            </a: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0792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16 – GEN, MAC, PHY, SEC CIDs</a:t>
            </a:r>
            <a:br>
              <a:rPr lang="en-US" altLang="en-US" dirty="0"/>
            </a:br>
            <a:r>
              <a:rPr lang="en-US" altLang="en-US" dirty="0"/>
              <a:t>(2021-09-20)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Approve the comment resolutions in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“GEN August  Motion A” and “GEN Motion - If only” tabs (7 CIDs) in </a:t>
            </a:r>
            <a:r>
              <a:rPr lang="en-US" altLang="en-US" dirty="0">
                <a:hlinkClick r:id="rId3"/>
              </a:rPr>
              <a:t>https://mentor.ieee.org/802.11/dcn/21/11-21-0699-11-000m-gen-adhoc-revme-cc35-comments.xls</a:t>
            </a:r>
            <a:r>
              <a:rPr lang="en-US" altLang="en-US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“Motion MAC-AD” and “Motion MAC-AE” tabs (17 CIDs) in </a:t>
            </a:r>
            <a:r>
              <a:rPr lang="en-US" altLang="en-US" dirty="0">
                <a:hlinkClick r:id="rId4"/>
              </a:rPr>
              <a:t>https://mentor.ieee.org/802.11/dcn/21/11-21-0793-06-000m-revme-mac-comments.xls</a:t>
            </a:r>
            <a:r>
              <a:rPr lang="en-US" altLang="en-US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“PHY Motion C” (2 CIDs) in </a:t>
            </a:r>
            <a:r>
              <a:rPr lang="en-US" altLang="en-US" dirty="0">
                <a:hlinkClick r:id="rId5"/>
              </a:rPr>
              <a:t>https://mentor.ieee.org/802.11/dcn/21/11-21-0727-04-000m-revme-phy-comments.xls</a:t>
            </a:r>
            <a:r>
              <a:rPr lang="en-US" altLang="en-US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“Security Motion D” tab (8 CIDs) in  </a:t>
            </a:r>
            <a:r>
              <a:rPr lang="en-US" altLang="en-US" dirty="0">
                <a:hlinkClick r:id="rId6"/>
              </a:rPr>
              <a:t>https://mentor.ieee.org/802.11/dcn/21/11-21-0690-08-000m-revme-cc35-sec-comments.xlsx</a:t>
            </a:r>
            <a:r>
              <a:rPr lang="en-US" altLang="en-US" dirty="0"/>
              <a:t>, with the exception of CID 193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2000" b="1" dirty="0"/>
              <a:t>and incorporate the text changes into the </a:t>
            </a:r>
            <a:r>
              <a:rPr lang="en-US" altLang="en-US" sz="2000" b="1" dirty="0" err="1"/>
              <a:t>TGme</a:t>
            </a:r>
            <a:r>
              <a:rPr lang="en-US" altLang="en-US" sz="2000" b="1" dirty="0"/>
              <a:t> draft. </a:t>
            </a:r>
            <a:br>
              <a:rPr lang="en-US" altLang="en-US" sz="2000" b="1" dirty="0"/>
            </a:br>
            <a:endParaRPr lang="en-US" altLang="en-US" sz="2000" b="1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Moved: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Seconded: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Result: </a:t>
            </a:r>
            <a:endParaRPr lang="en-US" altLang="en-US" sz="20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74671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17 – CID 199, 200, 202 (SEC)</a:t>
            </a:r>
            <a:br>
              <a:rPr lang="en-US" altLang="en-US" dirty="0"/>
            </a:br>
            <a:r>
              <a:rPr lang="en-US" altLang="en-US" dirty="0"/>
              <a:t>(2021-09-20)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 for CIDs 199, 200, and 202 on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“Security Motion MFP CIDs” tab in </a:t>
            </a:r>
            <a:r>
              <a:rPr lang="en-US" altLang="en-US" dirty="0">
                <a:hlinkClick r:id="rId3"/>
              </a:rPr>
              <a:t>https://mentor.ieee.org/802.11/dcn/21/11-21-0690-08-000m-revme-cc35-sec-comments.xlsx</a:t>
            </a:r>
            <a:endParaRPr lang="en-US" altLang="en-US" dirty="0"/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2800" b="1" dirty="0"/>
              <a:t>and incorporate the text changes into the </a:t>
            </a:r>
            <a:r>
              <a:rPr lang="en-US" altLang="en-US" sz="2800" b="1" dirty="0" err="1"/>
              <a:t>TGme</a:t>
            </a:r>
            <a:r>
              <a:rPr lang="en-US" altLang="en-US" sz="2800" b="1" dirty="0"/>
              <a:t> draft. </a:t>
            </a:r>
            <a:br>
              <a:rPr lang="en-US" altLang="en-US" sz="3200" dirty="0"/>
            </a:br>
            <a:endParaRPr lang="en-US" altLang="en-US" sz="2800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</a:t>
            </a: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9609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C8C5802-0D60-46E2-A811-3DDD2A430F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Abstract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E3CB10D-55A8-4529-BEDD-F608F8F8F2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en-US" dirty="0"/>
              <a:t>This document contains motions for </a:t>
            </a:r>
            <a:r>
              <a:rPr lang="en-US" altLang="en-US" dirty="0" err="1"/>
              <a:t>REVme</a:t>
            </a:r>
            <a:endParaRPr lang="en-CA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9E02E723-23B8-494B-B023-844FE9E508B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D2AAB4D-61D0-4EF4-81DA-F406BA500B7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5930396" y="6475413"/>
            <a:ext cx="432811" cy="184666"/>
          </a:xfrm>
        </p:spPr>
        <p:txBody>
          <a:bodyPr/>
          <a:lstStyle/>
          <a:p>
            <a:pPr>
              <a:defRPr/>
            </a:pPr>
            <a:r>
              <a:rPr lang="en-US" altLang="en-US"/>
              <a:t>Slide </a:t>
            </a:r>
            <a:fld id="{6835F41C-DEDC-4438-917D-1D94D2D033D6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608288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18 – CID 191 (SEC)</a:t>
            </a:r>
            <a:br>
              <a:rPr lang="en-US" altLang="en-US" dirty="0"/>
            </a:br>
            <a:r>
              <a:rPr lang="en-US" altLang="en-US" dirty="0"/>
              <a:t>(2021-09-20)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 for CID 191 on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“Security Motion CID 191” tab in </a:t>
            </a:r>
            <a:r>
              <a:rPr lang="en-US" altLang="en-US" dirty="0">
                <a:hlinkClick r:id="rId3"/>
              </a:rPr>
              <a:t>https://mentor.ieee.org/802.11/dcn/21/11-21-0690-08-000m-revme-cc35-sec-comments.xlsx</a:t>
            </a:r>
            <a:endParaRPr lang="en-US" altLang="en-US" dirty="0"/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2800" b="1" dirty="0"/>
              <a:t>and incorporate the text changes into the </a:t>
            </a:r>
            <a:r>
              <a:rPr lang="en-US" altLang="en-US" sz="2800" b="1" dirty="0" err="1"/>
              <a:t>TGme</a:t>
            </a:r>
            <a:r>
              <a:rPr lang="en-US" altLang="en-US" sz="2800" b="1" dirty="0"/>
              <a:t> draft. </a:t>
            </a:r>
            <a:br>
              <a:rPr lang="en-US" altLang="en-US" sz="3200" dirty="0"/>
            </a:br>
            <a:endParaRPr lang="en-US" altLang="en-US" sz="2800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</a:t>
            </a: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32924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>
          <a:xfrm>
            <a:off x="1028701" y="724694"/>
            <a:ext cx="10363200" cy="1066800"/>
          </a:xfrm>
        </p:spPr>
        <p:txBody>
          <a:bodyPr/>
          <a:lstStyle/>
          <a:p>
            <a:r>
              <a:rPr lang="en-US" altLang="en-US" dirty="0"/>
              <a:t>Motion 19 – “If only” comment (GEN)</a:t>
            </a:r>
            <a:br>
              <a:rPr lang="en-US" altLang="en-US" dirty="0"/>
            </a:br>
            <a:r>
              <a:rPr lang="en-US" altLang="en-US" dirty="0"/>
              <a:t>(2021-09-20)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 for CID 508 on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“Gen Motion – If only” tab in </a:t>
            </a:r>
            <a:r>
              <a:rPr lang="en-US" altLang="en-US" dirty="0">
                <a:hlinkClick r:id="rId3"/>
              </a:rPr>
              <a:t>https://mentor.ieee.org/802.11/dcn/21/11-21-0690-08-000m-revme-cc35-sec-comments.xlsx</a:t>
            </a:r>
            <a:endParaRPr lang="en-US" altLang="en-US" dirty="0"/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2800" b="1" dirty="0"/>
              <a:t>and incorporate the text changes into the </a:t>
            </a:r>
            <a:r>
              <a:rPr lang="en-US" altLang="en-US" sz="2800" b="1" dirty="0" err="1"/>
              <a:t>TGme</a:t>
            </a:r>
            <a:r>
              <a:rPr lang="en-US" altLang="en-US" sz="2800" b="1" dirty="0"/>
              <a:t> draft. </a:t>
            </a:r>
            <a:br>
              <a:rPr lang="en-US" altLang="en-US" sz="3200" dirty="0"/>
            </a:br>
            <a:endParaRPr lang="en-US" altLang="en-US" sz="2800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</a:t>
            </a: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10803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>
          <a:xfrm>
            <a:off x="1028701" y="724694"/>
            <a:ext cx="10363200" cy="1066800"/>
          </a:xfrm>
        </p:spPr>
        <p:txBody>
          <a:bodyPr/>
          <a:lstStyle/>
          <a:p>
            <a:r>
              <a:rPr lang="en-US" altLang="en-US" dirty="0"/>
              <a:t>Motion 20 – AKM </a:t>
            </a:r>
            <a:r>
              <a:rPr lang="en-US" altLang="en-US"/>
              <a:t>for SHA384 submission</a:t>
            </a:r>
            <a:br>
              <a:rPr lang="en-US" altLang="en-US" dirty="0"/>
            </a:br>
            <a:r>
              <a:rPr lang="en-US" altLang="en-US" dirty="0"/>
              <a:t>(2021-09-20)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Instruct the editor to incorporate the changes in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GB" sz="2400" u="sng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3"/>
              </a:rPr>
              <a:t>https://mentor.ieee.org/802.11/dcn/21/11-21-0970-07-000m-akm-for-sha-384.docx</a:t>
            </a:r>
            <a:endParaRPr lang="en-GB" sz="2400" u="sng" dirty="0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dirty="0"/>
              <a:t>i</a:t>
            </a:r>
            <a:r>
              <a:rPr lang="en-US" altLang="en-US" b="1" dirty="0"/>
              <a:t>nto the </a:t>
            </a:r>
            <a:r>
              <a:rPr lang="en-US" altLang="en-US" b="1" dirty="0" err="1"/>
              <a:t>TGme</a:t>
            </a:r>
            <a:r>
              <a:rPr lang="en-US" altLang="en-US" b="1" dirty="0"/>
              <a:t> draft</a:t>
            </a:r>
            <a:br>
              <a:rPr lang="en-US" altLang="en-US" sz="3600" dirty="0"/>
            </a:br>
            <a:endParaRPr lang="en-US" altLang="en-US" sz="3200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</a:t>
            </a: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04741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>
          <a:xfrm>
            <a:off x="1028701" y="724694"/>
            <a:ext cx="10363200" cy="1066800"/>
          </a:xfrm>
        </p:spPr>
        <p:txBody>
          <a:bodyPr/>
          <a:lstStyle/>
          <a:p>
            <a:r>
              <a:rPr lang="en-US" altLang="en-US" dirty="0"/>
              <a:t>Motion 21 – New AKM for SAE submission</a:t>
            </a:r>
            <a:br>
              <a:rPr lang="en-US" altLang="en-US" dirty="0"/>
            </a:br>
            <a:r>
              <a:rPr lang="en-US" altLang="en-US" dirty="0"/>
              <a:t>(2021-09-20)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Instruct the editor to incorporate the changes in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GB" sz="2400" u="sng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3"/>
              </a:rPr>
              <a:t>https://mentor.ieee.org/802.11/dcn/21/11-21-1026-03-000m-akm-for-sae.docx</a:t>
            </a:r>
            <a:endParaRPr lang="en-GB" sz="2400" u="sng" dirty="0">
              <a:solidFill>
                <a:srgbClr val="0000FF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dirty="0"/>
              <a:t>i</a:t>
            </a:r>
            <a:r>
              <a:rPr lang="en-US" altLang="en-US" b="1" dirty="0"/>
              <a:t>nto the </a:t>
            </a:r>
            <a:r>
              <a:rPr lang="en-US" altLang="en-US" b="1" dirty="0" err="1"/>
              <a:t>TGme</a:t>
            </a:r>
            <a:r>
              <a:rPr lang="en-US" altLang="en-US" b="1" dirty="0"/>
              <a:t> draft</a:t>
            </a:r>
            <a:br>
              <a:rPr lang="en-US" altLang="en-US" sz="4000" dirty="0"/>
            </a:br>
            <a:endParaRPr lang="en-US" altLang="en-US" sz="3600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</a:t>
            </a: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65073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1 – EDITOR1 CIDs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resolutions in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“Motion-EDITOR1-A” tab </a:t>
            </a:r>
            <a:r>
              <a:rPr lang="en-US" altLang="en-US" b="0" dirty="0"/>
              <a:t>in </a:t>
            </a:r>
            <a:r>
              <a:rPr lang="en-US" altLang="en-US" dirty="0">
                <a:hlinkClick r:id="rId3"/>
              </a:rPr>
              <a:t>https://mentor.ieee.org/802.11/dcn/21/11-21-0738-02-000m-revme-wg-cc35-editor1-ad-hoc-comments.xlsx</a:t>
            </a:r>
            <a:r>
              <a:rPr lang="en-US" altLang="en-US" dirty="0"/>
              <a:t> </a:t>
            </a: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and incorporate the text changes into the </a:t>
            </a:r>
            <a:r>
              <a:rPr lang="en-US" altLang="en-US" sz="2800" dirty="0" err="1"/>
              <a:t>TGme</a:t>
            </a:r>
            <a:r>
              <a:rPr lang="en-US" altLang="en-US" sz="2800" dirty="0"/>
              <a:t> draft. </a:t>
            </a:r>
            <a:br>
              <a:rPr lang="en-US" altLang="en-US" sz="2800" dirty="0"/>
            </a:br>
            <a:endParaRPr lang="en-US" altLang="en-US" sz="2400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Emily Qi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Jon </a:t>
            </a:r>
            <a:r>
              <a:rPr lang="en-US" altLang="en-US" sz="2800" dirty="0" err="1"/>
              <a:t>Rosdahl</a:t>
            </a: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Unanimous. Passes</a:t>
            </a: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4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4209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2 – EDITOR1 CIDs </a:t>
            </a:r>
            <a:br>
              <a:rPr lang="en-US" altLang="en-US" dirty="0"/>
            </a:br>
            <a:r>
              <a:rPr lang="en-US" altLang="en-US" dirty="0"/>
              <a:t>(2021-06-14)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resolutions in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“Motion-EDITOR1-B” tab (4 CIDs) </a:t>
            </a:r>
            <a:r>
              <a:rPr lang="en-US" altLang="en-US" b="0" dirty="0"/>
              <a:t>in </a:t>
            </a:r>
            <a:r>
              <a:rPr lang="en-US" altLang="en-US" dirty="0">
                <a:hlinkClick r:id="rId3"/>
              </a:rPr>
              <a:t>https://mentor.ieee.org/802.11/dcn/21/11-21-0738-03-000m-revme-wg-cc35-editor1-ad-hoc-comments.xlsx</a:t>
            </a:r>
            <a:r>
              <a:rPr lang="en-US" altLang="en-US" dirty="0"/>
              <a:t>  </a:t>
            </a: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and incorporate the text changes into the </a:t>
            </a:r>
            <a:r>
              <a:rPr lang="en-US" altLang="en-US" sz="2800" dirty="0" err="1"/>
              <a:t>TGme</a:t>
            </a:r>
            <a:r>
              <a:rPr lang="en-US" altLang="en-US" sz="2800" dirty="0"/>
              <a:t> draft. </a:t>
            </a:r>
            <a:br>
              <a:rPr lang="en-US" altLang="en-US" sz="2800" dirty="0"/>
            </a:br>
            <a:endParaRPr lang="en-US" altLang="en-US" sz="2400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Emily Qi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Stephen McCann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Unanimous. Approved.</a:t>
            </a:r>
          </a:p>
          <a:p>
            <a:pPr marL="0" indent="0">
              <a:lnSpc>
                <a:spcPct val="80000"/>
              </a:lnSpc>
              <a:buNone/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4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0975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3 – GEN, SEC, MAC CIDs </a:t>
            </a:r>
            <a:br>
              <a:rPr lang="en-US" altLang="en-US" dirty="0"/>
            </a:br>
            <a:r>
              <a:rPr lang="en-US" altLang="en-US" dirty="0"/>
              <a:t>(2021-06-14)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>
          <a:xfrm>
            <a:off x="697500" y="16764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resolutions in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“Approve the comment resolutions in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“GEN May Motion 1” tab (16 CIDs) in https://mentor.ieee.org/802.11/dcn/21/11-21-0699-05-000m-gen-adhoc-revme-cc35-comments.xls except CIDs 72, 73, 74, 75, 76, 77, 80, 598, 599 and 600.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“Security Motion A” tab (13 CIDs) in https://mentor.ieee.org/802.11/dcn/21/11-21-0690-02-000m-revme-cc35-sec-comments.xlsx except CID 589.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“Motion MAC-AA” tab (6 CIDs) in https://mentor.ieee.org/802.11/dcn/21/11-21-0793-01-000m-revme-mac-comments.xls except 596.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and incorporate the text changes into the </a:t>
            </a:r>
            <a:r>
              <a:rPr lang="en-US" altLang="en-US" dirty="0" err="1"/>
              <a:t>TGme</a:t>
            </a:r>
            <a:r>
              <a:rPr lang="en-US" altLang="en-US" dirty="0"/>
              <a:t> draft. and incorporate the text changes into the </a:t>
            </a:r>
            <a:r>
              <a:rPr lang="en-US" altLang="en-US" dirty="0" err="1"/>
              <a:t>TGme</a:t>
            </a:r>
            <a:r>
              <a:rPr lang="en-US" altLang="en-US" dirty="0"/>
              <a:t> draft. </a:t>
            </a:r>
            <a:br>
              <a:rPr lang="en-US" altLang="en-US" dirty="0"/>
            </a:br>
            <a:endParaRPr lang="en-US" altLang="en-US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Jon </a:t>
            </a:r>
            <a:r>
              <a:rPr lang="en-US" altLang="en-US" sz="2800" dirty="0" err="1"/>
              <a:t>Rosdahl</a:t>
            </a: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Stephen McCann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Unanimous</a:t>
            </a:r>
            <a:endParaRPr lang="en-US" altLang="en-US" sz="14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3829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4 – 6 GHz regulatory CIDs </a:t>
            </a:r>
            <a:br>
              <a:rPr lang="en-US" altLang="en-US" dirty="0"/>
            </a:br>
            <a:r>
              <a:rPr lang="en-US" altLang="en-US" dirty="0"/>
              <a:t>(2021-06-14)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resolutions for CIDs 596, 598, 599 and 600 in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>
                <a:hlinkClick r:id="rId3"/>
              </a:rPr>
              <a:t>https://mentor.ieee.org/802.11/dcn/21/11-21-0790-06-000m-revme-cc35-6ghz-comments.docx</a:t>
            </a:r>
            <a:r>
              <a:rPr lang="en-US" altLang="en-US" dirty="0"/>
              <a:t>  (4 CIDs) </a:t>
            </a: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and incorporate the text changes into the </a:t>
            </a:r>
            <a:r>
              <a:rPr lang="en-US" altLang="en-US" sz="2800" dirty="0" err="1"/>
              <a:t>TGme</a:t>
            </a:r>
            <a:r>
              <a:rPr lang="en-US" altLang="en-US" sz="2800" dirty="0"/>
              <a:t> draft. </a:t>
            </a:r>
            <a:br>
              <a:rPr lang="en-US" altLang="en-US" sz="2800" dirty="0"/>
            </a:br>
            <a:endParaRPr lang="en-US" altLang="en-US" sz="2400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</a:t>
            </a:r>
            <a:r>
              <a:rPr lang="en-US" altLang="en-US" sz="2800" dirty="0" err="1"/>
              <a:t>Youhan</a:t>
            </a:r>
            <a:r>
              <a:rPr lang="en-US" altLang="en-US" sz="2800" dirty="0"/>
              <a:t> Kim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Brian Hart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17 – Yes; 2 – No; 1 – Abstain. Motion Passes.</a:t>
            </a: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4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5325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5 – CID 589 </a:t>
            </a:r>
            <a:br>
              <a:rPr lang="en-US" altLang="en-US" dirty="0"/>
            </a:br>
            <a:r>
              <a:rPr lang="en-US" altLang="en-US" dirty="0"/>
              <a:t>(2021-06-14)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 for CIDs 589 in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“Security Motion A” tab in https://mentor.ieee.org/802.11/dcn/21/11-21-0690-02-000m-revme-cc35-sec-comments.xlsx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2800" b="1" dirty="0"/>
              <a:t>and incorporate the text changes into the </a:t>
            </a:r>
            <a:r>
              <a:rPr lang="en-US" altLang="en-US" sz="2800" b="1" dirty="0" err="1"/>
              <a:t>TGme</a:t>
            </a:r>
            <a:r>
              <a:rPr lang="en-US" altLang="en-US" sz="2800" b="1" dirty="0"/>
              <a:t> draft. </a:t>
            </a:r>
            <a:br>
              <a:rPr lang="en-US" altLang="en-US" sz="2800" dirty="0"/>
            </a:br>
            <a:endParaRPr lang="en-US" altLang="en-US" sz="2400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Dan Harkins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Stephen McCann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15 – Yes; 1 – No; 5 – Abstain. Motion Passes.</a:t>
            </a: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4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6081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6 – EDITOR 1 and EDITOR 2 CIDs</a:t>
            </a:r>
            <a:br>
              <a:rPr lang="en-US" altLang="en-US" dirty="0"/>
            </a:br>
            <a:r>
              <a:rPr lang="en-US" altLang="en-US" dirty="0"/>
              <a:t>(2021-07-15)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resolutions in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“Motion-EDITOR1-C” tab (2 CIDs) in </a:t>
            </a:r>
            <a:r>
              <a:rPr lang="en-US" altLang="en-US" dirty="0">
                <a:hlinkClick r:id="rId3"/>
              </a:rPr>
              <a:t>https://mentor.ieee.org/802.11/dcn/21/11-21-0738-04-000m-revme-wg-cc35-editor1-ad-hoc-comments.xlsx</a:t>
            </a:r>
            <a:r>
              <a:rPr lang="en-US" altLang="en-US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“Motion ED2-A” tab (11 CIDs) in </a:t>
            </a:r>
            <a:r>
              <a:rPr lang="en-US" altLang="en-US" dirty="0">
                <a:hlinkClick r:id="rId4"/>
              </a:rPr>
              <a:t>https://mentor.ieee.org/802.11/dcn/21/11-21-0689-02-000m-revme-editor2-ad-hoc-comments.xlsx</a:t>
            </a:r>
            <a:r>
              <a:rPr lang="en-US" altLang="en-US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and incorporate the text changes into the </a:t>
            </a:r>
            <a:r>
              <a:rPr lang="en-US" altLang="en-US" dirty="0" err="1"/>
              <a:t>TGme</a:t>
            </a:r>
            <a:r>
              <a:rPr lang="en-US" altLang="en-US" dirty="0"/>
              <a:t> draft. </a:t>
            </a:r>
            <a:br>
              <a:rPr lang="en-US" altLang="en-US" dirty="0"/>
            </a:br>
            <a:endParaRPr lang="en-US" altLang="en-US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Emily Qi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Edward Au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Unanimous. Passes</a:t>
            </a:r>
            <a:endParaRPr lang="en-US" altLang="en-US" sz="14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0812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7 – GEN, MAC, PHY, SEC CIDs</a:t>
            </a:r>
            <a:br>
              <a:rPr lang="en-US" altLang="en-US" dirty="0"/>
            </a:br>
            <a:r>
              <a:rPr lang="en-US" altLang="en-US" dirty="0"/>
              <a:t>(2021-07-15)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resolutions in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“GEN June Motion Excepts” tab (6 CIDs) in </a:t>
            </a:r>
            <a:r>
              <a:rPr lang="en-US" altLang="en-US" dirty="0">
                <a:hlinkClick r:id="rId3"/>
              </a:rPr>
              <a:t>https://mentor.ieee.org/802.11/dcn/21/11-21-0699-07-000m-gen-adhoc-revme-cc35-comments.xls</a:t>
            </a:r>
            <a:r>
              <a:rPr lang="en-US" altLang="en-US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“Motion MAC-AB” tab (4 CIDs) in </a:t>
            </a:r>
            <a:r>
              <a:rPr lang="en-US" altLang="en-US" dirty="0">
                <a:hlinkClick r:id="rId4"/>
              </a:rPr>
              <a:t>https://mentor.ieee.org/802.11/dcn/21/11-21-0793-03-000m-revme-mac-comments.xls</a:t>
            </a:r>
            <a:r>
              <a:rPr lang="en-US" altLang="en-US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“PHY Motion A” tab (13 CIDs) in </a:t>
            </a:r>
            <a:r>
              <a:rPr lang="en-US" altLang="en-US" dirty="0">
                <a:hlinkClick r:id="rId5"/>
              </a:rPr>
              <a:t>https://mentor.ieee.org/802.11/dcn/21/11-21-0727-02-000m-revme-phy-comments.xls</a:t>
            </a:r>
            <a:r>
              <a:rPr lang="en-US" altLang="en-US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“Security Motion B” tab (2 CIDs) in  </a:t>
            </a:r>
            <a:r>
              <a:rPr lang="en-US" altLang="en-US" dirty="0">
                <a:hlinkClick r:id="rId6"/>
              </a:rPr>
              <a:t>https://mentor.ieee.org/802.11/dcn/21/11-21-0690-04-000m-revme-cc35-sec-comments.xlsx</a:t>
            </a:r>
            <a:r>
              <a:rPr lang="en-US" altLang="en-US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and incorporate the text changes into the </a:t>
            </a:r>
            <a:r>
              <a:rPr lang="en-US" altLang="en-US" dirty="0" err="1"/>
              <a:t>TGme</a:t>
            </a:r>
            <a:r>
              <a:rPr lang="en-US" altLang="en-US" dirty="0"/>
              <a:t> draft. </a:t>
            </a:r>
            <a:br>
              <a:rPr lang="en-US" altLang="en-US" dirty="0"/>
            </a:br>
            <a:endParaRPr lang="en-US" altLang="en-US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Mark Hamilton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Jon </a:t>
            </a:r>
            <a:r>
              <a:rPr lang="en-US" altLang="en-US" sz="2800" dirty="0" err="1"/>
              <a:t>Rosdahl</a:t>
            </a: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Unanimous. Passes.</a:t>
            </a:r>
            <a:endParaRPr lang="en-US" altLang="en-US" sz="14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294412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105579</TotalTime>
  <Words>2581</Words>
  <Application>Microsoft Office PowerPoint</Application>
  <PresentationFormat>Widescreen</PresentationFormat>
  <Paragraphs>403</Paragraphs>
  <Slides>23</Slides>
  <Notes>21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7" baseType="lpstr">
      <vt:lpstr>Arial</vt:lpstr>
      <vt:lpstr>Times New Roman</vt:lpstr>
      <vt:lpstr>802-11-Submission</vt:lpstr>
      <vt:lpstr>Document</vt:lpstr>
      <vt:lpstr>PowerPoint Presentation</vt:lpstr>
      <vt:lpstr>Abstract</vt:lpstr>
      <vt:lpstr>Motion 1 – EDITOR1 CIDs</vt:lpstr>
      <vt:lpstr>Motion 2 – EDITOR1 CIDs  (2021-06-14)</vt:lpstr>
      <vt:lpstr>Motion 3 – GEN, SEC, MAC CIDs  (2021-06-14)</vt:lpstr>
      <vt:lpstr>Motion 4 – 6 GHz regulatory CIDs  (2021-06-14)</vt:lpstr>
      <vt:lpstr>Motion 5 – CID 589  (2021-06-14)</vt:lpstr>
      <vt:lpstr>Motion 6 – EDITOR 1 and EDITOR 2 CIDs (2021-07-15)</vt:lpstr>
      <vt:lpstr>Motion 7 – GEN, MAC, PHY, SEC CIDs (2021-07-15)</vt:lpstr>
      <vt:lpstr>Motion 8 – EDITOR 1 and EDITOR 2 CIDs (2021-08-23)</vt:lpstr>
      <vt:lpstr>Motion 9 – GEN, MAC, PHY, SEC CIDs (2021-08-23)</vt:lpstr>
      <vt:lpstr>Motion 10 – CID 153 (2021-08-23)</vt:lpstr>
      <vt:lpstr>Motion 11 – CID 602 (2021-08-23)</vt:lpstr>
      <vt:lpstr>Motion 12 – ESS terminology updates (2021-08-23)</vt:lpstr>
      <vt:lpstr>Motion 13 – Fixes to Timing Measurement (2021-08-23)</vt:lpstr>
      <vt:lpstr>Motion 14 – CID 571 (2021-08-23)</vt:lpstr>
      <vt:lpstr>Motion 15 – EDITOR 1 and EDITOR 2 CIDs (2021-09-20)</vt:lpstr>
      <vt:lpstr>Motion 16 – GEN, MAC, PHY, SEC CIDs (2021-09-20)</vt:lpstr>
      <vt:lpstr>Motion 17 – CID 199, 200, 202 (SEC) (2021-09-20)</vt:lpstr>
      <vt:lpstr>Motion 18 – CID 191 (SEC) (2021-09-20)</vt:lpstr>
      <vt:lpstr>Motion 19 – “If only” comment (GEN) (2021-09-20)</vt:lpstr>
      <vt:lpstr>Motion 20 – AKM for SHA384 submission (2021-09-20)</vt:lpstr>
      <vt:lpstr>Motion 21 – New AKM for SAE submission (2021-09-20)</vt:lpstr>
    </vt:vector>
  </TitlesOfParts>
  <Manager/>
  <Company>Marvell Semiconductor Inc.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11-21/xxxx</dc:title>
  <dc:subject>Task Group AY November 2015 Meeting Agenda</dc:subject>
  <dc:creator>"mmontemurro@blackberry.com" &lt;mmontemurro@blackberry.com&gt;</dc:creator>
  <cp:keywords>May 2021</cp:keywords>
  <dc:description/>
  <cp:lastModifiedBy>Mike Montemurro</cp:lastModifiedBy>
  <cp:revision>4594</cp:revision>
  <cp:lastPrinted>2014-11-04T15:04:57Z</cp:lastPrinted>
  <dcterms:created xsi:type="dcterms:W3CDTF">2007-04-17T18:10:23Z</dcterms:created>
  <dcterms:modified xsi:type="dcterms:W3CDTF">2021-09-20T18:51:13Z</dcterms:modified>
  <cp:category>Agenda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(12)O48q+nWDiKNAVXoAwq58w7ATF5BZpxUzus1FEuepahc6BRLUWdfXeHQFTCUY0LJynFgfmRNUPZlAVy+j0r6pbTTT4EXTIDQn++fDAJzW+wNWbLiJe8Z4f4WxdeblmkwEZYVIjqjQH/zBS5y6b9GoioXTXjFlVZ7xPu5xRU0WiDXzU0e3oG78RYbPZ2aHX/hl9SFYOtYdUMQjNw+W6g45GYePd7oGmr8CiOcEr8o5DLsyXdeT</vt:lpwstr>
  </property>
  <property fmtid="{D5CDD505-2E9C-101B-9397-08002B2CF9AE}" pid="3" name="_ms_pID_7253431">
    <vt:lpwstr>hBtTL66MZvP2f/KaV3adKT94KHNJID0xypYHmm25hGzk/ETif8Sj8xBGFsYnZVfYQOQ/wAyM9jGI1mxvLrml8FSLl4bDbfLtpebXgH+6bsglE2sjb5/6PLqZ6vrPMuq4xHCeAFploXk9GR4pqeBSsTI3ryAIkLOeZIHu3OlyhiIUHAYFFjusCknP+OLaVPfpnqpJjopJQHwudTzey6vtimu1b8SZqaoMzXoWNM8jqNR1+tnd</vt:lpwstr>
  </property>
  <property fmtid="{D5CDD505-2E9C-101B-9397-08002B2CF9AE}" pid="4" name="_ms_pID_7253432">
    <vt:lpwstr>x8ME0DQ2PpRh3avrRbfrZv56P6DdLEWGgiSMf+uDB4pq8mzhbhG6zPVPz3X1HS7rV0q5VF4keEsOSPp/KUMahD6kIQ6nI8qma02y7yusddScuZyMKuYK7AFTacu2BRKKxw82Xzx/b9m828jjjbhdYp08I8L82pMlPMiTjrFCpVp1AC8y6wfo3GM3bJVjc7D4DG5rJI1R0MXpzIiQOzKrXn0tHb6SOvbzeZuVqelsG00qCwte</vt:lpwstr>
  </property>
  <property fmtid="{D5CDD505-2E9C-101B-9397-08002B2CF9AE}" pid="5" name="_ms_pID_7253433">
    <vt:lpwstr>DeUnBJ7jXkhDFSfx2mbaZLiRTmabchORs5UcQM7t6iy9W9V5x0aJrpdekEha9ev1v7ztBtDiSNiz0nb5TnbmoOjSO9dSTPtxKJtkBk0VOT8v8uSIsc13cQc0DfmbMnZDCw/73NT8fGNvpvuxnOABvrA90Ua7RN1L2t9H8pOjEZKxCOmcGK2xRY5PojaZXHShwppauFNrvLHwrK2A1xMWv2Hy/8UBtsBI7RPOw+pkMh3CoR5h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9t84MRtTx6Thnshgwp5BWq4UiuH84Eiujfe39Icajo8bMu+OO+aJRKLepkNrNUE99MU7YuJd+fFCg3aweaBTnq2fGfvMW7Ut/bQu8RC1FTVvRRLGOQlyb7hYMxC9aIRdVBZ6p18/5pQrL2cu4rhCKSpebJkgn8YLAtFbLQvYKXu93YKEYLjKpDwJeP+CyI8vT062JGalwlQ3Yvee3IDqJW1yqOBg24U7zWL0L3MKhhrvO8f0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6GWTJDqz29S7smRvZQ2d6O2tevCrNSUYcO/TE5kl465CI3u3agCbKz/IqAI6BCDNXFzeHpTc0L65mbokTOrPcULOX23R2vtnlJnGDo1mTjdsWF4b4qPHz0R58sXuSVXhknyPvskulsySMkLGliq6rC8WkcO5aBCH/kRw9eAT1jvX2qCdNVwm1UhsJZec74rp824gmFvr6KutP18IGVz5uhur7VnixQSUGNWBIVj552MkbME6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sTeVGnCQ0WCLcu3MQHuO0TFinWdHluh2Vf6zXtBjuRebL8xr6suQUaNHGWcf621zJRFmh33DmaFN7MhZOreGlD6ucG2hrcCFhIUw1L/vg/10yQu6cia0ltRDyoV9ZARFiNAqXnGHWnwNjirxWaWwRuMcte7s5PAnIc7KUTz33edbdJXdaI39osewTu48zvXD5Ap8Q0zJ809EcnCIXc+WtGKSzpnNNWwFyVUPx3CFyuEpL4Pj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Dm3MIKDygnrlJgGYaKT7hvJiY3AsvZDFcRpNIqaF2iH+3iYHuJDWGNqjQFQTnPnIW4L7Ph3g4wZJ6lvGXdrp7GMSeF0/HbFbONKSiB6fo3sjR58WECrD3iyflR3pBaDoQwN398Hqp9MUjYgpTKwoV9UJBG1HMAxflrQaAv6/QXkRlJDGoKn90YQTAs+RxuWobh62wp6uacyFPhO3dxEgde63/NbE/BFnXQtf45PCGNa3KvlH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2TW/xbkhJGEaCFDDLT5IDAVYF7wCtVb86KgY7RouYgbTiiRUOUZdvQgYasRYQjRRQHq3j7PEJ5m9aiErVUdxB14eSEqi39a6X/0IWvo/Tl6lOouA5yKfuJr+AnxG9iCUEzuOlA5YtCxXAL38I3f/xKvhMKnXvJsA3IDAAIj0TdpHkqeEjGqdZaLJun9BFA8ui4iGfsGtGbd83Tu9xvBJhy61UCXLzIC1/3e8A7uQIj70Y9vE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y6kFNTjsH2mE8f1UM95zogrbUuwzLzv11JqPEndS5UH5Lo8hJp1y9mBWg137eLLAXkxWIT1wLg0+p/ZEkq2ar/3u10yNvrddGtCMOn+Mik/A6YEfsGhiacDa6gq2VTnIhFya5g2Un2Qd5eq5mxnZth6Wic1AwgAKLTlzgAodJEMyHfuT91df79HCc/2kG/biuHnoxtPvJnwn+VOSQPxc/3X08hy+h9J1u9JNx0xL2/GBk3Jq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kiAeZ3SViGiZnriBbU58KYt1RpZ8eBinUdFbRfYxQXRkzDWwNQewHtw75pcA6cREPLuI2SAbxHVYSR3ZUQ5zzjYwte9tx/Sz0XORHKyOcmsIT5gncnPVLYLsDnTA2iOGX/DUw8XNZoQ9LYZzW9Y+ux8R1UZoLQv4XUK12L129g9SBWNmAOm2sZnFbfrpXSC/kozVB/gOTHDLzacdjMJ1j+FvpemlYvFkaW2xdXn6gHIjaUtI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w8PjNg==</vt:lpwstr>
  </property>
  <property fmtid="{D5CDD505-2E9C-101B-9397-08002B2CF9AE}" pid="25" name="_ms_pID_72534311_00">
    <vt:lpwstr>_ms_pID_72534311</vt:lpwstr>
  </property>
  <property fmtid="{D5CDD505-2E9C-101B-9397-08002B2CF9AE}" pid="26" name="_2015_ms_pID_725343">
    <vt:lpwstr>(3)MQ280qaauPybJRi62kUpZA41Bfd9s0tKU0L1gHYSXuruirnW+yggUxaM5lwCnXMYFeAu5LmE
EGt+ZYFA0mZ37Ikq5v9LbLZ7CLIpcwEf7a3Wsdc+OXbkMYbd2/pnYTSVvKs98qmWW6bS6wY7
v6zx1BiLMvevH6TxJdaBgHMJBUpTYVEQdkmjnLjxYHHw4HdzjFaoCmaQ+1lE4vsZzyePy9AY
4fn+21KMpWyAaI5gMM</vt:lpwstr>
  </property>
  <property fmtid="{D5CDD505-2E9C-101B-9397-08002B2CF9AE}" pid="27" name="_2015_ms_pID_7253431">
    <vt:lpwstr>MSLji7apc1dElFbOOZh69G3eK9lHGPPDbRohc7vQ0dRHT9QjgefLTK
Z9vWckHJjpkVFbIUJKmjejzu/JTPbbmQtrK9zbv+pb5mzwaJkB4FdR2Z6kkeeKZ8JkmVr1po
fy0xPFuthS93zpBH5HbjKHWMAdPTnHfw7Us5kCrYNMd5ZWipYz6kbw2sD07XbQKcT61BLa+I
ZWXAMy6geR7JLrbZsG3WXhEB6z8Xpxz8VVGC</vt:lpwstr>
  </property>
  <property fmtid="{D5CDD505-2E9C-101B-9397-08002B2CF9AE}" pid="28" name="_2015_ms_pID_7253432">
    <vt:lpwstr>Mw==</vt:lpwstr>
  </property>
  <property fmtid="{D5CDD505-2E9C-101B-9397-08002B2CF9AE}" pid="29" name="_readonly">
    <vt:lpwstr/>
  </property>
  <property fmtid="{D5CDD505-2E9C-101B-9397-08002B2CF9AE}" pid="30" name="_change">
    <vt:lpwstr/>
  </property>
  <property fmtid="{D5CDD505-2E9C-101B-9397-08002B2CF9AE}" pid="31" name="_full-control">
    <vt:lpwstr/>
  </property>
  <property fmtid="{D5CDD505-2E9C-101B-9397-08002B2CF9AE}" pid="32" name="sflag">
    <vt:lpwstr>1604929863</vt:lpwstr>
  </property>
</Properties>
</file>