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81" r:id="rId5"/>
    <p:sldId id="282" r:id="rId6"/>
    <p:sldId id="283" r:id="rId7"/>
    <p:sldId id="284" r:id="rId8"/>
    <p:sldId id="285" r:id="rId9"/>
    <p:sldId id="286" r:id="rId10"/>
    <p:sldId id="274" r:id="rId11"/>
    <p:sldId id="279" r:id="rId12"/>
    <p:sldId id="264" r:id="rId13"/>
    <p:sldId id="267" r:id="rId14"/>
    <p:sldId id="287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80" autoAdjust="0"/>
    <p:restoredTop sz="94660"/>
  </p:normalViewPr>
  <p:slideViewPr>
    <p:cSldViewPr>
      <p:cViewPr varScale="1">
        <p:scale>
          <a:sx n="116" d="100"/>
          <a:sy n="116" d="100"/>
        </p:scale>
        <p:origin x="123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46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19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76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Chris Beg, Cognitive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Chris Beg, Cognitive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802.11-21/0753r0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Sub-7 PHY Long Training Field Selection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2021-04-30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183053"/>
              </p:ext>
            </p:extLst>
          </p:nvPr>
        </p:nvGraphicFramePr>
        <p:xfrm>
          <a:off x="549275" y="2360613"/>
          <a:ext cx="8062913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Document" r:id="rId5" imgW="8267030" imgH="2534496" progId="Word.Document.8">
                  <p:embed/>
                </p:oleObj>
              </mc:Choice>
              <mc:Fallback>
                <p:oleObj name="Document" r:id="rId5" imgW="8267030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360613"/>
                        <a:ext cx="8062913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8493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Summary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351792"/>
              </p:ext>
            </p:extLst>
          </p:nvPr>
        </p:nvGraphicFramePr>
        <p:xfrm>
          <a:off x="110892" y="1224057"/>
          <a:ext cx="3979325" cy="2331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424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16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229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8015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3820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PPDU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L-LTF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HT-LTF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VHT-LTF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HE-LTF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8206"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NON_HT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7634"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HT_MF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8206"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HT_GF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76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b="1" dirty="0"/>
                        <a:t>VHT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7634"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HE_SU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7634"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HE_MU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7634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HE_ER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7634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HE_TB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Yes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008947"/>
              </p:ext>
            </p:extLst>
          </p:nvPr>
        </p:nvGraphicFramePr>
        <p:xfrm>
          <a:off x="4287356" y="1224057"/>
          <a:ext cx="4752527" cy="23170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30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630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71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3714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59229">
                <a:tc>
                  <a:txBody>
                    <a:bodyPr/>
                    <a:lstStyle/>
                    <a:p>
                      <a:r>
                        <a:rPr lang="en-US" sz="1100" dirty="0"/>
                        <a:t>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</a:t>
                      </a:r>
                      <a:r>
                        <a:rPr lang="en-US" sz="1100" baseline="0" dirty="0"/>
                        <a:t> MHz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40 MHz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80 MHz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160 MHz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L-LTF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HT-LTF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56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114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N/A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N/A</a:t>
                      </a:r>
                      <a:endParaRPr lang="en-CA" sz="11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VHT-LTF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56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114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228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456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HE-LTF (1x)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60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122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250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502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HE-LTF (2x)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122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242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498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996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HE-LTF (4x)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242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484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996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1992 * </a:t>
                      </a:r>
                      <a:r>
                        <a:rPr lang="en-US" sz="1100" dirty="0" err="1" smtClean="0"/>
                        <a:t>N</a:t>
                      </a:r>
                      <a:r>
                        <a:rPr lang="en-US" sz="1100" baseline="-25000" dirty="0" err="1" smtClean="0"/>
                        <a:t>ss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0892" y="980728"/>
            <a:ext cx="3979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Table 1. Long Training Field Presence in PPDU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7356" y="980728"/>
            <a:ext cx="47525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Table 2. Present </a:t>
            </a:r>
            <a:r>
              <a:rPr lang="en-US" sz="1200" dirty="0" smtClean="0">
                <a:solidFill>
                  <a:schemeClr val="tx1"/>
                </a:solidFill>
              </a:rPr>
              <a:t>Subcarriers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0892" y="3902806"/>
            <a:ext cx="3979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Table 3. PPDU Preamble Duration</a:t>
            </a:r>
            <a:endParaRPr lang="en-CA" sz="1200" dirty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196891"/>
              </p:ext>
            </p:extLst>
          </p:nvPr>
        </p:nvGraphicFramePr>
        <p:xfrm>
          <a:off x="110891" y="4121616"/>
          <a:ext cx="4234097" cy="2331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91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836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21260"/>
              </a:tblGrid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PPDU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Spatial Streams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Preamble Duration</a:t>
                      </a:r>
                      <a:endParaRPr lang="en-CA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CA" sz="1100" dirty="0"/>
                        <a:t>NON_HT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20us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CA" sz="1100" dirty="0"/>
                        <a:t>HT_MF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32us +</a:t>
                      </a:r>
                      <a:r>
                        <a:rPr lang="en-US" sz="1100" dirty="0" err="1"/>
                        <a:t>N</a:t>
                      </a:r>
                      <a:r>
                        <a:rPr lang="en-US" sz="1100" baseline="-25000" dirty="0" err="1"/>
                        <a:t>ss</a:t>
                      </a:r>
                      <a:r>
                        <a:rPr lang="en-US" sz="1100" dirty="0"/>
                        <a:t>*4us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CA" sz="1100" dirty="0"/>
                        <a:t>HT_GF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24us + (N</a:t>
                      </a:r>
                      <a:r>
                        <a:rPr lang="en-US" sz="1100" baseline="-25000" dirty="0"/>
                        <a:t>ss</a:t>
                      </a:r>
                      <a:r>
                        <a:rPr lang="en-US" sz="1100" baseline="0" dirty="0"/>
                        <a:t>-1)*</a:t>
                      </a:r>
                      <a:r>
                        <a:rPr lang="en-US" sz="1100" dirty="0"/>
                        <a:t>4us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dirty="0"/>
                        <a:t>VHT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36us + </a:t>
                      </a:r>
                      <a:r>
                        <a:rPr lang="en-US" sz="1100" dirty="0" err="1"/>
                        <a:t>N</a:t>
                      </a:r>
                      <a:r>
                        <a:rPr lang="en-US" sz="1100" baseline="-25000" dirty="0" err="1"/>
                        <a:t>ss</a:t>
                      </a:r>
                      <a:r>
                        <a:rPr lang="en-US" sz="1100" dirty="0"/>
                        <a:t>*4us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CA" sz="1100" dirty="0"/>
                        <a:t>HE_SU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Yes</a:t>
                      </a:r>
                      <a:endParaRPr lang="en-CA" sz="11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36us + </a:t>
                      </a:r>
                      <a:r>
                        <a:rPr lang="en-US" sz="1100" dirty="0" err="1"/>
                        <a:t>N</a:t>
                      </a:r>
                      <a:r>
                        <a:rPr lang="en-US" sz="1100" baseline="-25000" dirty="0" err="1"/>
                        <a:t>ss</a:t>
                      </a:r>
                      <a:r>
                        <a:rPr lang="en-US" sz="1100" dirty="0"/>
                        <a:t>*T</a:t>
                      </a:r>
                      <a:r>
                        <a:rPr lang="en-US" sz="1100" baseline="-25000" dirty="0"/>
                        <a:t>HE-LTF</a:t>
                      </a:r>
                      <a:endParaRPr lang="en-CA" sz="1100" baseline="-25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CA" sz="1100" dirty="0"/>
                        <a:t>HE_MU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36us + N</a:t>
                      </a:r>
                      <a:r>
                        <a:rPr lang="en-US" sz="1100" baseline="-25000" dirty="0"/>
                        <a:t>HE-SIG-B</a:t>
                      </a:r>
                      <a:r>
                        <a:rPr lang="en-US" sz="1100" dirty="0"/>
                        <a:t>*4us + </a:t>
                      </a:r>
                      <a:r>
                        <a:rPr lang="en-US" sz="1100" dirty="0" err="1"/>
                        <a:t>N</a:t>
                      </a:r>
                      <a:r>
                        <a:rPr lang="en-US" sz="1100" baseline="-25000" dirty="0" err="1"/>
                        <a:t>ss</a:t>
                      </a:r>
                      <a:r>
                        <a:rPr lang="en-US" sz="1100" dirty="0"/>
                        <a:t>*T</a:t>
                      </a:r>
                      <a:r>
                        <a:rPr lang="en-US" sz="1100" baseline="-25000" dirty="0"/>
                        <a:t>HE-LTF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HE_ER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44us + </a:t>
                      </a:r>
                      <a:r>
                        <a:rPr lang="en-US" sz="1100" dirty="0" err="1"/>
                        <a:t>N</a:t>
                      </a:r>
                      <a:r>
                        <a:rPr lang="en-US" sz="1100" baseline="-25000" dirty="0" err="1"/>
                        <a:t>ss</a:t>
                      </a:r>
                      <a:r>
                        <a:rPr lang="en-US" sz="1100" dirty="0"/>
                        <a:t>*T</a:t>
                      </a:r>
                      <a:r>
                        <a:rPr lang="en-US" sz="1100" baseline="-25000" dirty="0"/>
                        <a:t>HE-LTF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217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HE_TB</a:t>
                      </a:r>
                      <a:endParaRPr lang="en-CA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Yes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40us + </a:t>
                      </a:r>
                      <a:r>
                        <a:rPr lang="en-US" sz="1100" dirty="0" err="1"/>
                        <a:t>N</a:t>
                      </a:r>
                      <a:r>
                        <a:rPr lang="en-US" sz="1100" baseline="-25000" dirty="0" err="1"/>
                        <a:t>ss</a:t>
                      </a:r>
                      <a:r>
                        <a:rPr lang="en-US" sz="1100" dirty="0"/>
                        <a:t>*T</a:t>
                      </a:r>
                      <a:r>
                        <a:rPr lang="en-US" sz="1100" baseline="-25000" dirty="0"/>
                        <a:t>HE-LTF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357167" y="5398716"/>
            <a:ext cx="2660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</a:t>
            </a:r>
            <a:r>
              <a:rPr lang="en-US" sz="1200" baseline="-25000" dirty="0" smtClean="0">
                <a:solidFill>
                  <a:schemeClr val="tx1"/>
                </a:solidFill>
              </a:rPr>
              <a:t>HE-LTF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= 4us for 1x mode</a:t>
            </a:r>
          </a:p>
          <a:p>
            <a:r>
              <a:rPr lang="en-US" sz="1200" dirty="0">
                <a:solidFill>
                  <a:schemeClr val="tx1"/>
                </a:solidFill>
              </a:rPr>
              <a:t>          </a:t>
            </a:r>
            <a:r>
              <a:rPr lang="en-US" sz="1200" dirty="0" smtClean="0">
                <a:solidFill>
                  <a:schemeClr val="tx1"/>
                </a:solidFill>
              </a:rPr>
              <a:t>      </a:t>
            </a:r>
            <a:r>
              <a:rPr lang="en-US" sz="1200" dirty="0">
                <a:solidFill>
                  <a:schemeClr val="tx1"/>
                </a:solidFill>
              </a:rPr>
              <a:t>8us for 2x mode</a:t>
            </a:r>
          </a:p>
          <a:p>
            <a:r>
              <a:rPr lang="en-US" sz="1200" dirty="0">
                <a:solidFill>
                  <a:schemeClr val="tx1"/>
                </a:solidFill>
              </a:rPr>
              <a:t>          </a:t>
            </a:r>
            <a:r>
              <a:rPr lang="en-US" sz="1200" dirty="0" smtClean="0">
                <a:solidFill>
                  <a:schemeClr val="tx1"/>
                </a:solidFill>
              </a:rPr>
              <a:t>      </a:t>
            </a:r>
            <a:r>
              <a:rPr lang="en-US" sz="1200" dirty="0">
                <a:solidFill>
                  <a:schemeClr val="tx1"/>
                </a:solidFill>
              </a:rPr>
              <a:t>16us for 4x mode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57167" y="4630353"/>
            <a:ext cx="3174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</a:t>
            </a:r>
            <a:r>
              <a:rPr lang="en-US" sz="1200" baseline="-25000" dirty="0" smtClean="0">
                <a:solidFill>
                  <a:schemeClr val="tx1"/>
                </a:solidFill>
              </a:rPr>
              <a:t>SS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= </a:t>
            </a:r>
            <a:r>
              <a:rPr lang="en-US" sz="1200" dirty="0" smtClean="0">
                <a:solidFill>
                  <a:schemeClr val="tx1"/>
                </a:solidFill>
              </a:rPr>
              <a:t>Number of Spatial Streams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N</a:t>
            </a:r>
            <a:r>
              <a:rPr lang="en-US" sz="1200" baseline="-25000" dirty="0" smtClean="0">
                <a:solidFill>
                  <a:schemeClr val="tx1"/>
                </a:solidFill>
              </a:rPr>
              <a:t>HE-SIG-B </a:t>
            </a:r>
            <a:r>
              <a:rPr lang="en-US" sz="1200" dirty="0">
                <a:solidFill>
                  <a:schemeClr val="tx1"/>
                </a:solidFill>
              </a:rPr>
              <a:t> = </a:t>
            </a:r>
            <a:r>
              <a:rPr lang="en-US" sz="1200" dirty="0" smtClean="0">
                <a:solidFill>
                  <a:schemeClr val="tx1"/>
                </a:solidFill>
              </a:rPr>
              <a:t>Number of HE-SIG-B symbols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35539" y="4138171"/>
            <a:ext cx="317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Tradeoffs available with LTF Selection </a:t>
            </a:r>
            <a:endParaRPr lang="en-US" sz="1200" b="1" dirty="0">
              <a:solidFill>
                <a:srgbClr val="C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5944499" y="3638550"/>
            <a:ext cx="8626" cy="4830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4090216" y="3645024"/>
            <a:ext cx="1597405" cy="534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4392906" y="4365104"/>
            <a:ext cx="1259214" cy="929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19795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30388"/>
            <a:ext cx="8856984" cy="4334916"/>
          </a:xfrm>
        </p:spPr>
        <p:txBody>
          <a:bodyPr/>
          <a:lstStyle/>
          <a:p>
            <a:r>
              <a:rPr lang="en-US" sz="2000" dirty="0"/>
              <a:t>Multiple existing LTFs which can be used for Sensing have been identified. </a:t>
            </a:r>
          </a:p>
          <a:p>
            <a:endParaRPr lang="en-US" sz="2000" dirty="0"/>
          </a:p>
          <a:p>
            <a:r>
              <a:rPr lang="en-US" sz="2000" dirty="0"/>
              <a:t>PPDU </a:t>
            </a:r>
            <a:r>
              <a:rPr lang="en-US" sz="2000" dirty="0" smtClean="0"/>
              <a:t>presence, </a:t>
            </a:r>
            <a:r>
              <a:rPr lang="en-US" sz="2000" dirty="0"/>
              <a:t>preamble duration, and number of measurement points as a function of </a:t>
            </a:r>
            <a:r>
              <a:rPr lang="en-US" sz="2000" dirty="0" smtClean="0"/>
              <a:t>bandwidth and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ss</a:t>
            </a:r>
            <a:r>
              <a:rPr lang="en-US" sz="2000" dirty="0" smtClean="0"/>
              <a:t> has </a:t>
            </a:r>
            <a:r>
              <a:rPr lang="en-US" sz="2000" dirty="0"/>
              <a:t>been summarized.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Expanding on [1], </a:t>
            </a:r>
            <a:r>
              <a:rPr lang="en-US" sz="2000" dirty="0" smtClean="0"/>
              <a:t>tradeoffs are available in preamble duration (air time) vs measurement requirements, which can be utilized by applications if negotiation allowed by MAC protocol [5].</a:t>
            </a:r>
          </a:p>
          <a:p>
            <a:endParaRPr lang="en-US" sz="2000" dirty="0"/>
          </a:p>
          <a:p>
            <a:r>
              <a:rPr lang="en-US" sz="2000" dirty="0" smtClean="0"/>
              <a:t>Future thinking: at which point does this tradeoff need to be negotiated?  At Setup-Phase only, or can existing sessions modify parameters without termination and new session creation?</a:t>
            </a:r>
            <a:endParaRPr lang="en-C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4279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dirty="0"/>
              <a:t>[1] 11-21-0365-02-00bf-wi-fi-sensing-parameters </a:t>
            </a:r>
          </a:p>
          <a:p>
            <a:r>
              <a:rPr lang="en-US" sz="2000" dirty="0"/>
              <a:t>[2] IEEE 802.11REVme</a:t>
            </a:r>
          </a:p>
          <a:p>
            <a:r>
              <a:rPr lang="en-US" sz="2000" dirty="0"/>
              <a:t>[3] IEEE Draft P802.11ax 8.0</a:t>
            </a:r>
          </a:p>
          <a:p>
            <a:r>
              <a:rPr lang="en-US" sz="2000" dirty="0"/>
              <a:t>[4] </a:t>
            </a:r>
            <a:r>
              <a:rPr lang="en-US" sz="2000" dirty="0" smtClean="0"/>
              <a:t>11-21-0391-00-00bf-minimizing-impact-as-design-goal</a:t>
            </a:r>
          </a:p>
          <a:p>
            <a:r>
              <a:rPr lang="en-US" sz="2000" dirty="0" smtClean="0"/>
              <a:t>[5] </a:t>
            </a:r>
            <a:r>
              <a:rPr lang="en-US" sz="2000" dirty="0"/>
              <a:t>11-20-1712-02-00bf-wifi-sensing-use-cases</a:t>
            </a:r>
          </a:p>
          <a:p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#1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Do you agree that during the setup phase of a sensing session, </a:t>
            </a: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participants should have the ability to </a:t>
            </a:r>
            <a:r>
              <a:rPr lang="en-US" sz="2000" dirty="0" smtClean="0">
                <a:solidFill>
                  <a:schemeClr val="tx1"/>
                </a:solidFill>
              </a:rPr>
              <a:t>negotiate: Long Training Field, Channel Bandwidth, </a:t>
            </a:r>
            <a:r>
              <a:rPr lang="en-US" sz="2000" dirty="0" err="1" smtClean="0">
                <a:solidFill>
                  <a:schemeClr val="tx1"/>
                </a:solidFill>
              </a:rPr>
              <a:t>N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ss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and HE_LTF_TYPE</a:t>
            </a:r>
            <a:r>
              <a:rPr lang="en-US" sz="2000" dirty="0" smtClean="0"/>
              <a:t>?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Y/N/A?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7752695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</a:t>
            </a:r>
            <a:r>
              <a:rPr lang="en-GB" dirty="0" smtClean="0"/>
              <a:t>#2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sz="2000" dirty="0" smtClean="0">
                <a:solidFill>
                  <a:schemeClr val="tx1"/>
                </a:solidFill>
              </a:rPr>
              <a:t>Do you agree that during the measurement phase of a sensing session, the participants should have the ability to identify which Long </a:t>
            </a:r>
            <a:r>
              <a:rPr lang="en-US" sz="2000" dirty="0">
                <a:solidFill>
                  <a:schemeClr val="tx1"/>
                </a:solidFill>
              </a:rPr>
              <a:t>Training Field, Channel Bandwidth, </a:t>
            </a:r>
            <a:r>
              <a:rPr lang="en-US" sz="2000" dirty="0" err="1">
                <a:solidFill>
                  <a:schemeClr val="tx1"/>
                </a:solidFill>
              </a:rPr>
              <a:t>N</a:t>
            </a:r>
            <a:r>
              <a:rPr lang="en-US" sz="2000" baseline="-25000" dirty="0" err="1">
                <a:solidFill>
                  <a:schemeClr val="tx1"/>
                </a:solidFill>
              </a:rPr>
              <a:t>ss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dirty="0" smtClean="0">
                <a:solidFill>
                  <a:schemeClr val="tx1"/>
                </a:solidFill>
              </a:rPr>
              <a:t>HE_LTF_TYPE are used to produce a sensing measurement</a:t>
            </a:r>
            <a:r>
              <a:rPr lang="en-US" sz="2000" dirty="0" smtClean="0"/>
              <a:t>?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Y/N/A?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4531202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981200"/>
            <a:ext cx="8568952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To identify </a:t>
            </a:r>
            <a:r>
              <a:rPr lang="en-GB" dirty="0" smtClean="0"/>
              <a:t>existing sub-7 GHz PPDU </a:t>
            </a:r>
            <a:r>
              <a:rPr lang="en-GB" dirty="0"/>
              <a:t>Long Training </a:t>
            </a:r>
            <a:r>
              <a:rPr lang="en-GB" dirty="0" smtClean="0"/>
              <a:t>Field </a:t>
            </a:r>
            <a:r>
              <a:rPr lang="en-GB" dirty="0" smtClean="0"/>
              <a:t>Components and related TX parameters </a:t>
            </a:r>
            <a:r>
              <a:rPr lang="en-GB" dirty="0" smtClean="0"/>
              <a:t>impacting </a:t>
            </a:r>
            <a:r>
              <a:rPr lang="en-GB" dirty="0" smtClean="0"/>
              <a:t>Sensing </a:t>
            </a:r>
            <a:r>
              <a:rPr lang="en-GB" dirty="0"/>
              <a:t>Measurements. </a:t>
            </a:r>
            <a:r>
              <a:rPr lang="en-GB" dirty="0" smtClean="0"/>
              <a:t> 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Having </a:t>
            </a:r>
            <a:r>
              <a:rPr lang="en-GB" dirty="0"/>
              <a:t>ability for </a:t>
            </a:r>
            <a:r>
              <a:rPr lang="en-GB" dirty="0" smtClean="0"/>
              <a:t>a Sensing </a:t>
            </a:r>
            <a:r>
              <a:rPr lang="en-GB" dirty="0"/>
              <a:t>Session to negotiate which Training Field </a:t>
            </a:r>
            <a:r>
              <a:rPr lang="en-GB" dirty="0" smtClean="0"/>
              <a:t>Components and related TX parameters </a:t>
            </a:r>
            <a:r>
              <a:rPr lang="en-GB" dirty="0" smtClean="0"/>
              <a:t>that will </a:t>
            </a:r>
            <a:r>
              <a:rPr lang="en-GB" dirty="0"/>
              <a:t>be used </a:t>
            </a:r>
            <a:r>
              <a:rPr lang="en-GB" dirty="0" smtClean="0"/>
              <a:t>for by the Sensing </a:t>
            </a:r>
            <a:r>
              <a:rPr lang="en-GB" dirty="0" smtClean="0"/>
              <a:t>Transmitter, </a:t>
            </a:r>
            <a:r>
              <a:rPr lang="en-GB" dirty="0" smtClean="0"/>
              <a:t>allows an </a:t>
            </a:r>
            <a:r>
              <a:rPr lang="en-GB" dirty="0"/>
              <a:t>application to determine </a:t>
            </a:r>
            <a:r>
              <a:rPr lang="en-GB" dirty="0" err="1" smtClean="0"/>
              <a:t>tradeoffs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684213"/>
            <a:ext cx="8784976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 in PHY Transmission Variables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844675"/>
            <a:ext cx="8280920" cy="4251325"/>
          </a:xfrm>
          <a:ln/>
        </p:spPr>
        <p:txBody>
          <a:bodyPr/>
          <a:lstStyle/>
          <a:p>
            <a:pPr marL="0" indent="0"/>
            <a:r>
              <a:rPr lang="en-GB" dirty="0"/>
              <a:t>A number of PHY transmission variables are available which sensing can benefit from. Some parameters have been highlighted in [</a:t>
            </a:r>
            <a:r>
              <a:rPr lang="en-GB" dirty="0">
                <a:solidFill>
                  <a:schemeClr val="tx1"/>
                </a:solidFill>
              </a:rPr>
              <a:t>1</a:t>
            </a:r>
            <a:r>
              <a:rPr lang="en-GB" dirty="0" smtClean="0"/>
              <a:t>]: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Long Training Field Components (highlighted in this contribution)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Bandwidth Selection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Number of Antenna (Spatial Streams)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Spatial Mapping/Steering </a:t>
            </a:r>
            <a:r>
              <a:rPr lang="en-GB" dirty="0" smtClean="0"/>
              <a:t>Q-Matrix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TX Power</a:t>
            </a:r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  <a:p>
            <a:pPr marL="0" indent="0"/>
            <a:r>
              <a:rPr lang="en-GB" dirty="0" smtClean="0"/>
              <a:t>Options, which if made available in designed MAC protocol, allows application flexibility in achieving use-cases [4][5]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Training Fields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062664" cy="44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For OFDM PHYs, Long Training Fields (LTF) already defined for Channel Estimation, and can be used for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Different versions available depending on </a:t>
            </a:r>
            <a:r>
              <a:rPr lang="en-GB" b="0" dirty="0" smtClean="0"/>
              <a:t>PPDU Type</a:t>
            </a:r>
            <a:endParaRPr lang="en-GB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Mixed Mode PPDUs contain Legacy and PHY Specific </a:t>
            </a:r>
            <a:r>
              <a:rPr lang="en-GB" dirty="0" smtClean="0"/>
              <a:t>(MIMO) LTF</a:t>
            </a: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Each version offers properties which can benefit sensing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# Spatial </a:t>
            </a:r>
            <a:r>
              <a:rPr lang="en-GB" dirty="0" smtClean="0"/>
              <a:t>Streams, </a:t>
            </a:r>
            <a:r>
              <a:rPr lang="en-GB" dirty="0"/>
              <a:t>Channel Interpolation, Compatibility, Duration</a:t>
            </a: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71" y="4941168"/>
            <a:ext cx="4470535" cy="15121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6206" y="4206229"/>
            <a:ext cx="4517879" cy="1842881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 bwMode="auto">
          <a:xfrm>
            <a:off x="4860032" y="5469631"/>
            <a:ext cx="922511" cy="288032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251520" y="4983652"/>
            <a:ext cx="2259224" cy="1065457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 flipH="1" flipV="1">
            <a:off x="2510744" y="4983653"/>
            <a:ext cx="2349288" cy="4139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2504840" y="5829671"/>
            <a:ext cx="2368785" cy="2362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ounded Rectangle 23"/>
          <p:cNvSpPr/>
          <p:nvPr/>
        </p:nvSpPr>
        <p:spPr bwMode="auto">
          <a:xfrm>
            <a:off x="1403648" y="5397623"/>
            <a:ext cx="1080120" cy="263625"/>
          </a:xfrm>
          <a:prstGeom prst="round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6652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6225"/>
          </a:xfrm>
        </p:spPr>
        <p:txBody>
          <a:bodyPr/>
          <a:lstStyle/>
          <a:p>
            <a:r>
              <a:rPr lang="en-US" sz="2800" dirty="0" smtClean="0"/>
              <a:t>OFDM PPDU </a:t>
            </a:r>
            <a:r>
              <a:rPr lang="en-US" sz="2800" dirty="0"/>
              <a:t>Types </a:t>
            </a:r>
            <a:r>
              <a:rPr lang="en-US" sz="2800" dirty="0" smtClean="0"/>
              <a:t>(up to AX)</a:t>
            </a:r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040" y="1808800"/>
            <a:ext cx="1584510" cy="89678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040" y="4003046"/>
            <a:ext cx="2588912" cy="131750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3779" y="5655395"/>
            <a:ext cx="9134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VHT</a:t>
            </a:r>
            <a:endParaRPr lang="en-CA" sz="11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203" y="3071145"/>
            <a:ext cx="8992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HT_MF</a:t>
            </a:r>
            <a:endParaRPr lang="en-CA" sz="11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215" y="4289428"/>
            <a:ext cx="8992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HT_GF</a:t>
            </a:r>
            <a:endParaRPr lang="en-CA" sz="1100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779" y="2045412"/>
            <a:ext cx="993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NON_HT</a:t>
            </a:r>
            <a:endParaRPr lang="en-CA" sz="1200" b="1" dirty="0">
              <a:solidFill>
                <a:srgbClr val="C00000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1036" y="3114248"/>
            <a:ext cx="3536012" cy="109594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463" y="2797860"/>
            <a:ext cx="2938436" cy="126834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3040" y="5341710"/>
            <a:ext cx="3048325" cy="111892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41501" y="1917678"/>
            <a:ext cx="3501207" cy="1239002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391759" y="2208915"/>
            <a:ext cx="1115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HE_SU</a:t>
            </a:r>
            <a:endParaRPr lang="en-CA" sz="1100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91759" y="3337846"/>
            <a:ext cx="1115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HE_MU</a:t>
            </a:r>
            <a:endParaRPr lang="en-CA" sz="1100" b="1" dirty="0">
              <a:solidFill>
                <a:srgbClr val="C00000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61849" y="4179280"/>
            <a:ext cx="3523737" cy="1092135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4427984" y="4407813"/>
            <a:ext cx="1115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HE_ER</a:t>
            </a:r>
            <a:endParaRPr lang="en-CA" sz="1100" b="1" dirty="0">
              <a:solidFill>
                <a:srgbClr val="C00000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6867" y="5232788"/>
            <a:ext cx="3478719" cy="114854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499992" y="5493548"/>
            <a:ext cx="1115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HE_TB</a:t>
            </a:r>
            <a:endParaRPr lang="en-CA" sz="11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7504" y="1359541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Graphical view of available PPDU preambles and durations.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        L-LTF, HT-LTF, VHT-LTF, and HE-LTF defined for channel estimation  </a:t>
            </a:r>
            <a:endParaRPr lang="en-CA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11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</a:t>
            </a:r>
            <a:r>
              <a:rPr lang="en-US" dirty="0" smtClean="0"/>
              <a:t>Measurement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4537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Excited subcarriers in LTF used to </a:t>
            </a:r>
            <a:r>
              <a:rPr lang="en-US" dirty="0" smtClean="0"/>
              <a:t>measure/interpolate channel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LTF definitions determine subcarrier excitation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LTF definition </a:t>
            </a:r>
            <a:r>
              <a:rPr lang="en-US" dirty="0" smtClean="0"/>
              <a:t>is </a:t>
            </a:r>
            <a:r>
              <a:rPr lang="en-US" dirty="0"/>
              <a:t>a function of channel </a:t>
            </a:r>
            <a:r>
              <a:rPr lang="en-US" dirty="0" smtClean="0"/>
              <a:t>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MIMO LTF definition is a function of Number Spatial Streams 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473" y="3917835"/>
            <a:ext cx="6159029" cy="67505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7986" y="3473264"/>
            <a:ext cx="3330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L-LTF Definition [2] – 20 MHz</a:t>
            </a:r>
            <a:endParaRPr lang="en-CA" sz="16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7986" y="4704489"/>
            <a:ext cx="3725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Measurement Points with L-LTF:</a:t>
            </a:r>
            <a:endParaRPr lang="en-CA" sz="16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8719" y="5059938"/>
            <a:ext cx="4501174" cy="148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63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Legacy LTF (L-LTF)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7504" y="1412777"/>
            <a:ext cx="8928992" cy="46816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L-LTF is defined over 20 MHz BW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Higher channel bandwidth transmissions duplicate legacy preamble on each spanning 20 MHz channel  (w/ phase rotation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Benefit is shortest duration PPDU may be used (NON_HT)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166189"/>
            <a:ext cx="6120680" cy="330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368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HT and VHT LTF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6710" y="1299234"/>
            <a:ext cx="8928992" cy="11899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HT and VHT LTF defined as function of BW, utilizing what were previously null subcarriers within </a:t>
            </a:r>
            <a:r>
              <a:rPr lang="en-US" sz="1600" dirty="0" smtClean="0"/>
              <a:t>L-LTF,  providing </a:t>
            </a:r>
            <a:r>
              <a:rPr lang="en-US" sz="1600" dirty="0"/>
              <a:t>additional points for channel </a:t>
            </a:r>
            <a:r>
              <a:rPr lang="en-US" sz="1600" dirty="0" smtClean="0"/>
              <a:t>interpolation</a:t>
            </a:r>
            <a:endParaRPr lang="en-CA" sz="1400" i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 smtClean="0"/>
              <a:t>Additional points useful to improve SNR of channel estimation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 smtClean="0"/>
              <a:t>NOTE: </a:t>
            </a:r>
            <a:r>
              <a:rPr lang="en-CA" sz="1400" i="1" dirty="0"/>
              <a:t>VHT</a:t>
            </a:r>
            <a:r>
              <a:rPr lang="en-CA" sz="1400" dirty="0"/>
              <a:t>-</a:t>
            </a:r>
            <a:r>
              <a:rPr lang="en-CA" sz="1400" i="1" dirty="0"/>
              <a:t>LTF</a:t>
            </a:r>
            <a:r>
              <a:rPr lang="en-CA" sz="1400" baseline="-25000" dirty="0"/>
              <a:t>-28,28</a:t>
            </a:r>
            <a:r>
              <a:rPr lang="en-CA" sz="1400" dirty="0"/>
              <a:t> </a:t>
            </a:r>
            <a:r>
              <a:rPr lang="en-US" sz="1400" dirty="0"/>
              <a:t>= </a:t>
            </a:r>
            <a:r>
              <a:rPr lang="en-CA" sz="1400" i="1" dirty="0"/>
              <a:t>HT</a:t>
            </a:r>
            <a:r>
              <a:rPr lang="en-CA" sz="1400" dirty="0"/>
              <a:t>-</a:t>
            </a:r>
            <a:r>
              <a:rPr lang="en-CA" sz="1400" i="1" dirty="0"/>
              <a:t>LTF</a:t>
            </a:r>
            <a:r>
              <a:rPr lang="en-CA" sz="1400" baseline="-25000" dirty="0"/>
              <a:t>-28,28</a:t>
            </a:r>
            <a:r>
              <a:rPr lang="en-CA" sz="1400" dirty="0"/>
              <a:t> and</a:t>
            </a:r>
            <a:r>
              <a:rPr lang="en-CA" sz="1400" i="1" dirty="0"/>
              <a:t> VHT</a:t>
            </a:r>
            <a:r>
              <a:rPr lang="en-CA" sz="1400" dirty="0"/>
              <a:t>-</a:t>
            </a:r>
            <a:r>
              <a:rPr lang="en-CA" sz="1400" i="1" dirty="0"/>
              <a:t>LTF</a:t>
            </a:r>
            <a:r>
              <a:rPr lang="en-CA" sz="1400" baseline="-25000" dirty="0"/>
              <a:t>-58,58 </a:t>
            </a:r>
            <a:r>
              <a:rPr lang="en-US" sz="1400" dirty="0"/>
              <a:t>= </a:t>
            </a:r>
            <a:r>
              <a:rPr lang="en-CA" sz="1400" i="1" dirty="0" smtClean="0"/>
              <a:t>HT</a:t>
            </a:r>
            <a:r>
              <a:rPr lang="en-CA" sz="1400" dirty="0" smtClean="0"/>
              <a:t>-</a:t>
            </a:r>
            <a:r>
              <a:rPr lang="en-CA" sz="1400" i="1" dirty="0" smtClean="0"/>
              <a:t>LTF</a:t>
            </a:r>
            <a:r>
              <a:rPr lang="en-CA" sz="1400" baseline="-25000" dirty="0" smtClean="0"/>
              <a:t>-58,58</a:t>
            </a:r>
            <a:endParaRPr lang="en-CA" sz="14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Able to measure spatial streams, providing MIMO estimation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Tradeoff is longer duration PPDU (more air-time required)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250151" y="3310660"/>
            <a:ext cx="1233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[HT/VHT]-LTS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66836" y="4120824"/>
            <a:ext cx="1200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[HT/VHT]-LTS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50151" y="4963087"/>
            <a:ext cx="1200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VHT-LTS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0151" y="5877272"/>
            <a:ext cx="1200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VHT-LTS</a:t>
            </a:r>
            <a:endParaRPr lang="en-CA" sz="12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5" y="3102662"/>
            <a:ext cx="4423509" cy="337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2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HE LTF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5496" y="1299646"/>
            <a:ext cx="9108504" cy="14054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HE LTF allows 1x/2x/4x resolution modes for 20/40/80/160 </a:t>
            </a:r>
            <a:r>
              <a:rPr lang="en-US" sz="1800" dirty="0" smtClean="0"/>
              <a:t>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Defined by HE_LTF_TYPE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Result can </a:t>
            </a:r>
            <a:r>
              <a:rPr lang="en-US" sz="1800" dirty="0" smtClean="0"/>
              <a:t>further improve SNR </a:t>
            </a:r>
            <a:r>
              <a:rPr lang="en-US" sz="1800" dirty="0"/>
              <a:t>of channel estimation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Tradeoff is longer duration PPDU (more air-time required)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10" y="2784301"/>
            <a:ext cx="3109479" cy="90859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9784" y="2779283"/>
            <a:ext cx="3047713" cy="91360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2" y="2753257"/>
            <a:ext cx="2765698" cy="987749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89658" y="3682065"/>
            <a:ext cx="1800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HE-LTF[3] (1x 20MHz)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13994" y="3718917"/>
            <a:ext cx="1944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HE-LTF[3] (2x 20MHz)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82347" y="3718916"/>
            <a:ext cx="1816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HE-LTF[3] (4x 20MHz)</a:t>
            </a:r>
            <a:endParaRPr lang="en-CA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611" y="4221088"/>
            <a:ext cx="4414390" cy="2254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09307" y="4068412"/>
            <a:ext cx="4534694" cy="24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25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2209</TotalTime>
  <Words>1091</Words>
  <Application>Microsoft Office PowerPoint</Application>
  <PresentationFormat>On-screen Show (4:3)</PresentationFormat>
  <Paragraphs>254</Paragraphs>
  <Slides>14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Office Theme</vt:lpstr>
      <vt:lpstr>Document</vt:lpstr>
      <vt:lpstr>Sub-7 PHY Long Training Field Selection</vt:lpstr>
      <vt:lpstr>Abstract</vt:lpstr>
      <vt:lpstr>Background in PHY Transmission Variables</vt:lpstr>
      <vt:lpstr>Long Training Fields</vt:lpstr>
      <vt:lpstr>OFDM PPDU Types (up to AX)</vt:lpstr>
      <vt:lpstr>Channel Measurement</vt:lpstr>
      <vt:lpstr>Legacy LTF (L-LTF)</vt:lpstr>
      <vt:lpstr>HT and VHT LTF</vt:lpstr>
      <vt:lpstr>HE LTF</vt:lpstr>
      <vt:lpstr>Summary</vt:lpstr>
      <vt:lpstr>Remarks</vt:lpstr>
      <vt:lpstr>References</vt:lpstr>
      <vt:lpstr>SP #1</vt:lpstr>
      <vt:lpstr>SP #2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Chris Beg</cp:lastModifiedBy>
  <cp:revision>360</cp:revision>
  <cp:lastPrinted>1601-01-01T00:00:00Z</cp:lastPrinted>
  <dcterms:created xsi:type="dcterms:W3CDTF">2021-04-06T17:23:10Z</dcterms:created>
  <dcterms:modified xsi:type="dcterms:W3CDTF">2021-05-10T13:19:25Z</dcterms:modified>
</cp:coreProperties>
</file>