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5" r:id="rId1"/>
  </p:sldMasterIdLst>
  <p:notesMasterIdLst>
    <p:notesMasterId r:id="rId19"/>
  </p:notesMasterIdLst>
  <p:handoutMasterIdLst>
    <p:handoutMasterId r:id="rId20"/>
  </p:handoutMasterIdLst>
  <p:sldIdLst>
    <p:sldId id="256" r:id="rId2"/>
    <p:sldId id="474" r:id="rId3"/>
    <p:sldId id="532" r:id="rId4"/>
    <p:sldId id="533" r:id="rId5"/>
    <p:sldId id="540" r:id="rId6"/>
    <p:sldId id="541" r:id="rId7"/>
    <p:sldId id="542" r:id="rId8"/>
    <p:sldId id="543" r:id="rId9"/>
    <p:sldId id="551" r:id="rId10"/>
    <p:sldId id="545" r:id="rId11"/>
    <p:sldId id="546" r:id="rId12"/>
    <p:sldId id="552" r:id="rId13"/>
    <p:sldId id="553" r:id="rId14"/>
    <p:sldId id="547" r:id="rId15"/>
    <p:sldId id="548" r:id="rId16"/>
    <p:sldId id="549" r:id="rId17"/>
    <p:sldId id="550" r:id="rId18"/>
  </p:sldIdLst>
  <p:sldSz cx="12192000" cy="6858000"/>
  <p:notesSz cx="6797675" cy="9928225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기본 구역" id="{FB1038FA-FDCF-4B2C-8B7F-B70968F0BDED}">
          <p14:sldIdLst>
            <p14:sldId id="256"/>
            <p14:sldId id="474"/>
            <p14:sldId id="532"/>
            <p14:sldId id="533"/>
            <p14:sldId id="540"/>
            <p14:sldId id="541"/>
            <p14:sldId id="542"/>
            <p14:sldId id="543"/>
            <p14:sldId id="551"/>
            <p14:sldId id="545"/>
            <p14:sldId id="546"/>
            <p14:sldId id="552"/>
            <p14:sldId id="553"/>
            <p14:sldId id="547"/>
            <p14:sldId id="548"/>
            <p14:sldId id="549"/>
            <p14:sldId id="550"/>
          </p14:sldIdLst>
        </p14:section>
        <p14:section name="제목 없는 구역" id="{538FB1C1-3DCC-4681-B7B8-3571CAAA72FF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0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Windows User" initials="WU" lastIdx="4" clrIdx="0">
    <p:extLst>
      <p:ext uri="{19B8F6BF-5375-455C-9EA6-DF929625EA0E}">
        <p15:presenceInfo xmlns:p15="http://schemas.microsoft.com/office/powerpoint/2012/main" userId="Windows User" providerId="None"/>
      </p:ext>
    </p:extLst>
  </p:cmAuthor>
  <p:cmAuthor id="2" name="넷비젼텔레콤" initials="넷" lastIdx="1" clrIdx="1">
    <p:extLst>
      <p:ext uri="{19B8F6BF-5375-455C-9EA6-DF929625EA0E}">
        <p15:presenceInfo xmlns:p15="http://schemas.microsoft.com/office/powerpoint/2012/main" userId="넷비젼텔레콤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FF6D6D"/>
    <a:srgbClr val="D9D9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2833802-FEF1-4C79-8D5D-14CF1EAF98D9}" styleName="밝은 스타일 2 - 강조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660B408-B3CF-4A94-85FC-2B1E0A45F4A2}" styleName="어두운 스타일 2 - 강조 1/강조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D7B26C5-4107-4FEC-AEDC-1716B250A1EF}" styleName="밝은 스타일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9012ECD-51FC-41F1-AA8D-1B2483CD663E}" styleName="밝은 스타일 2 - 강조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C89EF96-8CEA-46FF-86C4-4CE0E7609802}" styleName="밝은 스타일 3 - 강조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보통 스타일 1 - 강조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093" autoAdjust="0"/>
    <p:restoredTop sz="94660"/>
  </p:normalViewPr>
  <p:slideViewPr>
    <p:cSldViewPr snapToGrid="0">
      <p:cViewPr varScale="1">
        <p:scale>
          <a:sx n="78" d="100"/>
          <a:sy n="78" d="100"/>
        </p:scale>
        <p:origin x="432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605"/>
    </p:cViewPr>
  </p:sorterViewPr>
  <p:notesViewPr>
    <p:cSldViewPr snapToGrid="0" showGuides="1">
      <p:cViewPr varScale="1">
        <p:scale>
          <a:sx n="67" d="100"/>
          <a:sy n="67" d="100"/>
        </p:scale>
        <p:origin x="-3086" y="-110"/>
      </p:cViewPr>
      <p:guideLst>
        <p:guide orient="horz" pos="3127"/>
        <p:guide pos="214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50443" y="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0D895A-DFE4-41C8-81C2-DBF2253FCA15}" type="datetimeFigureOut">
              <a:rPr lang="ko-KR" altLang="en-US" smtClean="0"/>
              <a:t>2021-04-23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9430092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50443" y="9430092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AC9516-B823-4B51-9F47-31057A6BC83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816512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3B32B6-A0C8-47D8-9F61-4987C3ABCAC0}" type="datetimeFigureOut">
              <a:rPr lang="ko-KR" altLang="en-US" smtClean="0"/>
              <a:t>2021-04-23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41425"/>
            <a:ext cx="595630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77959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62EA33-1659-44D8-8D01-C44ED05AE6F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211091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Page </a:t>
            </a:r>
            <a:fld id="{465D53FD-DB5F-4815-BF01-6488A8FBD189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pPr marL="0" marR="0" lvl="0" indent="0" algn="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t>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76366" y="701675"/>
            <a:ext cx="4715169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+mn-cs"/>
            </a:endParaRPr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41739" y="4408489"/>
            <a:ext cx="518442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4121C3-613B-4259-9D44-84D141CFEE2F}" type="slidenum">
              <a:rPr lang="ko-KR" altLang="en-US" smtClean="0"/>
              <a:t>12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1898038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4121C3-613B-4259-9D44-84D141CFEE2F}" type="slidenum">
              <a:rPr lang="ko-KR" altLang="en-US" smtClean="0"/>
              <a:t>13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4613707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4121C3-613B-4259-9D44-84D141CFEE2F}" type="slidenum">
              <a:rPr lang="ko-KR" altLang="en-US" smtClean="0"/>
              <a:t>14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773065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4121C3-613B-4259-9D44-84D141CFEE2F}" type="slidenum">
              <a:rPr lang="ko-KR" altLang="en-US" smtClean="0"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605595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4121C3-613B-4259-9D44-84D141CFEE2F}" type="slidenum">
              <a:rPr lang="ko-KR" altLang="en-US" smtClean="0"/>
              <a:t>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21956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4121C3-613B-4259-9D44-84D141CFEE2F}" type="slidenum">
              <a:rPr lang="ko-KR" altLang="en-US" smtClean="0"/>
              <a:t>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955477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4121C3-613B-4259-9D44-84D141CFEE2F}" type="slidenum">
              <a:rPr lang="ko-KR" altLang="en-US" smtClean="0"/>
              <a:t>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251744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4121C3-613B-4259-9D44-84D141CFEE2F}" type="slidenum">
              <a:rPr lang="ko-KR" altLang="en-US" smtClean="0"/>
              <a:t>8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519916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4121C3-613B-4259-9D44-84D141CFEE2F}" type="slidenum">
              <a:rPr lang="ko-KR" altLang="en-US" smtClean="0"/>
              <a:t>9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0308256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4121C3-613B-4259-9D44-84D141CFEE2F}" type="slidenum">
              <a:rPr lang="ko-KR" altLang="en-US" smtClean="0"/>
              <a:t>10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9743214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4121C3-613B-4259-9D44-84D141CFEE2F}" type="slidenum">
              <a:rPr lang="ko-KR" altLang="en-US" smtClean="0"/>
              <a:t>11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168275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216024"/>
            <a:ext cx="10363200" cy="92654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01906" y="2288238"/>
            <a:ext cx="8534400" cy="386601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914400" y="252693"/>
            <a:ext cx="2499764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October, 20202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7143757" y="6502309"/>
            <a:ext cx="4246027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altLang="ko-KR" dirty="0"/>
              <a:t>Hyun Seo OH (ETRI)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5793318" y="6511274"/>
            <a:ext cx="704849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062757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ko-KR" dirty="0"/>
              <a:t>Hyun Seo OH (ETRI)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913001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바닥글 개체 틀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ko-KR" dirty="0"/>
              <a:t>Hyun Seo OH (ETRI)</a:t>
            </a:r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9466972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C59CC-F510-4F65-A9F9-70DEFFDE812C}" type="datetimeFigureOut">
              <a:rPr lang="ko-KR" altLang="en-US" smtClean="0"/>
              <a:t>2021-04-23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57201-8858-4255-BDC6-5C1CD7F157F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86942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Hyun Seo OH (ETRI)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idx="10"/>
          </p:nvPr>
        </p:nvSpPr>
        <p:spPr>
          <a:xfrm>
            <a:off x="914400" y="252693"/>
            <a:ext cx="2499764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October 13, 20202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034709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8EC39752-3820-48C1-BDB2-5DADC285EC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4E696E56-2BB9-4126-B1EF-6C0E79254CF5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July 2019</a:t>
            </a:r>
            <a:endParaRPr lang="en-GB" dirty="0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57ACFB22-C0BA-43BE-992A-05EFCD7EA63A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Hyun Seo OH (ETRI)</a:t>
            </a:r>
            <a:endParaRPr lang="en-GB" dirty="0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CCCEC250-9880-48A6-82CA-0BB70FDC268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767856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ko-KR" dirty="0"/>
              <a:t>Hyun Seo OH (ETRI)</a:t>
            </a:r>
          </a:p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87375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2019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ko-KR" dirty="0"/>
              <a:t>Hyun Seo OH (ETRI)</a:t>
            </a:r>
          </a:p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480290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2019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altLang="ko-KR" dirty="0"/>
              <a:t>Hyun Seo OH (ETRI)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394285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2019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ko-KR" dirty="0"/>
              <a:t>Hyun Seo OH (ETRI)</a:t>
            </a:r>
          </a:p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180749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2019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ko-KR" dirty="0"/>
              <a:t>Hyun Seo OH (ETRI)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244509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ko-KR" dirty="0"/>
              <a:t>Hyun Seo OH (ETRI)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970552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December 2021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Hyun Seo OH (ETRI)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4" y="651127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2284" y="6499246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08202" y="320817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802.11-21/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0717r0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02428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9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6" r:id="rId11"/>
    <p:sldLayoutId id="2147483699" r:id="rId12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2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5.emf"/><Relationship Id="rId4" Type="http://schemas.openxmlformats.org/officeDocument/2006/relationships/oleObject" Target="../embeddings/oleObject3.bin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864332"/>
            <a:ext cx="10363200" cy="11398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800" dirty="0"/>
              <a:t>The updated</a:t>
            </a:r>
            <a:r>
              <a:rPr lang="ko-KR" altLang="en-US" sz="2800" dirty="0"/>
              <a:t> </a:t>
            </a:r>
            <a:r>
              <a:rPr lang="en-GB" sz="2800" dirty="0"/>
              <a:t>figures in the draft technical report on interworking between 3GPP 5</a:t>
            </a:r>
            <a:r>
              <a:rPr lang="en-US" sz="2800" dirty="0"/>
              <a:t>G </a:t>
            </a:r>
            <a:r>
              <a:rPr lang="en-GB" sz="2800" dirty="0"/>
              <a:t>network and WLAN 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2137954"/>
            <a:ext cx="8534400" cy="386601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2021-04-22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Slide </a:t>
            </a:r>
            <a:fld id="{440F5867-744E-4AA6-B0ED-4C44D2DFBB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pPr marL="0" marR="0" lvl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t>1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idx="4294967295"/>
          </p:nvPr>
        </p:nvSpPr>
        <p:spPr>
          <a:xfrm>
            <a:off x="7233260" y="6510581"/>
            <a:ext cx="4246562" cy="180975"/>
          </a:xfrm>
        </p:spPr>
        <p:txBody>
          <a:bodyPr/>
          <a:lstStyle/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Hyun Seo OH (ETRI)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4294967295"/>
          </p:nvPr>
        </p:nvSpPr>
        <p:spPr>
          <a:xfrm>
            <a:off x="879231" y="304463"/>
            <a:ext cx="2500313" cy="273050"/>
          </a:xfrm>
        </p:spPr>
        <p:txBody>
          <a:bodyPr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noProof="0" dirty="0">
                <a:latin typeface="Times New Roman" pitchFamily="16" charset="0"/>
                <a:ea typeface="MS Gothic" charset="-128"/>
              </a:rPr>
              <a:t>April 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2021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630115" y="2577858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+mn-cs"/>
              </a:rPr>
              <a:t>Authors:</a:t>
            </a:r>
          </a:p>
        </p:txBody>
      </p:sp>
      <p:graphicFrame>
        <p:nvGraphicFramePr>
          <p:cNvPr id="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35285211"/>
              </p:ext>
            </p:extLst>
          </p:nvPr>
        </p:nvGraphicFramePr>
        <p:xfrm>
          <a:off x="536575" y="3100388"/>
          <a:ext cx="11034713" cy="35911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7" name="Document" r:id="rId4" imgW="8254533" imgH="3153544" progId="Word.Document.8">
                  <p:embed/>
                </p:oleObj>
              </mc:Choice>
              <mc:Fallback>
                <p:oleObj name="Document" r:id="rId4" imgW="8254533" imgH="3153544" progId="Word.Document.8">
                  <p:embed/>
                  <p:pic>
                    <p:nvPicPr>
                      <p:cNvPr id="9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6575" y="3100388"/>
                        <a:ext cx="11034713" cy="359116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직사각형 70"/>
          <p:cNvSpPr/>
          <p:nvPr/>
        </p:nvSpPr>
        <p:spPr>
          <a:xfrm>
            <a:off x="7241500" y="2135735"/>
            <a:ext cx="654701" cy="280172"/>
          </a:xfrm>
          <a:prstGeom prst="rect">
            <a:avLst/>
          </a:prstGeom>
          <a:solidFill>
            <a:schemeClr val="bg1"/>
          </a:solidFill>
          <a:ln w="28575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00" dirty="0">
                <a:solidFill>
                  <a:schemeClr val="tx1"/>
                </a:solidFill>
              </a:rPr>
              <a:t>N3IWF</a:t>
            </a:r>
          </a:p>
        </p:txBody>
      </p:sp>
      <p:sp>
        <p:nvSpPr>
          <p:cNvPr id="27" name="직사각형 26"/>
          <p:cNvSpPr/>
          <p:nvPr/>
        </p:nvSpPr>
        <p:spPr>
          <a:xfrm>
            <a:off x="2989019" y="2136700"/>
            <a:ext cx="485010" cy="26546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>
                <a:solidFill>
                  <a:schemeClr val="tx1"/>
                </a:solidFill>
              </a:rPr>
              <a:t>TE</a:t>
            </a:r>
          </a:p>
        </p:txBody>
      </p:sp>
      <p:cxnSp>
        <p:nvCxnSpPr>
          <p:cNvPr id="4" name="직선 연결선 3"/>
          <p:cNvCxnSpPr>
            <a:stCxn id="27" idx="2"/>
          </p:cNvCxnSpPr>
          <p:nvPr/>
        </p:nvCxnSpPr>
        <p:spPr>
          <a:xfrm>
            <a:off x="3231524" y="2402164"/>
            <a:ext cx="0" cy="145485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직선 연결선 40"/>
          <p:cNvCxnSpPr/>
          <p:nvPr/>
        </p:nvCxnSpPr>
        <p:spPr>
          <a:xfrm>
            <a:off x="5386076" y="2427768"/>
            <a:ext cx="5678" cy="142925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직선 연결선 42"/>
          <p:cNvCxnSpPr/>
          <p:nvPr/>
        </p:nvCxnSpPr>
        <p:spPr>
          <a:xfrm flipH="1">
            <a:off x="7568850" y="2416860"/>
            <a:ext cx="3" cy="144016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Box 63"/>
          <p:cNvSpPr txBox="1"/>
          <p:nvPr/>
        </p:nvSpPr>
        <p:spPr>
          <a:xfrm>
            <a:off x="3487741" y="2632885"/>
            <a:ext cx="375375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/>
              <a:t> IPsec SA is completed  </a:t>
            </a:r>
            <a:endParaRPr lang="ko-KR" altLang="en-US" sz="1200" dirty="0"/>
          </a:p>
        </p:txBody>
      </p:sp>
      <p:cxnSp>
        <p:nvCxnSpPr>
          <p:cNvPr id="65" name="직선 화살표 연결선 64"/>
          <p:cNvCxnSpPr/>
          <p:nvPr/>
        </p:nvCxnSpPr>
        <p:spPr>
          <a:xfrm flipV="1">
            <a:off x="3217121" y="2908441"/>
            <a:ext cx="4362655" cy="3877"/>
          </a:xfrm>
          <a:prstGeom prst="straightConnector1">
            <a:avLst/>
          </a:prstGeom>
          <a:ln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직사각형 27"/>
          <p:cNvSpPr/>
          <p:nvPr/>
        </p:nvSpPr>
        <p:spPr>
          <a:xfrm>
            <a:off x="8162500" y="2135735"/>
            <a:ext cx="654701" cy="280172"/>
          </a:xfrm>
          <a:prstGeom prst="rect">
            <a:avLst/>
          </a:prstGeom>
          <a:solidFill>
            <a:schemeClr val="bg1"/>
          </a:solidFill>
          <a:ln w="28575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00" dirty="0">
                <a:solidFill>
                  <a:schemeClr val="tx1"/>
                </a:solidFill>
              </a:rPr>
              <a:t>AMF</a:t>
            </a:r>
          </a:p>
        </p:txBody>
      </p:sp>
      <p:cxnSp>
        <p:nvCxnSpPr>
          <p:cNvPr id="29" name="직선 연결선 28"/>
          <p:cNvCxnSpPr/>
          <p:nvPr/>
        </p:nvCxnSpPr>
        <p:spPr>
          <a:xfrm flipH="1">
            <a:off x="8474906" y="2416860"/>
            <a:ext cx="14944" cy="144016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4210536" y="3146602"/>
            <a:ext cx="375375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/>
              <a:t>NAS signaling   </a:t>
            </a:r>
            <a:endParaRPr lang="ko-KR" altLang="en-US" sz="1200" dirty="0"/>
          </a:p>
        </p:txBody>
      </p:sp>
      <p:sp>
        <p:nvSpPr>
          <p:cNvPr id="15" name="직사각형 14"/>
          <p:cNvSpPr/>
          <p:nvPr/>
        </p:nvSpPr>
        <p:spPr>
          <a:xfrm>
            <a:off x="4647255" y="1989122"/>
            <a:ext cx="1440160" cy="40704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>
                <a:solidFill>
                  <a:schemeClr val="tx1"/>
                </a:solidFill>
              </a:rPr>
              <a:t>WLAN Access Network </a:t>
            </a:r>
          </a:p>
        </p:txBody>
      </p:sp>
      <p:cxnSp>
        <p:nvCxnSpPr>
          <p:cNvPr id="19" name="직선 화살표 연결선 18"/>
          <p:cNvCxnSpPr/>
          <p:nvPr/>
        </p:nvCxnSpPr>
        <p:spPr>
          <a:xfrm>
            <a:off x="3231524" y="3423600"/>
            <a:ext cx="5258326" cy="5546"/>
          </a:xfrm>
          <a:prstGeom prst="straightConnector1">
            <a:avLst/>
          </a:prstGeom>
          <a:ln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1689025" y="5711456"/>
            <a:ext cx="91019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/>
              <a:t>Fig. 8 N1 interface</a:t>
            </a:r>
          </a:p>
        </p:txBody>
      </p:sp>
      <p:sp>
        <p:nvSpPr>
          <p:cNvPr id="17" name="슬라이드 번호 개체 틀 3">
            <a:extLst>
              <a:ext uri="{FF2B5EF4-FFF2-40B4-BE49-F238E27FC236}">
                <a16:creationId xmlns:a16="http://schemas.microsoft.com/office/drawing/2014/main" id="{DAE26B2E-F090-4431-A8A3-A9562025A96A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5793318" y="6508072"/>
            <a:ext cx="704849" cy="363537"/>
          </a:xfrm>
        </p:spPr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739367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17103F6D-94D9-4399-BD20-C0788D967C35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5793318" y="6508072"/>
            <a:ext cx="704849" cy="363537"/>
          </a:xfrm>
        </p:spPr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16" name="TextBox 15"/>
          <p:cNvSpPr txBox="1"/>
          <p:nvPr/>
        </p:nvSpPr>
        <p:spPr>
          <a:xfrm>
            <a:off x="1689025" y="5711456"/>
            <a:ext cx="91019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/>
              <a:t>Fig. 9 Data plane between a TE and N3IWF(3GPP TS 23.501) </a:t>
            </a:r>
          </a:p>
        </p:txBody>
      </p:sp>
      <p:pic>
        <p:nvPicPr>
          <p:cNvPr id="2" name="그림 1">
            <a:extLst>
              <a:ext uri="{FF2B5EF4-FFF2-40B4-BE49-F238E27FC236}">
                <a16:creationId xmlns:a16="http://schemas.microsoft.com/office/drawing/2014/main" id="{425D25FF-8107-4541-954F-CE8870BB9CE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47204" y="1461813"/>
            <a:ext cx="8897592" cy="39343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64018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17103F6D-94D9-4399-BD20-C0788D967C35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5793318" y="6508072"/>
            <a:ext cx="704849" cy="363537"/>
          </a:xfrm>
        </p:spPr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16" name="TextBox 15"/>
          <p:cNvSpPr txBox="1"/>
          <p:nvPr/>
        </p:nvSpPr>
        <p:spPr>
          <a:xfrm>
            <a:off x="1689025" y="5711456"/>
            <a:ext cx="91019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/>
              <a:t>Fig. 10 QoS flows and mapping to AN resources in user plane(3GPP TS 23.501) </a:t>
            </a:r>
          </a:p>
        </p:txBody>
      </p:sp>
      <p:graphicFrame>
        <p:nvGraphicFramePr>
          <p:cNvPr id="5" name="개체 4">
            <a:extLst>
              <a:ext uri="{FF2B5EF4-FFF2-40B4-BE49-F238E27FC236}">
                <a16:creationId xmlns:a16="http://schemas.microsoft.com/office/drawing/2014/main" id="{3667D20D-F50C-4C1C-8C7F-2E704EDF5C1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79600656"/>
              </p:ext>
            </p:extLst>
          </p:nvPr>
        </p:nvGraphicFramePr>
        <p:xfrm>
          <a:off x="1963881" y="1761259"/>
          <a:ext cx="6975944" cy="33354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0" name="Picture" r:id="rId4" imgW="5786883" imgH="2758870" progId="Word.Picture.8">
                  <p:embed/>
                </p:oleObj>
              </mc:Choice>
              <mc:Fallback>
                <p:oleObj name="Picture" r:id="rId4" imgW="5786883" imgH="2758870" progId="Word.Picture.8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63881" y="1761259"/>
                        <a:ext cx="6975944" cy="333548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396883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17103F6D-94D9-4399-BD20-C0788D967C35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5793318" y="6508072"/>
            <a:ext cx="704849" cy="363537"/>
          </a:xfrm>
        </p:spPr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16" name="TextBox 15"/>
          <p:cNvSpPr txBox="1"/>
          <p:nvPr/>
        </p:nvSpPr>
        <p:spPr>
          <a:xfrm>
            <a:off x="1689025" y="5711456"/>
            <a:ext cx="91019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/>
              <a:t>Fig. 11 Architecture reference model for ATSSS support(3GPP TS 23.501) </a:t>
            </a:r>
          </a:p>
        </p:txBody>
      </p:sp>
      <p:graphicFrame>
        <p:nvGraphicFramePr>
          <p:cNvPr id="5" name="개체 4">
            <a:extLst>
              <a:ext uri="{FF2B5EF4-FFF2-40B4-BE49-F238E27FC236}">
                <a16:creationId xmlns:a16="http://schemas.microsoft.com/office/drawing/2014/main" id="{99B27E99-AEB8-44C6-8E28-4AD36170C9A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5875406"/>
              </p:ext>
            </p:extLst>
          </p:nvPr>
        </p:nvGraphicFramePr>
        <p:xfrm>
          <a:off x="1689025" y="1963483"/>
          <a:ext cx="7345627" cy="31072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4" r:id="rId4" imgW="5722868" imgH="2423066" progId="Visio.Drawing.11">
                  <p:embed/>
                </p:oleObj>
              </mc:Choice>
              <mc:Fallback>
                <p:oleObj r:id="rId4" imgW="5722868" imgH="2423066" progId="Visio.Drawing.11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89025" y="1963483"/>
                        <a:ext cx="7345627" cy="310728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915961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직사각형 35"/>
          <p:cNvSpPr/>
          <p:nvPr/>
        </p:nvSpPr>
        <p:spPr>
          <a:xfrm>
            <a:off x="5601149" y="1445455"/>
            <a:ext cx="2245741" cy="3744416"/>
          </a:xfrm>
          <a:prstGeom prst="rect">
            <a:avLst/>
          </a:prstGeom>
          <a:solidFill>
            <a:schemeClr val="bg1"/>
          </a:solidFill>
          <a:ln w="12700">
            <a:solidFill>
              <a:srgbClr val="0070C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2" name="직사각형 21"/>
          <p:cNvSpPr/>
          <p:nvPr/>
        </p:nvSpPr>
        <p:spPr>
          <a:xfrm>
            <a:off x="6938049" y="1661480"/>
            <a:ext cx="781796" cy="592337"/>
          </a:xfrm>
          <a:prstGeom prst="rect">
            <a:avLst/>
          </a:prstGeom>
          <a:solidFill>
            <a:schemeClr val="bg1"/>
          </a:solidFill>
          <a:ln w="19050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dirty="0">
                <a:solidFill>
                  <a:schemeClr val="tx1"/>
                </a:solidFill>
              </a:rPr>
              <a:t>SMF </a:t>
            </a:r>
          </a:p>
        </p:txBody>
      </p:sp>
      <p:sp>
        <p:nvSpPr>
          <p:cNvPr id="27" name="직사각형 26"/>
          <p:cNvSpPr/>
          <p:nvPr/>
        </p:nvSpPr>
        <p:spPr>
          <a:xfrm>
            <a:off x="1759333" y="4091581"/>
            <a:ext cx="1152997" cy="492109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dirty="0">
                <a:solidFill>
                  <a:schemeClr val="tx1"/>
                </a:solidFill>
              </a:rPr>
              <a:t>TEI</a:t>
            </a:r>
          </a:p>
        </p:txBody>
      </p:sp>
      <p:sp>
        <p:nvSpPr>
          <p:cNvPr id="29" name="직사각형 28"/>
          <p:cNvSpPr/>
          <p:nvPr/>
        </p:nvSpPr>
        <p:spPr>
          <a:xfrm>
            <a:off x="3933632" y="4087105"/>
            <a:ext cx="1191218" cy="511049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dirty="0">
                <a:solidFill>
                  <a:schemeClr val="tx1"/>
                </a:solidFill>
              </a:rPr>
              <a:t>WLAN Access Data Path</a:t>
            </a:r>
          </a:p>
        </p:txBody>
      </p:sp>
      <p:sp>
        <p:nvSpPr>
          <p:cNvPr id="7" name="직사각형 6"/>
          <p:cNvSpPr/>
          <p:nvPr/>
        </p:nvSpPr>
        <p:spPr>
          <a:xfrm>
            <a:off x="1769105" y="2669592"/>
            <a:ext cx="1143224" cy="59233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dirty="0">
                <a:solidFill>
                  <a:schemeClr val="tx1"/>
                </a:solidFill>
              </a:rPr>
              <a:t>Packet Scheduling</a:t>
            </a:r>
            <a:endParaRPr lang="ko-KR" altLang="en-US" sz="1100" dirty="0">
              <a:solidFill>
                <a:schemeClr val="tx1"/>
              </a:solidFill>
            </a:endParaRPr>
          </a:p>
        </p:txBody>
      </p:sp>
      <p:sp>
        <p:nvSpPr>
          <p:cNvPr id="58" name="직사각형 57"/>
          <p:cNvSpPr/>
          <p:nvPr/>
        </p:nvSpPr>
        <p:spPr>
          <a:xfrm>
            <a:off x="3957629" y="2669592"/>
            <a:ext cx="1143224" cy="59233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dirty="0">
                <a:solidFill>
                  <a:schemeClr val="tx1"/>
                </a:solidFill>
              </a:rPr>
              <a:t>Packet Scheduling</a:t>
            </a:r>
            <a:endParaRPr lang="ko-KR" altLang="en-US" sz="1100" dirty="0">
              <a:solidFill>
                <a:schemeClr val="tx1"/>
              </a:solidFill>
            </a:endParaRPr>
          </a:p>
        </p:txBody>
      </p:sp>
      <p:sp>
        <p:nvSpPr>
          <p:cNvPr id="19" name="직사각형 18"/>
          <p:cNvSpPr/>
          <p:nvPr/>
        </p:nvSpPr>
        <p:spPr>
          <a:xfrm>
            <a:off x="6932171" y="4036994"/>
            <a:ext cx="787675" cy="592337"/>
          </a:xfrm>
          <a:prstGeom prst="rect">
            <a:avLst/>
          </a:prstGeom>
          <a:solidFill>
            <a:schemeClr val="bg1"/>
          </a:solidFill>
          <a:ln w="19050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dirty="0">
                <a:solidFill>
                  <a:schemeClr val="tx1"/>
                </a:solidFill>
              </a:rPr>
              <a:t>UPF </a:t>
            </a:r>
          </a:p>
        </p:txBody>
      </p:sp>
      <p:sp>
        <p:nvSpPr>
          <p:cNvPr id="5" name="자유형 4"/>
          <p:cNvSpPr/>
          <p:nvPr/>
        </p:nvSpPr>
        <p:spPr>
          <a:xfrm>
            <a:off x="2331282" y="1873400"/>
            <a:ext cx="4600889" cy="787942"/>
          </a:xfrm>
          <a:custGeom>
            <a:avLst/>
            <a:gdLst>
              <a:gd name="connsiteX0" fmla="*/ 3742661 w 3742661"/>
              <a:gd name="connsiteY0" fmla="*/ 52577 h 764959"/>
              <a:gd name="connsiteX1" fmla="*/ 914400 w 3742661"/>
              <a:gd name="connsiteY1" fmla="*/ 73842 h 764959"/>
              <a:gd name="connsiteX2" fmla="*/ 0 w 3742661"/>
              <a:gd name="connsiteY2" fmla="*/ 764959 h 7649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742661" h="764959">
                <a:moveTo>
                  <a:pt x="3742661" y="52577"/>
                </a:moveTo>
                <a:cubicBezTo>
                  <a:pt x="2640419" y="3844"/>
                  <a:pt x="1538177" y="-44888"/>
                  <a:pt x="914400" y="73842"/>
                </a:cubicBezTo>
                <a:cubicBezTo>
                  <a:pt x="290623" y="192572"/>
                  <a:pt x="145311" y="478765"/>
                  <a:pt x="0" y="764959"/>
                </a:cubicBezTo>
              </a:path>
            </a:pathLst>
          </a:custGeom>
          <a:noFill/>
          <a:ln w="12700">
            <a:solidFill>
              <a:srgbClr val="0070C0"/>
            </a:solidFill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TextBox 9"/>
          <p:cNvSpPr txBox="1"/>
          <p:nvPr/>
        </p:nvSpPr>
        <p:spPr>
          <a:xfrm>
            <a:off x="2590188" y="2292151"/>
            <a:ext cx="83624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100" dirty="0" err="1"/>
              <a:t>QoS</a:t>
            </a:r>
            <a:r>
              <a:rPr lang="en-US" altLang="ko-KR" sz="1100" dirty="0"/>
              <a:t> DRB</a:t>
            </a:r>
            <a:endParaRPr lang="ko-KR" altLang="en-US" sz="1100" dirty="0"/>
          </a:p>
        </p:txBody>
      </p:sp>
      <p:sp>
        <p:nvSpPr>
          <p:cNvPr id="30" name="TextBox 29"/>
          <p:cNvSpPr txBox="1"/>
          <p:nvPr/>
        </p:nvSpPr>
        <p:spPr>
          <a:xfrm>
            <a:off x="4664419" y="2292151"/>
            <a:ext cx="96592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100" dirty="0" err="1"/>
              <a:t>QoS</a:t>
            </a:r>
            <a:r>
              <a:rPr lang="en-US" altLang="ko-KR" sz="1100" dirty="0"/>
              <a:t> Profile</a:t>
            </a:r>
            <a:endParaRPr lang="ko-KR" altLang="en-US" sz="1100" dirty="0"/>
          </a:p>
        </p:txBody>
      </p:sp>
      <p:cxnSp>
        <p:nvCxnSpPr>
          <p:cNvPr id="12" name="직선 화살표 연결선 11"/>
          <p:cNvCxnSpPr>
            <a:stCxn id="7" idx="2"/>
            <a:endCxn id="27" idx="0"/>
          </p:cNvCxnSpPr>
          <p:nvPr/>
        </p:nvCxnSpPr>
        <p:spPr>
          <a:xfrm flipH="1">
            <a:off x="2335831" y="3261928"/>
            <a:ext cx="4886" cy="829652"/>
          </a:xfrm>
          <a:prstGeom prst="straightConnector1">
            <a:avLst/>
          </a:prstGeom>
          <a:ln w="127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직선 화살표 연결선 30"/>
          <p:cNvCxnSpPr/>
          <p:nvPr/>
        </p:nvCxnSpPr>
        <p:spPr>
          <a:xfrm>
            <a:off x="4529241" y="3261929"/>
            <a:ext cx="0" cy="825176"/>
          </a:xfrm>
          <a:prstGeom prst="straightConnector1">
            <a:avLst/>
          </a:prstGeom>
          <a:ln w="127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직선 화살표 연결선 22"/>
          <p:cNvCxnSpPr>
            <a:stCxn id="29" idx="3"/>
          </p:cNvCxnSpPr>
          <p:nvPr/>
        </p:nvCxnSpPr>
        <p:spPr>
          <a:xfrm flipV="1">
            <a:off x="5124851" y="4333163"/>
            <a:ext cx="725341" cy="9467"/>
          </a:xfrm>
          <a:prstGeom prst="straightConnector1">
            <a:avLst/>
          </a:prstGeom>
          <a:ln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직선 화살표 연결선 41"/>
          <p:cNvCxnSpPr>
            <a:stCxn id="22" idx="2"/>
            <a:endCxn id="19" idx="0"/>
          </p:cNvCxnSpPr>
          <p:nvPr/>
        </p:nvCxnSpPr>
        <p:spPr>
          <a:xfrm flipH="1">
            <a:off x="7326009" y="2253817"/>
            <a:ext cx="2939" cy="1783177"/>
          </a:xfrm>
          <a:prstGeom prst="straightConnector1">
            <a:avLst/>
          </a:prstGeom>
          <a:ln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꺾인 연결선 32"/>
          <p:cNvCxnSpPr>
            <a:stCxn id="27" idx="2"/>
            <a:endCxn id="29" idx="2"/>
          </p:cNvCxnSpPr>
          <p:nvPr/>
        </p:nvCxnSpPr>
        <p:spPr>
          <a:xfrm rot="16200000" flipH="1">
            <a:off x="3425304" y="3494216"/>
            <a:ext cx="14464" cy="2193410"/>
          </a:xfrm>
          <a:prstGeom prst="bentConnector3">
            <a:avLst>
              <a:gd name="adj1" fmla="val 1680476"/>
            </a:avLst>
          </a:prstGeom>
          <a:ln w="12700">
            <a:solidFill>
              <a:srgbClr val="0070C0"/>
            </a:solidFill>
            <a:prstDash val="sys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2894209" y="4912331"/>
            <a:ext cx="137988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100" dirty="0"/>
              <a:t>Wireless Access</a:t>
            </a:r>
            <a:endParaRPr lang="ko-KR" altLang="en-US" sz="1100" dirty="0"/>
          </a:p>
        </p:txBody>
      </p:sp>
      <p:sp>
        <p:nvSpPr>
          <p:cNvPr id="50" name="TextBox 49"/>
          <p:cNvSpPr txBox="1"/>
          <p:nvPr/>
        </p:nvSpPr>
        <p:spPr>
          <a:xfrm>
            <a:off x="2395060" y="3317664"/>
            <a:ext cx="115273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ko-KR" sz="1100" dirty="0"/>
              <a:t>Data rate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ko-KR" sz="1100" dirty="0"/>
              <a:t>Latency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ko-KR" sz="1100" dirty="0"/>
              <a:t>PER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ko-KR" sz="1100" dirty="0"/>
              <a:t>Packet size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1689025" y="3702011"/>
            <a:ext cx="518861" cy="27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100" b="1" dirty="0"/>
              <a:t>TE</a:t>
            </a:r>
            <a:endParaRPr lang="ko-KR" altLang="en-US" sz="1100" b="1" dirty="0"/>
          </a:p>
        </p:txBody>
      </p:sp>
      <p:sp>
        <p:nvSpPr>
          <p:cNvPr id="53" name="TextBox 52"/>
          <p:cNvSpPr txBox="1"/>
          <p:nvPr/>
        </p:nvSpPr>
        <p:spPr>
          <a:xfrm>
            <a:off x="3885894" y="3791878"/>
            <a:ext cx="59871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100" b="1" dirty="0"/>
              <a:t>AP</a:t>
            </a:r>
            <a:endParaRPr lang="ko-KR" altLang="en-US" sz="1100" b="1" dirty="0"/>
          </a:p>
        </p:txBody>
      </p:sp>
      <p:sp>
        <p:nvSpPr>
          <p:cNvPr id="54" name="TextBox 53"/>
          <p:cNvSpPr txBox="1"/>
          <p:nvPr/>
        </p:nvSpPr>
        <p:spPr>
          <a:xfrm>
            <a:off x="5968397" y="4830160"/>
            <a:ext cx="177667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100" dirty="0"/>
              <a:t>3GPP 5G Core Network</a:t>
            </a:r>
            <a:endParaRPr lang="ko-KR" altLang="en-US" sz="1100" dirty="0"/>
          </a:p>
        </p:txBody>
      </p:sp>
      <p:sp>
        <p:nvSpPr>
          <p:cNvPr id="60" name="TextBox 59"/>
          <p:cNvSpPr txBox="1"/>
          <p:nvPr/>
        </p:nvSpPr>
        <p:spPr>
          <a:xfrm>
            <a:off x="4555907" y="3322140"/>
            <a:ext cx="115273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ko-KR" sz="1100" dirty="0"/>
              <a:t>Data rate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ko-KR" sz="1100" dirty="0"/>
              <a:t>Latency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ko-KR" sz="1100" dirty="0"/>
              <a:t>PER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ko-KR" sz="1100" dirty="0"/>
              <a:t>Packet size</a:t>
            </a:r>
          </a:p>
        </p:txBody>
      </p:sp>
      <p:sp>
        <p:nvSpPr>
          <p:cNvPr id="70" name="자유형 69"/>
          <p:cNvSpPr/>
          <p:nvPr/>
        </p:nvSpPr>
        <p:spPr>
          <a:xfrm>
            <a:off x="4505995" y="1885485"/>
            <a:ext cx="2426176" cy="780286"/>
          </a:xfrm>
          <a:custGeom>
            <a:avLst/>
            <a:gdLst>
              <a:gd name="connsiteX0" fmla="*/ 1577340 w 1577340"/>
              <a:gd name="connsiteY0" fmla="*/ 33526 h 780286"/>
              <a:gd name="connsiteX1" fmla="*/ 426720 w 1577340"/>
              <a:gd name="connsiteY1" fmla="*/ 86866 h 780286"/>
              <a:gd name="connsiteX2" fmla="*/ 0 w 1577340"/>
              <a:gd name="connsiteY2" fmla="*/ 780286 h 7802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77340" h="780286">
                <a:moveTo>
                  <a:pt x="1577340" y="33526"/>
                </a:moveTo>
                <a:cubicBezTo>
                  <a:pt x="1133475" y="-2034"/>
                  <a:pt x="689610" y="-37594"/>
                  <a:pt x="426720" y="86866"/>
                </a:cubicBezTo>
                <a:cubicBezTo>
                  <a:pt x="163830" y="211326"/>
                  <a:pt x="81915" y="495806"/>
                  <a:pt x="0" y="780286"/>
                </a:cubicBezTo>
              </a:path>
            </a:pathLst>
          </a:custGeom>
          <a:noFill/>
          <a:ln w="12700">
            <a:solidFill>
              <a:srgbClr val="0070C0"/>
            </a:solidFill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6" name="직사각형 25"/>
          <p:cNvSpPr/>
          <p:nvPr/>
        </p:nvSpPr>
        <p:spPr>
          <a:xfrm>
            <a:off x="5866143" y="1661480"/>
            <a:ext cx="690037" cy="2967851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dirty="0">
                <a:solidFill>
                  <a:schemeClr val="tx1"/>
                </a:solidFill>
              </a:rPr>
              <a:t>N3IWF</a:t>
            </a:r>
          </a:p>
        </p:txBody>
      </p:sp>
      <p:cxnSp>
        <p:nvCxnSpPr>
          <p:cNvPr id="32" name="직선 화살표 연결선 31"/>
          <p:cNvCxnSpPr>
            <a:endCxn id="19" idx="1"/>
          </p:cNvCxnSpPr>
          <p:nvPr/>
        </p:nvCxnSpPr>
        <p:spPr>
          <a:xfrm flipV="1">
            <a:off x="6572130" y="4333162"/>
            <a:ext cx="360040" cy="2234"/>
          </a:xfrm>
          <a:prstGeom prst="straightConnector1">
            <a:avLst/>
          </a:prstGeom>
          <a:ln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1689025" y="5711456"/>
            <a:ext cx="91019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/>
              <a:t>Fig. 12 QoS mapping and scheduling example of WLAN </a:t>
            </a:r>
          </a:p>
        </p:txBody>
      </p:sp>
      <p:sp>
        <p:nvSpPr>
          <p:cNvPr id="34" name="슬라이드 번호 개체 틀 3">
            <a:extLst>
              <a:ext uri="{FF2B5EF4-FFF2-40B4-BE49-F238E27FC236}">
                <a16:creationId xmlns:a16="http://schemas.microsoft.com/office/drawing/2014/main" id="{C511D847-4BC2-4D51-A5D6-AFA4FCE44349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5793318" y="6508072"/>
            <a:ext cx="704849" cy="363537"/>
          </a:xfrm>
        </p:spPr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815492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직사각형 41"/>
          <p:cNvSpPr/>
          <p:nvPr/>
        </p:nvSpPr>
        <p:spPr>
          <a:xfrm>
            <a:off x="3668163" y="3288072"/>
            <a:ext cx="679206" cy="333589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>
                <a:solidFill>
                  <a:schemeClr val="tx1"/>
                </a:solidFill>
              </a:rPr>
              <a:t>UE</a:t>
            </a:r>
            <a:endParaRPr lang="ko-KR" altLang="en-US" sz="1200" dirty="0">
              <a:solidFill>
                <a:schemeClr val="tx1"/>
              </a:solidFill>
            </a:endParaRPr>
          </a:p>
        </p:txBody>
      </p:sp>
      <p:sp>
        <p:nvSpPr>
          <p:cNvPr id="44" name="직사각형 43"/>
          <p:cNvSpPr/>
          <p:nvPr/>
        </p:nvSpPr>
        <p:spPr>
          <a:xfrm>
            <a:off x="5229499" y="3288072"/>
            <a:ext cx="1010750" cy="333589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>
                <a:solidFill>
                  <a:schemeClr val="tx1"/>
                </a:solidFill>
              </a:rPr>
              <a:t>5G AN</a:t>
            </a:r>
          </a:p>
        </p:txBody>
      </p:sp>
      <p:sp>
        <p:nvSpPr>
          <p:cNvPr id="45" name="직사각형 44"/>
          <p:cNvSpPr/>
          <p:nvPr/>
        </p:nvSpPr>
        <p:spPr>
          <a:xfrm>
            <a:off x="1773536" y="3119255"/>
            <a:ext cx="679206" cy="671221"/>
          </a:xfrm>
          <a:prstGeom prst="rect">
            <a:avLst/>
          </a:prstGeom>
          <a:solidFill>
            <a:srgbClr val="CCFFCC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>
                <a:solidFill>
                  <a:schemeClr val="tx1"/>
                </a:solidFill>
              </a:rPr>
              <a:t>End Station</a:t>
            </a:r>
            <a:endParaRPr lang="ko-KR" altLang="en-US" sz="1200" dirty="0">
              <a:solidFill>
                <a:schemeClr val="tx1"/>
              </a:solidFill>
            </a:endParaRPr>
          </a:p>
        </p:txBody>
      </p:sp>
      <p:sp>
        <p:nvSpPr>
          <p:cNvPr id="46" name="직사각형 45"/>
          <p:cNvSpPr/>
          <p:nvPr/>
        </p:nvSpPr>
        <p:spPr>
          <a:xfrm>
            <a:off x="3038350" y="3288073"/>
            <a:ext cx="635030" cy="333589"/>
          </a:xfrm>
          <a:prstGeom prst="rect">
            <a:avLst/>
          </a:prstGeom>
          <a:solidFill>
            <a:srgbClr val="CCFFCC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>
                <a:solidFill>
                  <a:schemeClr val="tx1"/>
                </a:solidFill>
              </a:rPr>
              <a:t>TT</a:t>
            </a:r>
            <a:endParaRPr lang="ko-KR" altLang="en-US" sz="1200" dirty="0">
              <a:solidFill>
                <a:schemeClr val="tx1"/>
              </a:solidFill>
            </a:endParaRPr>
          </a:p>
        </p:txBody>
      </p:sp>
      <p:sp>
        <p:nvSpPr>
          <p:cNvPr id="47" name="직사각형 46"/>
          <p:cNvSpPr/>
          <p:nvPr/>
        </p:nvSpPr>
        <p:spPr>
          <a:xfrm>
            <a:off x="7250321" y="3288070"/>
            <a:ext cx="635030" cy="333589"/>
          </a:xfrm>
          <a:prstGeom prst="rect">
            <a:avLst/>
          </a:prstGeom>
          <a:solidFill>
            <a:srgbClr val="CCFFCC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>
                <a:solidFill>
                  <a:schemeClr val="tx1"/>
                </a:solidFill>
              </a:rPr>
              <a:t>TT</a:t>
            </a:r>
            <a:endParaRPr lang="ko-KR" altLang="en-US" sz="1200" dirty="0">
              <a:solidFill>
                <a:schemeClr val="tx1"/>
              </a:solidFill>
            </a:endParaRPr>
          </a:p>
        </p:txBody>
      </p:sp>
      <p:sp>
        <p:nvSpPr>
          <p:cNvPr id="48" name="직사각형 47"/>
          <p:cNvSpPr/>
          <p:nvPr/>
        </p:nvSpPr>
        <p:spPr>
          <a:xfrm>
            <a:off x="8467546" y="3101248"/>
            <a:ext cx="679206" cy="671221"/>
          </a:xfrm>
          <a:prstGeom prst="rect">
            <a:avLst/>
          </a:prstGeom>
          <a:solidFill>
            <a:srgbClr val="CCFFCC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>
                <a:solidFill>
                  <a:schemeClr val="tx1"/>
                </a:solidFill>
              </a:rPr>
              <a:t>Master Station</a:t>
            </a:r>
            <a:endParaRPr lang="ko-KR" altLang="en-US" sz="1200" dirty="0">
              <a:solidFill>
                <a:schemeClr val="tx1"/>
              </a:solidFill>
            </a:endParaRPr>
          </a:p>
        </p:txBody>
      </p:sp>
      <p:cxnSp>
        <p:nvCxnSpPr>
          <p:cNvPr id="49" name="직선 연결선 48"/>
          <p:cNvCxnSpPr/>
          <p:nvPr/>
        </p:nvCxnSpPr>
        <p:spPr>
          <a:xfrm>
            <a:off x="4419377" y="3438449"/>
            <a:ext cx="648072" cy="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직선 연결선 50"/>
          <p:cNvCxnSpPr>
            <a:stCxn id="45" idx="3"/>
            <a:endCxn id="46" idx="1"/>
          </p:cNvCxnSpPr>
          <p:nvPr/>
        </p:nvCxnSpPr>
        <p:spPr>
          <a:xfrm>
            <a:off x="2452742" y="3454865"/>
            <a:ext cx="585608" cy="2"/>
          </a:xfrm>
          <a:prstGeom prst="line">
            <a:avLst/>
          </a:prstGeom>
          <a:ln w="127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직선 연결선 52"/>
          <p:cNvCxnSpPr/>
          <p:nvPr/>
        </p:nvCxnSpPr>
        <p:spPr>
          <a:xfrm>
            <a:off x="7881938" y="3436858"/>
            <a:ext cx="585608" cy="2"/>
          </a:xfrm>
          <a:prstGeom prst="line">
            <a:avLst/>
          </a:prstGeom>
          <a:ln w="127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직선 화살표 연결선 54"/>
          <p:cNvCxnSpPr/>
          <p:nvPr/>
        </p:nvCxnSpPr>
        <p:spPr>
          <a:xfrm>
            <a:off x="3673381" y="3932839"/>
            <a:ext cx="3571555" cy="0"/>
          </a:xfrm>
          <a:prstGeom prst="straightConnector1">
            <a:avLst/>
          </a:prstGeom>
          <a:ln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직선 연결선 55"/>
          <p:cNvCxnSpPr/>
          <p:nvPr/>
        </p:nvCxnSpPr>
        <p:spPr>
          <a:xfrm>
            <a:off x="3668163" y="3599253"/>
            <a:ext cx="0" cy="50405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직선 연결선 56"/>
          <p:cNvCxnSpPr/>
          <p:nvPr/>
        </p:nvCxnSpPr>
        <p:spPr>
          <a:xfrm>
            <a:off x="7244935" y="3604890"/>
            <a:ext cx="0" cy="50405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5054501" y="3964810"/>
            <a:ext cx="96782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/>
              <a:t>TSN Bridge </a:t>
            </a:r>
            <a:endParaRPr lang="ko-KR" altLang="en-US" sz="1200" dirty="0"/>
          </a:p>
        </p:txBody>
      </p:sp>
      <p:sp>
        <p:nvSpPr>
          <p:cNvPr id="59" name="TextBox 58"/>
          <p:cNvSpPr txBox="1"/>
          <p:nvPr/>
        </p:nvSpPr>
        <p:spPr>
          <a:xfrm>
            <a:off x="1557521" y="2758859"/>
            <a:ext cx="120857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/>
              <a:t>TSN Domain </a:t>
            </a:r>
            <a:endParaRPr lang="ko-KR" altLang="en-US" sz="1200" dirty="0"/>
          </a:p>
        </p:txBody>
      </p:sp>
      <p:sp>
        <p:nvSpPr>
          <p:cNvPr id="60" name="TextBox 59"/>
          <p:cNvSpPr txBox="1"/>
          <p:nvPr/>
        </p:nvSpPr>
        <p:spPr>
          <a:xfrm>
            <a:off x="8323531" y="2741207"/>
            <a:ext cx="129888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/>
              <a:t>TSN Domain </a:t>
            </a:r>
            <a:endParaRPr lang="ko-KR" altLang="en-US" sz="1200" dirty="0"/>
          </a:p>
        </p:txBody>
      </p:sp>
      <p:sp>
        <p:nvSpPr>
          <p:cNvPr id="61" name="직사각형 60"/>
          <p:cNvSpPr/>
          <p:nvPr/>
        </p:nvSpPr>
        <p:spPr>
          <a:xfrm>
            <a:off x="6234185" y="3288070"/>
            <a:ext cx="1010750" cy="333589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>
                <a:solidFill>
                  <a:schemeClr val="tx1"/>
                </a:solidFill>
              </a:rPr>
              <a:t>5G CN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1707269" y="5621352"/>
            <a:ext cx="91019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/>
              <a:t>Fig. 13 TSN bridge using 5G AN and CN </a:t>
            </a:r>
          </a:p>
        </p:txBody>
      </p:sp>
      <p:sp>
        <p:nvSpPr>
          <p:cNvPr id="19" name="슬라이드 번호 개체 틀 3">
            <a:extLst>
              <a:ext uri="{FF2B5EF4-FFF2-40B4-BE49-F238E27FC236}">
                <a16:creationId xmlns:a16="http://schemas.microsoft.com/office/drawing/2014/main" id="{AD161168-BF07-496D-B638-2E3B79C662A1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5793318" y="6508072"/>
            <a:ext cx="704849" cy="363537"/>
          </a:xfrm>
        </p:spPr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0732518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직사각형 27"/>
          <p:cNvSpPr/>
          <p:nvPr/>
        </p:nvSpPr>
        <p:spPr>
          <a:xfrm>
            <a:off x="3690092" y="3417373"/>
            <a:ext cx="679206" cy="333589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>
                <a:solidFill>
                  <a:schemeClr val="tx1"/>
                </a:solidFill>
              </a:rPr>
              <a:t>TE</a:t>
            </a:r>
            <a:endParaRPr lang="ko-KR" altLang="en-US" sz="1200" dirty="0">
              <a:solidFill>
                <a:schemeClr val="tx1"/>
              </a:solidFill>
            </a:endParaRPr>
          </a:p>
        </p:txBody>
      </p:sp>
      <p:sp>
        <p:nvSpPr>
          <p:cNvPr id="36" name="직사각형 35"/>
          <p:cNvSpPr/>
          <p:nvPr/>
        </p:nvSpPr>
        <p:spPr>
          <a:xfrm>
            <a:off x="5251428" y="3417373"/>
            <a:ext cx="1010750" cy="333589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>
                <a:solidFill>
                  <a:schemeClr val="tx1"/>
                </a:solidFill>
              </a:rPr>
              <a:t>WLAN AN</a:t>
            </a:r>
          </a:p>
        </p:txBody>
      </p:sp>
      <p:sp>
        <p:nvSpPr>
          <p:cNvPr id="32" name="직사각형 31"/>
          <p:cNvSpPr/>
          <p:nvPr/>
        </p:nvSpPr>
        <p:spPr>
          <a:xfrm>
            <a:off x="1795465" y="3248556"/>
            <a:ext cx="679206" cy="671221"/>
          </a:xfrm>
          <a:prstGeom prst="rect">
            <a:avLst/>
          </a:prstGeom>
          <a:solidFill>
            <a:srgbClr val="CCFFCC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>
                <a:solidFill>
                  <a:schemeClr val="tx1"/>
                </a:solidFill>
              </a:rPr>
              <a:t>End Station</a:t>
            </a:r>
            <a:endParaRPr lang="ko-KR" altLang="en-US" sz="1200" dirty="0">
              <a:solidFill>
                <a:schemeClr val="tx1"/>
              </a:solidFill>
            </a:endParaRPr>
          </a:p>
        </p:txBody>
      </p:sp>
      <p:sp>
        <p:nvSpPr>
          <p:cNvPr id="33" name="직사각형 32"/>
          <p:cNvSpPr/>
          <p:nvPr/>
        </p:nvSpPr>
        <p:spPr>
          <a:xfrm>
            <a:off x="3060279" y="3417374"/>
            <a:ext cx="635030" cy="333589"/>
          </a:xfrm>
          <a:prstGeom prst="rect">
            <a:avLst/>
          </a:prstGeom>
          <a:solidFill>
            <a:srgbClr val="CCFFCC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>
                <a:solidFill>
                  <a:schemeClr val="tx1"/>
                </a:solidFill>
              </a:rPr>
              <a:t>TT</a:t>
            </a:r>
            <a:endParaRPr lang="ko-KR" altLang="en-US" sz="1200" dirty="0">
              <a:solidFill>
                <a:schemeClr val="tx1"/>
              </a:solidFill>
            </a:endParaRPr>
          </a:p>
        </p:txBody>
      </p:sp>
      <p:sp>
        <p:nvSpPr>
          <p:cNvPr id="34" name="직사각형 33"/>
          <p:cNvSpPr/>
          <p:nvPr/>
        </p:nvSpPr>
        <p:spPr>
          <a:xfrm>
            <a:off x="7263458" y="3417371"/>
            <a:ext cx="635030" cy="333589"/>
          </a:xfrm>
          <a:prstGeom prst="rect">
            <a:avLst/>
          </a:prstGeom>
          <a:solidFill>
            <a:srgbClr val="CCFFCC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>
                <a:solidFill>
                  <a:schemeClr val="tx1"/>
                </a:solidFill>
              </a:rPr>
              <a:t>TT</a:t>
            </a:r>
            <a:endParaRPr lang="ko-KR" altLang="en-US" sz="1200" dirty="0">
              <a:solidFill>
                <a:schemeClr val="tx1"/>
              </a:solidFill>
            </a:endParaRPr>
          </a:p>
        </p:txBody>
      </p:sp>
      <p:sp>
        <p:nvSpPr>
          <p:cNvPr id="37" name="직사각형 36"/>
          <p:cNvSpPr/>
          <p:nvPr/>
        </p:nvSpPr>
        <p:spPr>
          <a:xfrm>
            <a:off x="8480683" y="3230549"/>
            <a:ext cx="679206" cy="671221"/>
          </a:xfrm>
          <a:prstGeom prst="rect">
            <a:avLst/>
          </a:prstGeom>
          <a:solidFill>
            <a:srgbClr val="CCFFCC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>
                <a:solidFill>
                  <a:schemeClr val="tx1"/>
                </a:solidFill>
              </a:rPr>
              <a:t>Master Station</a:t>
            </a:r>
            <a:endParaRPr lang="ko-KR" altLang="en-US" sz="1200" dirty="0">
              <a:solidFill>
                <a:schemeClr val="tx1"/>
              </a:solidFill>
            </a:endParaRPr>
          </a:p>
        </p:txBody>
      </p:sp>
      <p:cxnSp>
        <p:nvCxnSpPr>
          <p:cNvPr id="4" name="직선 연결선 3"/>
          <p:cNvCxnSpPr/>
          <p:nvPr/>
        </p:nvCxnSpPr>
        <p:spPr>
          <a:xfrm>
            <a:off x="4441306" y="3567750"/>
            <a:ext cx="648072" cy="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직선 연결선 40"/>
          <p:cNvCxnSpPr>
            <a:stCxn id="32" idx="3"/>
            <a:endCxn id="33" idx="1"/>
          </p:cNvCxnSpPr>
          <p:nvPr/>
        </p:nvCxnSpPr>
        <p:spPr>
          <a:xfrm>
            <a:off x="2474671" y="3584166"/>
            <a:ext cx="585608" cy="2"/>
          </a:xfrm>
          <a:prstGeom prst="line">
            <a:avLst/>
          </a:prstGeom>
          <a:ln w="127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직선 연결선 42"/>
          <p:cNvCxnSpPr/>
          <p:nvPr/>
        </p:nvCxnSpPr>
        <p:spPr>
          <a:xfrm>
            <a:off x="7895075" y="3566159"/>
            <a:ext cx="585608" cy="2"/>
          </a:xfrm>
          <a:prstGeom prst="line">
            <a:avLst/>
          </a:prstGeom>
          <a:ln w="127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직선 화살표 연결선 9"/>
          <p:cNvCxnSpPr/>
          <p:nvPr/>
        </p:nvCxnSpPr>
        <p:spPr>
          <a:xfrm>
            <a:off x="3695310" y="4062140"/>
            <a:ext cx="3571555" cy="0"/>
          </a:xfrm>
          <a:prstGeom prst="straightConnector1">
            <a:avLst/>
          </a:prstGeom>
          <a:ln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직선 연결선 15"/>
          <p:cNvCxnSpPr/>
          <p:nvPr/>
        </p:nvCxnSpPr>
        <p:spPr>
          <a:xfrm>
            <a:off x="3690092" y="3728554"/>
            <a:ext cx="0" cy="50405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직선 연결선 49"/>
          <p:cNvCxnSpPr/>
          <p:nvPr/>
        </p:nvCxnSpPr>
        <p:spPr>
          <a:xfrm>
            <a:off x="7258072" y="3734191"/>
            <a:ext cx="0" cy="50405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5076430" y="4094111"/>
            <a:ext cx="96782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/>
              <a:t>TSN Bridge </a:t>
            </a:r>
            <a:endParaRPr lang="ko-KR" altLang="en-US" sz="1200" dirty="0"/>
          </a:p>
        </p:txBody>
      </p:sp>
      <p:sp>
        <p:nvSpPr>
          <p:cNvPr id="52" name="TextBox 51"/>
          <p:cNvSpPr txBox="1"/>
          <p:nvPr/>
        </p:nvSpPr>
        <p:spPr>
          <a:xfrm>
            <a:off x="1579450" y="2888160"/>
            <a:ext cx="120857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/>
              <a:t>TSN Domain </a:t>
            </a:r>
            <a:endParaRPr lang="ko-KR" altLang="en-US" sz="1200" dirty="0"/>
          </a:p>
        </p:txBody>
      </p:sp>
      <p:sp>
        <p:nvSpPr>
          <p:cNvPr id="54" name="TextBox 53"/>
          <p:cNvSpPr txBox="1"/>
          <p:nvPr/>
        </p:nvSpPr>
        <p:spPr>
          <a:xfrm>
            <a:off x="8336668" y="2870508"/>
            <a:ext cx="129888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/>
              <a:t>TSN Domain </a:t>
            </a:r>
            <a:endParaRPr lang="ko-KR" altLang="en-US" sz="1200" dirty="0"/>
          </a:p>
        </p:txBody>
      </p:sp>
      <p:sp>
        <p:nvSpPr>
          <p:cNvPr id="18" name="직사각형 17"/>
          <p:cNvSpPr/>
          <p:nvPr/>
        </p:nvSpPr>
        <p:spPr>
          <a:xfrm>
            <a:off x="6256114" y="3417371"/>
            <a:ext cx="1010750" cy="333589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>
                <a:solidFill>
                  <a:schemeClr val="tx1"/>
                </a:solidFill>
              </a:rPr>
              <a:t>5G CN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1707269" y="5601688"/>
            <a:ext cx="91019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/>
              <a:t>Fig. 14 TSN bridge using WLAN and 5G CN interworking</a:t>
            </a:r>
          </a:p>
        </p:txBody>
      </p:sp>
      <p:sp>
        <p:nvSpPr>
          <p:cNvPr id="19" name="슬라이드 번호 개체 틀 3">
            <a:extLst>
              <a:ext uri="{FF2B5EF4-FFF2-40B4-BE49-F238E27FC236}">
                <a16:creationId xmlns:a16="http://schemas.microsoft.com/office/drawing/2014/main" id="{F36C8FF2-B69E-46F1-9ECB-FD957D5C4CC7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5793318" y="6508072"/>
            <a:ext cx="704849" cy="363537"/>
          </a:xfrm>
        </p:spPr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7196825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">
            <a:extLst>
              <a:ext uri="{FF2B5EF4-FFF2-40B4-BE49-F238E27FC236}">
                <a16:creationId xmlns:a16="http://schemas.microsoft.com/office/drawing/2014/main" id="{5233A552-54ED-40DD-A560-7A30649310ED}"/>
              </a:ext>
            </a:extLst>
          </p:cNvPr>
          <p:cNvGrpSpPr/>
          <p:nvPr/>
        </p:nvGrpSpPr>
        <p:grpSpPr>
          <a:xfrm>
            <a:off x="1707269" y="2585501"/>
            <a:ext cx="7034153" cy="1500601"/>
            <a:chOff x="1707269" y="2585501"/>
            <a:chExt cx="7034153" cy="1500601"/>
          </a:xfrm>
        </p:grpSpPr>
        <p:sp>
          <p:nvSpPr>
            <p:cNvPr id="19" name="직사각형 18"/>
            <p:cNvSpPr/>
            <p:nvPr/>
          </p:nvSpPr>
          <p:spPr>
            <a:xfrm>
              <a:off x="3817911" y="3132365"/>
              <a:ext cx="679206" cy="333589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200" dirty="0">
                  <a:solidFill>
                    <a:schemeClr val="tx1"/>
                  </a:solidFill>
                </a:rPr>
                <a:t>TE</a:t>
              </a:r>
              <a:endParaRPr lang="ko-KR" alt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20" name="직사각형 19"/>
            <p:cNvSpPr/>
            <p:nvPr/>
          </p:nvSpPr>
          <p:spPr>
            <a:xfrm>
              <a:off x="5358575" y="3132365"/>
              <a:ext cx="1010750" cy="333589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200" dirty="0">
                  <a:solidFill>
                    <a:schemeClr val="tx1"/>
                  </a:solidFill>
                </a:rPr>
                <a:t>WLAN AN</a:t>
              </a:r>
            </a:p>
          </p:txBody>
        </p:sp>
        <p:sp>
          <p:nvSpPr>
            <p:cNvPr id="21" name="직사각형 20"/>
            <p:cNvSpPr/>
            <p:nvPr/>
          </p:nvSpPr>
          <p:spPr>
            <a:xfrm>
              <a:off x="1923284" y="2963548"/>
              <a:ext cx="679206" cy="671221"/>
            </a:xfrm>
            <a:prstGeom prst="rect">
              <a:avLst/>
            </a:prstGeom>
            <a:solidFill>
              <a:srgbClr val="CCFFCC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200" dirty="0">
                  <a:solidFill>
                    <a:schemeClr val="tx1"/>
                  </a:solidFill>
                </a:rPr>
                <a:t>End Station</a:t>
              </a:r>
              <a:endParaRPr lang="ko-KR" alt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22" name="직사각형 21"/>
            <p:cNvSpPr/>
            <p:nvPr/>
          </p:nvSpPr>
          <p:spPr>
            <a:xfrm>
              <a:off x="3188098" y="3132366"/>
              <a:ext cx="635030" cy="333589"/>
            </a:xfrm>
            <a:prstGeom prst="rect">
              <a:avLst/>
            </a:prstGeom>
            <a:solidFill>
              <a:srgbClr val="CCFFCC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200" dirty="0">
                  <a:solidFill>
                    <a:schemeClr val="tx1"/>
                  </a:solidFill>
                </a:rPr>
                <a:t>TT</a:t>
              </a:r>
              <a:endParaRPr lang="ko-KR" alt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23" name="직사각형 22"/>
            <p:cNvSpPr/>
            <p:nvPr/>
          </p:nvSpPr>
          <p:spPr>
            <a:xfrm>
              <a:off x="6369325" y="3132364"/>
              <a:ext cx="635030" cy="333589"/>
            </a:xfrm>
            <a:prstGeom prst="rect">
              <a:avLst/>
            </a:prstGeom>
            <a:solidFill>
              <a:srgbClr val="CCFFCC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200" dirty="0">
                  <a:solidFill>
                    <a:schemeClr val="tx1"/>
                  </a:solidFill>
                </a:rPr>
                <a:t>TT</a:t>
              </a:r>
              <a:endParaRPr lang="ko-KR" alt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24" name="직사각형 23"/>
            <p:cNvSpPr/>
            <p:nvPr/>
          </p:nvSpPr>
          <p:spPr>
            <a:xfrm>
              <a:off x="7586550" y="2945542"/>
              <a:ext cx="679206" cy="671221"/>
            </a:xfrm>
            <a:prstGeom prst="rect">
              <a:avLst/>
            </a:prstGeom>
            <a:solidFill>
              <a:srgbClr val="CCFFCC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200" dirty="0">
                  <a:solidFill>
                    <a:schemeClr val="tx1"/>
                  </a:solidFill>
                </a:rPr>
                <a:t>Master Station</a:t>
              </a:r>
              <a:endParaRPr lang="ko-KR" altLang="en-US" sz="1200" dirty="0">
                <a:solidFill>
                  <a:schemeClr val="tx1"/>
                </a:solidFill>
              </a:endParaRPr>
            </a:p>
          </p:txBody>
        </p:sp>
        <p:cxnSp>
          <p:nvCxnSpPr>
            <p:cNvPr id="25" name="직선 연결선 24"/>
            <p:cNvCxnSpPr/>
            <p:nvPr/>
          </p:nvCxnSpPr>
          <p:spPr>
            <a:xfrm>
              <a:off x="4569125" y="3282742"/>
              <a:ext cx="648072" cy="0"/>
            </a:xfrm>
            <a:prstGeom prst="line">
              <a:avLst/>
            </a:prstGeom>
            <a:ln w="127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직선 연결선 25"/>
            <p:cNvCxnSpPr>
              <a:stCxn id="21" idx="3"/>
              <a:endCxn id="22" idx="1"/>
            </p:cNvCxnSpPr>
            <p:nvPr/>
          </p:nvCxnSpPr>
          <p:spPr>
            <a:xfrm>
              <a:off x="2602490" y="3299158"/>
              <a:ext cx="585608" cy="2"/>
            </a:xfrm>
            <a:prstGeom prst="line">
              <a:avLst/>
            </a:prstGeom>
            <a:ln w="12700">
              <a:solidFill>
                <a:srgbClr val="0070C0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직선 연결선 26"/>
            <p:cNvCxnSpPr/>
            <p:nvPr/>
          </p:nvCxnSpPr>
          <p:spPr>
            <a:xfrm>
              <a:off x="7000942" y="3281152"/>
              <a:ext cx="585608" cy="2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직선 화살표 연결선 28"/>
            <p:cNvCxnSpPr/>
            <p:nvPr/>
          </p:nvCxnSpPr>
          <p:spPr>
            <a:xfrm flipV="1">
              <a:off x="3815703" y="3798070"/>
              <a:ext cx="2553622" cy="11033"/>
            </a:xfrm>
            <a:prstGeom prst="straightConnector1">
              <a:avLst/>
            </a:prstGeom>
            <a:ln>
              <a:solidFill>
                <a:schemeClr val="tx1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직선 연결선 29"/>
            <p:cNvCxnSpPr/>
            <p:nvPr/>
          </p:nvCxnSpPr>
          <p:spPr>
            <a:xfrm>
              <a:off x="3817911" y="3443546"/>
              <a:ext cx="0" cy="50405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직선 연결선 30"/>
            <p:cNvCxnSpPr/>
            <p:nvPr/>
          </p:nvCxnSpPr>
          <p:spPr>
            <a:xfrm>
              <a:off x="6369325" y="3463272"/>
              <a:ext cx="0" cy="50405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TextBox 34"/>
            <p:cNvSpPr txBox="1"/>
            <p:nvPr/>
          </p:nvSpPr>
          <p:spPr>
            <a:xfrm>
              <a:off x="4638873" y="3809103"/>
              <a:ext cx="96782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/>
                <a:t>TSN Bridge </a:t>
              </a:r>
              <a:endParaRPr lang="ko-KR" altLang="en-US" sz="1200" dirty="0"/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1707269" y="2603152"/>
              <a:ext cx="120857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/>
                <a:t>TSN Domain </a:t>
              </a:r>
              <a:endParaRPr lang="ko-KR" altLang="en-US" sz="1200" dirty="0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7442535" y="2585501"/>
              <a:ext cx="129888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/>
                <a:t>TSN Domain </a:t>
              </a:r>
              <a:endParaRPr lang="ko-KR" altLang="en-US" sz="1200" dirty="0"/>
            </a:p>
          </p:txBody>
        </p:sp>
      </p:grpSp>
      <p:sp>
        <p:nvSpPr>
          <p:cNvPr id="62" name="TextBox 61"/>
          <p:cNvSpPr txBox="1"/>
          <p:nvPr/>
        </p:nvSpPr>
        <p:spPr>
          <a:xfrm>
            <a:off x="1707269" y="5503362"/>
            <a:ext cx="91019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/>
              <a:t>Fig. 15 TSN bridge using WLAN only </a:t>
            </a:r>
          </a:p>
        </p:txBody>
      </p:sp>
      <p:sp>
        <p:nvSpPr>
          <p:cNvPr id="28" name="슬라이드 번호 개체 틀 3">
            <a:extLst>
              <a:ext uri="{FF2B5EF4-FFF2-40B4-BE49-F238E27FC236}">
                <a16:creationId xmlns:a16="http://schemas.microsoft.com/office/drawing/2014/main" id="{9F9ED220-CF24-4AA0-AE07-2A0A0F29F022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5793318" y="6508072"/>
            <a:ext cx="704849" cy="363537"/>
          </a:xfrm>
        </p:spPr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418798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2D32641-F09A-4093-A1B7-EF7E5C8814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kern="1200" dirty="0">
                <a:solidFill>
                  <a:schemeClr val="tx1"/>
                </a:solidFill>
                <a:latin typeface="+mn-lt"/>
                <a:ea typeface="돋움" panose="020B0600000101010101" pitchFamily="50" charset="-127"/>
                <a:cs typeface="Arial" panose="020B0604020202020204" pitchFamily="34" charset="0"/>
              </a:rPr>
              <a:t>Abstract</a:t>
            </a:r>
            <a:endParaRPr lang="ko-KR" altLang="en-US" kern="1200" dirty="0">
              <a:solidFill>
                <a:schemeClr val="tx1"/>
              </a:solidFill>
              <a:latin typeface="+mn-lt"/>
              <a:ea typeface="돋움" panose="020B0600000101010101" pitchFamily="50" charset="-127"/>
              <a:cs typeface="Arial" panose="020B0604020202020204" pitchFamily="34" charset="0"/>
            </a:endParaRP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D895ABEB-ADE0-43EC-918D-CAA0265945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/>
            <a:r>
              <a:rPr lang="en-US" altLang="pl-PL" sz="20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document</a:t>
            </a:r>
            <a:r>
              <a:rPr lang="ko-KR" altLang="en-US" sz="20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20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provides</a:t>
            </a:r>
            <a:r>
              <a:rPr lang="ko-KR" altLang="en-US" sz="20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pl-PL" sz="2000" b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updated </a:t>
            </a:r>
            <a:r>
              <a:rPr lang="en-US" altLang="pl-PL" sz="20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figures shown in IEEE 802.11 AANI contribution </a:t>
            </a:r>
            <a:r>
              <a:rPr lang="en-US" altLang="pl-PL" sz="2000" b="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“Draft technical report on interworking between 3GPP 5G network and WLAN</a:t>
            </a:r>
            <a:r>
              <a:rPr lang="en-US" altLang="pl-PL" sz="20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(IEEE 802.11-20/013r12)”.</a:t>
            </a:r>
          </a:p>
          <a:p>
            <a:pPr marL="0" indent="0" algn="just"/>
            <a:endParaRPr lang="en-US" altLang="pl-PL" sz="2000" b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/>
            <a:r>
              <a:rPr lang="en-US" altLang="pl-PL" sz="20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DF253B4E-C7EC-4A24-9587-18BB531A55ED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5793318" y="6508072"/>
            <a:ext cx="704849" cy="363537"/>
          </a:xfrm>
        </p:spPr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A41E068D-658A-41FF-8A71-BF3C5AAC749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Hyun </a:t>
            </a:r>
            <a:r>
              <a:rPr lang="en-GB" dirty="0" err="1"/>
              <a:t>Seo</a:t>
            </a:r>
            <a:r>
              <a:rPr lang="en-GB" dirty="0"/>
              <a:t> OH (ETRI)</a:t>
            </a:r>
          </a:p>
        </p:txBody>
      </p:sp>
    </p:spTree>
    <p:extLst>
      <p:ext uri="{BB962C8B-B14F-4D97-AF65-F5344CB8AC3E}">
        <p14:creationId xmlns:p14="http://schemas.microsoft.com/office/powerpoint/2010/main" val="30678250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Box 25"/>
          <p:cNvSpPr txBox="1"/>
          <p:nvPr/>
        </p:nvSpPr>
        <p:spPr>
          <a:xfrm>
            <a:off x="1689025" y="5711456"/>
            <a:ext cx="91019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/>
              <a:t>Fig. 1 Overview of interworking reference model</a:t>
            </a:r>
            <a:endParaRPr lang="ko-KR" altLang="en-US" dirty="0"/>
          </a:p>
        </p:txBody>
      </p:sp>
      <p:sp>
        <p:nvSpPr>
          <p:cNvPr id="88" name="직사각형 87"/>
          <p:cNvSpPr/>
          <p:nvPr/>
        </p:nvSpPr>
        <p:spPr>
          <a:xfrm>
            <a:off x="3684085" y="2695459"/>
            <a:ext cx="1584176" cy="709058"/>
          </a:xfrm>
          <a:prstGeom prst="rect">
            <a:avLst/>
          </a:prstGeom>
          <a:solidFill>
            <a:schemeClr val="bg1"/>
          </a:solidFill>
          <a:ln w="19050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9" name="구름 88"/>
          <p:cNvSpPr/>
          <p:nvPr/>
        </p:nvSpPr>
        <p:spPr>
          <a:xfrm>
            <a:off x="5916333" y="2206092"/>
            <a:ext cx="2129846" cy="1575891"/>
          </a:xfrm>
          <a:prstGeom prst="cloud">
            <a:avLst/>
          </a:prstGeom>
          <a:solidFill>
            <a:schemeClr val="bg1"/>
          </a:solidFill>
          <a:ln w="190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>
                <a:solidFill>
                  <a:schemeClr val="tx1"/>
                </a:solidFill>
              </a:rPr>
              <a:t>        3GPP 5G </a:t>
            </a:r>
          </a:p>
          <a:p>
            <a:pPr algn="ctr"/>
            <a:r>
              <a:rPr lang="en-US" altLang="ko-KR" sz="1200" dirty="0">
                <a:solidFill>
                  <a:schemeClr val="tx1"/>
                </a:solidFill>
              </a:rPr>
              <a:t>    Core Network</a:t>
            </a:r>
            <a:r>
              <a:rPr lang="ko-KR" altLang="en-US" sz="1200" dirty="0">
                <a:solidFill>
                  <a:schemeClr val="tx1"/>
                </a:solidFill>
              </a:rPr>
              <a:t> </a:t>
            </a:r>
          </a:p>
        </p:txBody>
      </p:sp>
      <p:cxnSp>
        <p:nvCxnSpPr>
          <p:cNvPr id="91" name="직선 연결선 90"/>
          <p:cNvCxnSpPr/>
          <p:nvPr/>
        </p:nvCxnSpPr>
        <p:spPr>
          <a:xfrm>
            <a:off x="7968693" y="2773852"/>
            <a:ext cx="362139" cy="0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직사각형 91"/>
          <p:cNvSpPr/>
          <p:nvPr/>
        </p:nvSpPr>
        <p:spPr>
          <a:xfrm>
            <a:off x="8333471" y="2607145"/>
            <a:ext cx="823222" cy="426500"/>
          </a:xfrm>
          <a:prstGeom prst="rect">
            <a:avLst/>
          </a:prstGeom>
          <a:solidFill>
            <a:schemeClr val="bg1"/>
          </a:solidFill>
          <a:ln w="190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>
                <a:solidFill>
                  <a:schemeClr val="tx1"/>
                </a:solidFill>
              </a:rPr>
              <a:t>Data</a:t>
            </a:r>
          </a:p>
          <a:p>
            <a:pPr algn="ctr"/>
            <a:r>
              <a:rPr lang="en-US" altLang="ko-KR" sz="1200" dirty="0">
                <a:solidFill>
                  <a:schemeClr val="tx1"/>
                </a:solidFill>
              </a:rPr>
              <a:t>Network</a:t>
            </a:r>
            <a:endParaRPr lang="ko-KR" altLang="en-US" sz="1200" dirty="0">
              <a:solidFill>
                <a:schemeClr val="tx1"/>
              </a:solidFill>
            </a:endParaRPr>
          </a:p>
        </p:txBody>
      </p:sp>
      <p:cxnSp>
        <p:nvCxnSpPr>
          <p:cNvPr id="93" name="직선 연결선 92"/>
          <p:cNvCxnSpPr>
            <a:endCxn id="89" idx="2"/>
          </p:cNvCxnSpPr>
          <p:nvPr/>
        </p:nvCxnSpPr>
        <p:spPr>
          <a:xfrm>
            <a:off x="5340269" y="2992663"/>
            <a:ext cx="582670" cy="1375"/>
          </a:xfrm>
          <a:prstGeom prst="line">
            <a:avLst/>
          </a:prstGeom>
          <a:ln w="12700">
            <a:solidFill>
              <a:srgbClr val="0070C0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" name="자유형 97"/>
          <p:cNvSpPr/>
          <p:nvPr/>
        </p:nvSpPr>
        <p:spPr>
          <a:xfrm>
            <a:off x="2867996" y="3070066"/>
            <a:ext cx="723412" cy="78825"/>
          </a:xfrm>
          <a:custGeom>
            <a:avLst/>
            <a:gdLst>
              <a:gd name="connsiteX0" fmla="*/ 0 w 792480"/>
              <a:gd name="connsiteY0" fmla="*/ 106680 h 106703"/>
              <a:gd name="connsiteX1" fmla="*/ 449580 w 792480"/>
              <a:gd name="connsiteY1" fmla="*/ 0 h 106703"/>
              <a:gd name="connsiteX2" fmla="*/ 434340 w 792480"/>
              <a:gd name="connsiteY2" fmla="*/ 106680 h 106703"/>
              <a:gd name="connsiteX3" fmla="*/ 792480 w 792480"/>
              <a:gd name="connsiteY3" fmla="*/ 7620 h 1067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92480" h="106703">
                <a:moveTo>
                  <a:pt x="0" y="106680"/>
                </a:moveTo>
                <a:cubicBezTo>
                  <a:pt x="188595" y="53340"/>
                  <a:pt x="377190" y="0"/>
                  <a:pt x="449580" y="0"/>
                </a:cubicBezTo>
                <a:cubicBezTo>
                  <a:pt x="521970" y="0"/>
                  <a:pt x="377190" y="105410"/>
                  <a:pt x="434340" y="106680"/>
                </a:cubicBezTo>
                <a:cubicBezTo>
                  <a:pt x="491490" y="107950"/>
                  <a:pt x="641985" y="57785"/>
                  <a:pt x="792480" y="7620"/>
                </a:cubicBezTo>
              </a:path>
            </a:pathLst>
          </a:custGeom>
          <a:noFill/>
          <a:ln w="190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9" name="TextBox 98"/>
          <p:cNvSpPr txBox="1"/>
          <p:nvPr/>
        </p:nvSpPr>
        <p:spPr>
          <a:xfrm>
            <a:off x="2845770" y="2416980"/>
            <a:ext cx="731313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ko-KR" sz="1200" dirty="0"/>
              <a:t>Wireless</a:t>
            </a:r>
          </a:p>
          <a:p>
            <a:r>
              <a:rPr lang="en-US" altLang="ko-KR" sz="1200" dirty="0"/>
              <a:t>Interface</a:t>
            </a:r>
            <a:endParaRPr lang="ko-KR" altLang="en-US" sz="1200" dirty="0"/>
          </a:p>
        </p:txBody>
      </p:sp>
      <p:sp>
        <p:nvSpPr>
          <p:cNvPr id="101" name="TextBox 100"/>
          <p:cNvSpPr txBox="1"/>
          <p:nvPr/>
        </p:nvSpPr>
        <p:spPr>
          <a:xfrm>
            <a:off x="5340269" y="2334115"/>
            <a:ext cx="922052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ko-KR" sz="1200" dirty="0"/>
              <a:t>Network Interface</a:t>
            </a:r>
            <a:endParaRPr lang="ko-KR" altLang="en-US" sz="1200" dirty="0"/>
          </a:p>
        </p:txBody>
      </p:sp>
      <p:sp>
        <p:nvSpPr>
          <p:cNvPr id="102" name="TextBox 101"/>
          <p:cNvSpPr txBox="1"/>
          <p:nvPr/>
        </p:nvSpPr>
        <p:spPr>
          <a:xfrm>
            <a:off x="3898848" y="2929550"/>
            <a:ext cx="1352817" cy="2810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ko-KR" sz="1200" dirty="0"/>
              <a:t>Access Network</a:t>
            </a:r>
            <a:endParaRPr lang="ko-KR" altLang="en-US" sz="1200" dirty="0"/>
          </a:p>
        </p:txBody>
      </p:sp>
      <p:sp>
        <p:nvSpPr>
          <p:cNvPr id="104" name="직사각형 103"/>
          <p:cNvSpPr/>
          <p:nvPr/>
        </p:nvSpPr>
        <p:spPr>
          <a:xfrm>
            <a:off x="1691873" y="2695459"/>
            <a:ext cx="1037614" cy="699378"/>
          </a:xfrm>
          <a:prstGeom prst="rect">
            <a:avLst/>
          </a:prstGeom>
          <a:solidFill>
            <a:schemeClr val="bg1"/>
          </a:solidFill>
          <a:ln w="19050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8" name="TextBox 107"/>
          <p:cNvSpPr txBox="1"/>
          <p:nvPr/>
        </p:nvSpPr>
        <p:spPr>
          <a:xfrm>
            <a:off x="1839905" y="2931566"/>
            <a:ext cx="884445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ko-KR" sz="1200" dirty="0"/>
              <a:t>Terminal</a:t>
            </a:r>
            <a:endParaRPr lang="ko-KR" altLang="en-US" sz="1200" dirty="0"/>
          </a:p>
        </p:txBody>
      </p:sp>
      <p:sp>
        <p:nvSpPr>
          <p:cNvPr id="14" name="슬라이드 번호 개체 틀 3">
            <a:extLst>
              <a:ext uri="{FF2B5EF4-FFF2-40B4-BE49-F238E27FC236}">
                <a16:creationId xmlns:a16="http://schemas.microsoft.com/office/drawing/2014/main" id="{2B57D14A-5D26-4709-80D6-CCA755CF98E3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5793318" y="6508072"/>
            <a:ext cx="704849" cy="363537"/>
          </a:xfrm>
        </p:spPr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90965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xtBox 29"/>
          <p:cNvSpPr txBox="1"/>
          <p:nvPr/>
        </p:nvSpPr>
        <p:spPr>
          <a:xfrm>
            <a:off x="1689025" y="5711456"/>
            <a:ext cx="91019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/>
              <a:t>Fig. 2 Interworking reference model between 5G core network and WLAN </a:t>
            </a:r>
            <a:endParaRPr lang="ko-KR" altLang="en-US" dirty="0"/>
          </a:p>
        </p:txBody>
      </p:sp>
      <p:sp>
        <p:nvSpPr>
          <p:cNvPr id="29" name="구름 28"/>
          <p:cNvSpPr/>
          <p:nvPr/>
        </p:nvSpPr>
        <p:spPr>
          <a:xfrm>
            <a:off x="6096000" y="1899724"/>
            <a:ext cx="2156134" cy="1817616"/>
          </a:xfrm>
          <a:prstGeom prst="cloud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>
                <a:solidFill>
                  <a:schemeClr val="tx1"/>
                </a:solidFill>
              </a:rPr>
              <a:t>        3GPP </a:t>
            </a:r>
          </a:p>
          <a:p>
            <a:pPr algn="ctr"/>
            <a:r>
              <a:rPr lang="en-US" altLang="ko-KR" sz="1200" dirty="0">
                <a:solidFill>
                  <a:schemeClr val="tx1"/>
                </a:solidFill>
              </a:rPr>
              <a:t>       5G Core</a:t>
            </a:r>
          </a:p>
          <a:p>
            <a:pPr algn="ctr"/>
            <a:r>
              <a:rPr lang="en-US" altLang="ko-KR" sz="1200" dirty="0">
                <a:solidFill>
                  <a:schemeClr val="tx1"/>
                </a:solidFill>
              </a:rPr>
              <a:t>      Network</a:t>
            </a:r>
          </a:p>
          <a:p>
            <a:pPr algn="ctr"/>
            <a:r>
              <a:rPr lang="ko-KR" altLang="en-US" sz="1200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34" name="직사각형 33"/>
          <p:cNvSpPr/>
          <p:nvPr/>
        </p:nvSpPr>
        <p:spPr>
          <a:xfrm>
            <a:off x="6294764" y="2485646"/>
            <a:ext cx="504056" cy="179548"/>
          </a:xfrm>
          <a:prstGeom prst="rect">
            <a:avLst/>
          </a:prstGeom>
          <a:solidFill>
            <a:schemeClr val="bg1"/>
          </a:solidFill>
          <a:ln w="12700">
            <a:solidFill>
              <a:srgbClr val="0070C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00" dirty="0">
                <a:solidFill>
                  <a:schemeClr val="tx1"/>
                </a:solidFill>
              </a:rPr>
              <a:t>AMF</a:t>
            </a:r>
          </a:p>
        </p:txBody>
      </p:sp>
      <p:sp>
        <p:nvSpPr>
          <p:cNvPr id="36" name="직사각형 35"/>
          <p:cNvSpPr/>
          <p:nvPr/>
        </p:nvSpPr>
        <p:spPr>
          <a:xfrm>
            <a:off x="6296784" y="2843947"/>
            <a:ext cx="574785" cy="216024"/>
          </a:xfrm>
          <a:prstGeom prst="rect">
            <a:avLst/>
          </a:prstGeom>
          <a:solidFill>
            <a:schemeClr val="bg1"/>
          </a:solidFill>
          <a:ln w="12700">
            <a:solidFill>
              <a:srgbClr val="0070C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00" dirty="0">
                <a:solidFill>
                  <a:schemeClr val="tx1"/>
                </a:solidFill>
              </a:rPr>
              <a:t>N3IWF</a:t>
            </a:r>
          </a:p>
        </p:txBody>
      </p:sp>
      <p:cxnSp>
        <p:nvCxnSpPr>
          <p:cNvPr id="37" name="직선 연결선 36"/>
          <p:cNvCxnSpPr/>
          <p:nvPr/>
        </p:nvCxnSpPr>
        <p:spPr>
          <a:xfrm flipV="1">
            <a:off x="8168992" y="2547611"/>
            <a:ext cx="326267" cy="8304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직사각형 39"/>
          <p:cNvSpPr/>
          <p:nvPr/>
        </p:nvSpPr>
        <p:spPr>
          <a:xfrm>
            <a:off x="8497898" y="2380903"/>
            <a:ext cx="937736" cy="463043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>
                <a:solidFill>
                  <a:schemeClr val="tx1"/>
                </a:solidFill>
              </a:rPr>
              <a:t>Data</a:t>
            </a:r>
          </a:p>
          <a:p>
            <a:pPr algn="ctr"/>
            <a:r>
              <a:rPr lang="en-US" altLang="ko-KR" sz="1200" dirty="0">
                <a:solidFill>
                  <a:schemeClr val="tx1"/>
                </a:solidFill>
              </a:rPr>
              <a:t>Network</a:t>
            </a:r>
            <a:endParaRPr lang="ko-KR" altLang="en-US" sz="1200" dirty="0">
              <a:solidFill>
                <a:schemeClr val="tx1"/>
              </a:solidFill>
            </a:endParaRPr>
          </a:p>
        </p:txBody>
      </p:sp>
      <p:cxnSp>
        <p:nvCxnSpPr>
          <p:cNvPr id="41" name="직선 연결선 40"/>
          <p:cNvCxnSpPr/>
          <p:nvPr/>
        </p:nvCxnSpPr>
        <p:spPr>
          <a:xfrm>
            <a:off x="5353298" y="2267883"/>
            <a:ext cx="799470" cy="307537"/>
          </a:xfrm>
          <a:prstGeom prst="line">
            <a:avLst/>
          </a:prstGeom>
          <a:ln w="12700">
            <a:solidFill>
              <a:srgbClr val="0070C0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직선 연결선 42"/>
          <p:cNvCxnSpPr/>
          <p:nvPr/>
        </p:nvCxnSpPr>
        <p:spPr>
          <a:xfrm>
            <a:off x="4725557" y="2375043"/>
            <a:ext cx="591775" cy="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3189207" y="1806218"/>
            <a:ext cx="731313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ko-KR" sz="1200" dirty="0"/>
              <a:t>5G Access</a:t>
            </a:r>
            <a:endParaRPr lang="ko-KR" altLang="en-US" sz="1200" dirty="0"/>
          </a:p>
        </p:txBody>
      </p:sp>
      <p:sp>
        <p:nvSpPr>
          <p:cNvPr id="48" name="직사각형 47"/>
          <p:cNvSpPr/>
          <p:nvPr/>
        </p:nvSpPr>
        <p:spPr>
          <a:xfrm>
            <a:off x="4074132" y="1957729"/>
            <a:ext cx="1289186" cy="598186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>
                <a:solidFill>
                  <a:schemeClr val="tx1"/>
                </a:solidFill>
              </a:rPr>
              <a:t>3GPP 5G Access Network</a:t>
            </a:r>
          </a:p>
        </p:txBody>
      </p:sp>
      <p:sp>
        <p:nvSpPr>
          <p:cNvPr id="50" name="자유형 49"/>
          <p:cNvSpPr/>
          <p:nvPr/>
        </p:nvSpPr>
        <p:spPr>
          <a:xfrm>
            <a:off x="3086656" y="2358504"/>
            <a:ext cx="750672" cy="132101"/>
          </a:xfrm>
          <a:custGeom>
            <a:avLst/>
            <a:gdLst>
              <a:gd name="connsiteX0" fmla="*/ 0 w 792480"/>
              <a:gd name="connsiteY0" fmla="*/ 106680 h 106703"/>
              <a:gd name="connsiteX1" fmla="*/ 449580 w 792480"/>
              <a:gd name="connsiteY1" fmla="*/ 0 h 106703"/>
              <a:gd name="connsiteX2" fmla="*/ 434340 w 792480"/>
              <a:gd name="connsiteY2" fmla="*/ 106680 h 106703"/>
              <a:gd name="connsiteX3" fmla="*/ 792480 w 792480"/>
              <a:gd name="connsiteY3" fmla="*/ 7620 h 1067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92480" h="106703">
                <a:moveTo>
                  <a:pt x="0" y="106680"/>
                </a:moveTo>
                <a:cubicBezTo>
                  <a:pt x="188595" y="53340"/>
                  <a:pt x="377190" y="0"/>
                  <a:pt x="449580" y="0"/>
                </a:cubicBezTo>
                <a:cubicBezTo>
                  <a:pt x="521970" y="0"/>
                  <a:pt x="377190" y="105410"/>
                  <a:pt x="434340" y="106680"/>
                </a:cubicBezTo>
                <a:cubicBezTo>
                  <a:pt x="491490" y="107950"/>
                  <a:pt x="641985" y="57785"/>
                  <a:pt x="792480" y="7620"/>
                </a:cubicBezTo>
              </a:path>
            </a:pathLst>
          </a:cu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6" name="자유형 55"/>
          <p:cNvSpPr/>
          <p:nvPr/>
        </p:nvSpPr>
        <p:spPr>
          <a:xfrm rot="1304329">
            <a:off x="3054904" y="3254318"/>
            <a:ext cx="792480" cy="106703"/>
          </a:xfrm>
          <a:custGeom>
            <a:avLst/>
            <a:gdLst>
              <a:gd name="connsiteX0" fmla="*/ 0 w 792480"/>
              <a:gd name="connsiteY0" fmla="*/ 106680 h 106703"/>
              <a:gd name="connsiteX1" fmla="*/ 449580 w 792480"/>
              <a:gd name="connsiteY1" fmla="*/ 0 h 106703"/>
              <a:gd name="connsiteX2" fmla="*/ 434340 w 792480"/>
              <a:gd name="connsiteY2" fmla="*/ 106680 h 106703"/>
              <a:gd name="connsiteX3" fmla="*/ 792480 w 792480"/>
              <a:gd name="connsiteY3" fmla="*/ 7620 h 1067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92480" h="106703">
                <a:moveTo>
                  <a:pt x="0" y="106680"/>
                </a:moveTo>
                <a:cubicBezTo>
                  <a:pt x="188595" y="53340"/>
                  <a:pt x="377190" y="0"/>
                  <a:pt x="449580" y="0"/>
                </a:cubicBezTo>
                <a:cubicBezTo>
                  <a:pt x="521970" y="0"/>
                  <a:pt x="377190" y="105410"/>
                  <a:pt x="434340" y="106680"/>
                </a:cubicBezTo>
                <a:cubicBezTo>
                  <a:pt x="491490" y="107950"/>
                  <a:pt x="641985" y="57785"/>
                  <a:pt x="792480" y="7620"/>
                </a:cubicBezTo>
              </a:path>
            </a:pathLst>
          </a:cu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7" name="TextBox 56"/>
          <p:cNvSpPr txBox="1"/>
          <p:nvPr/>
        </p:nvSpPr>
        <p:spPr>
          <a:xfrm>
            <a:off x="3158623" y="2714787"/>
            <a:ext cx="731313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ko-KR" sz="1200" dirty="0"/>
              <a:t>WLAN Access</a:t>
            </a:r>
            <a:endParaRPr lang="ko-KR" altLang="en-US" sz="1200" dirty="0"/>
          </a:p>
        </p:txBody>
      </p:sp>
      <p:sp>
        <p:nvSpPr>
          <p:cNvPr id="58" name="직사각형 57"/>
          <p:cNvSpPr/>
          <p:nvPr/>
        </p:nvSpPr>
        <p:spPr>
          <a:xfrm>
            <a:off x="4054092" y="3126434"/>
            <a:ext cx="1289186" cy="598186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>
                <a:solidFill>
                  <a:schemeClr val="tx1"/>
                </a:solidFill>
              </a:rPr>
              <a:t>WLAN Access Network</a:t>
            </a:r>
          </a:p>
        </p:txBody>
      </p:sp>
      <p:cxnSp>
        <p:nvCxnSpPr>
          <p:cNvPr id="59" name="직선 연결선 58"/>
          <p:cNvCxnSpPr/>
          <p:nvPr/>
        </p:nvCxnSpPr>
        <p:spPr>
          <a:xfrm flipV="1">
            <a:off x="5343278" y="3126434"/>
            <a:ext cx="809490" cy="291470"/>
          </a:xfrm>
          <a:prstGeom prst="line">
            <a:avLst/>
          </a:prstGeom>
          <a:ln w="12700">
            <a:solidFill>
              <a:srgbClr val="0070C0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5446948" y="1846237"/>
            <a:ext cx="922052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ko-KR" sz="1200" dirty="0"/>
              <a:t>Network Interface</a:t>
            </a:r>
            <a:endParaRPr lang="ko-KR" altLang="en-US" sz="1200" dirty="0"/>
          </a:p>
        </p:txBody>
      </p:sp>
      <p:sp>
        <p:nvSpPr>
          <p:cNvPr id="61" name="직사각형 60"/>
          <p:cNvSpPr/>
          <p:nvPr/>
        </p:nvSpPr>
        <p:spPr>
          <a:xfrm>
            <a:off x="1795448" y="3942956"/>
            <a:ext cx="1037614" cy="1180982"/>
          </a:xfrm>
          <a:prstGeom prst="rect">
            <a:avLst/>
          </a:prstGeom>
          <a:solidFill>
            <a:schemeClr val="bg1"/>
          </a:solidFill>
          <a:ln w="12700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2" name="TextBox 61"/>
          <p:cNvSpPr txBox="1"/>
          <p:nvPr/>
        </p:nvSpPr>
        <p:spPr>
          <a:xfrm>
            <a:off x="1939464" y="3982843"/>
            <a:ext cx="751214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ko-KR" sz="1200" dirty="0"/>
              <a:t>TE</a:t>
            </a:r>
            <a:endParaRPr lang="ko-KR" altLang="en-US" sz="1200" dirty="0"/>
          </a:p>
        </p:txBody>
      </p:sp>
      <p:sp>
        <p:nvSpPr>
          <p:cNvPr id="63" name="직사각형 62"/>
          <p:cNvSpPr/>
          <p:nvPr/>
        </p:nvSpPr>
        <p:spPr>
          <a:xfrm>
            <a:off x="1980337" y="4259842"/>
            <a:ext cx="682701" cy="559244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>
                <a:solidFill>
                  <a:schemeClr val="tx1"/>
                </a:solidFill>
              </a:rPr>
              <a:t>WLAN</a:t>
            </a:r>
          </a:p>
          <a:p>
            <a:pPr algn="ctr"/>
            <a:r>
              <a:rPr lang="en-US" altLang="ko-KR" sz="1200" dirty="0">
                <a:solidFill>
                  <a:schemeClr val="tx1"/>
                </a:solidFill>
              </a:rPr>
              <a:t>Access</a:t>
            </a:r>
            <a:endParaRPr lang="ko-KR" altLang="en-US" sz="1200" dirty="0">
              <a:solidFill>
                <a:schemeClr val="tx1"/>
              </a:solidFill>
            </a:endParaRPr>
          </a:p>
        </p:txBody>
      </p:sp>
      <p:sp>
        <p:nvSpPr>
          <p:cNvPr id="64" name="자유형 63"/>
          <p:cNvSpPr/>
          <p:nvPr/>
        </p:nvSpPr>
        <p:spPr>
          <a:xfrm rot="20749173">
            <a:off x="3014017" y="3759297"/>
            <a:ext cx="792480" cy="106703"/>
          </a:xfrm>
          <a:custGeom>
            <a:avLst/>
            <a:gdLst>
              <a:gd name="connsiteX0" fmla="*/ 0 w 792480"/>
              <a:gd name="connsiteY0" fmla="*/ 106680 h 106703"/>
              <a:gd name="connsiteX1" fmla="*/ 449580 w 792480"/>
              <a:gd name="connsiteY1" fmla="*/ 0 h 106703"/>
              <a:gd name="connsiteX2" fmla="*/ 434340 w 792480"/>
              <a:gd name="connsiteY2" fmla="*/ 106680 h 106703"/>
              <a:gd name="connsiteX3" fmla="*/ 792480 w 792480"/>
              <a:gd name="connsiteY3" fmla="*/ 7620 h 1067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92480" h="106703">
                <a:moveTo>
                  <a:pt x="0" y="106680"/>
                </a:moveTo>
                <a:cubicBezTo>
                  <a:pt x="188595" y="53340"/>
                  <a:pt x="377190" y="0"/>
                  <a:pt x="449580" y="0"/>
                </a:cubicBezTo>
                <a:cubicBezTo>
                  <a:pt x="521970" y="0"/>
                  <a:pt x="377190" y="105410"/>
                  <a:pt x="434340" y="106680"/>
                </a:cubicBezTo>
                <a:cubicBezTo>
                  <a:pt x="491490" y="107950"/>
                  <a:pt x="641985" y="57785"/>
                  <a:pt x="792480" y="7620"/>
                </a:cubicBezTo>
              </a:path>
            </a:pathLst>
          </a:cu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5" name="직사각형 64"/>
          <p:cNvSpPr/>
          <p:nvPr/>
        </p:nvSpPr>
        <p:spPr>
          <a:xfrm>
            <a:off x="6296784" y="3131979"/>
            <a:ext cx="574785" cy="216024"/>
          </a:xfrm>
          <a:prstGeom prst="rect">
            <a:avLst/>
          </a:prstGeom>
          <a:solidFill>
            <a:schemeClr val="bg1"/>
          </a:solidFill>
          <a:ln w="12700">
            <a:solidFill>
              <a:srgbClr val="0070C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00" dirty="0">
                <a:solidFill>
                  <a:schemeClr val="tx1"/>
                </a:solidFill>
              </a:rPr>
              <a:t>TNGF</a:t>
            </a:r>
          </a:p>
        </p:txBody>
      </p:sp>
      <p:sp>
        <p:nvSpPr>
          <p:cNvPr id="38" name="직사각형 37"/>
          <p:cNvSpPr/>
          <p:nvPr/>
        </p:nvSpPr>
        <p:spPr>
          <a:xfrm>
            <a:off x="1794018" y="1627222"/>
            <a:ext cx="1037614" cy="2189094"/>
          </a:xfrm>
          <a:prstGeom prst="rect">
            <a:avLst/>
          </a:prstGeom>
          <a:solidFill>
            <a:schemeClr val="bg1"/>
          </a:solidFill>
          <a:ln w="12700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9" name="직사각형 38"/>
          <p:cNvSpPr/>
          <p:nvPr/>
        </p:nvSpPr>
        <p:spPr>
          <a:xfrm>
            <a:off x="1979640" y="2056577"/>
            <a:ext cx="679206" cy="591476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>
                <a:solidFill>
                  <a:schemeClr val="tx1"/>
                </a:solidFill>
              </a:rPr>
              <a:t>3GPP</a:t>
            </a:r>
          </a:p>
          <a:p>
            <a:pPr algn="ctr"/>
            <a:r>
              <a:rPr lang="en-US" altLang="ko-KR" sz="1200" dirty="0">
                <a:solidFill>
                  <a:schemeClr val="tx1"/>
                </a:solidFill>
              </a:rPr>
              <a:t>Access</a:t>
            </a:r>
            <a:endParaRPr lang="ko-KR" altLang="en-US" sz="1200" dirty="0">
              <a:solidFill>
                <a:schemeClr val="tx1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1907632" y="1703954"/>
            <a:ext cx="432048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ko-KR" sz="1200" dirty="0"/>
              <a:t>UE</a:t>
            </a:r>
            <a:endParaRPr lang="ko-KR" altLang="en-US" sz="1200" dirty="0"/>
          </a:p>
        </p:txBody>
      </p:sp>
      <p:sp>
        <p:nvSpPr>
          <p:cNvPr id="44" name="직사각형 43"/>
          <p:cNvSpPr/>
          <p:nvPr/>
        </p:nvSpPr>
        <p:spPr>
          <a:xfrm>
            <a:off x="2002198" y="2964633"/>
            <a:ext cx="679206" cy="539521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>
                <a:solidFill>
                  <a:schemeClr val="tx1"/>
                </a:solidFill>
              </a:rPr>
              <a:t>WLAN</a:t>
            </a:r>
          </a:p>
          <a:p>
            <a:pPr algn="ctr"/>
            <a:r>
              <a:rPr lang="en-US" altLang="ko-KR" sz="1200" dirty="0">
                <a:solidFill>
                  <a:schemeClr val="tx1"/>
                </a:solidFill>
              </a:rPr>
              <a:t>Access</a:t>
            </a:r>
            <a:endParaRPr lang="ko-KR" altLang="en-US" sz="1200" dirty="0">
              <a:solidFill>
                <a:schemeClr val="tx1"/>
              </a:solidFill>
            </a:endParaRPr>
          </a:p>
        </p:txBody>
      </p:sp>
      <p:sp>
        <p:nvSpPr>
          <p:cNvPr id="27" name="슬라이드 번호 개체 틀 3">
            <a:extLst>
              <a:ext uri="{FF2B5EF4-FFF2-40B4-BE49-F238E27FC236}">
                <a16:creationId xmlns:a16="http://schemas.microsoft.com/office/drawing/2014/main" id="{25594952-7878-489A-855B-2BCB3A93A595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5793318" y="6508072"/>
            <a:ext cx="704849" cy="363537"/>
          </a:xfrm>
        </p:spPr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139533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직사각형 97"/>
          <p:cNvSpPr/>
          <p:nvPr/>
        </p:nvSpPr>
        <p:spPr>
          <a:xfrm>
            <a:off x="5514911" y="2116971"/>
            <a:ext cx="3242304" cy="2512612"/>
          </a:xfrm>
          <a:prstGeom prst="rect">
            <a:avLst/>
          </a:prstGeom>
          <a:solidFill>
            <a:schemeClr val="bg1"/>
          </a:solidFill>
          <a:ln w="3175">
            <a:solidFill>
              <a:srgbClr val="0070C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직사각형 5"/>
          <p:cNvSpPr/>
          <p:nvPr/>
        </p:nvSpPr>
        <p:spPr>
          <a:xfrm>
            <a:off x="1758494" y="4034931"/>
            <a:ext cx="679206" cy="465632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>
                <a:solidFill>
                  <a:schemeClr val="tx1"/>
                </a:solidFill>
              </a:rPr>
              <a:t>TEI</a:t>
            </a:r>
            <a:endParaRPr lang="ko-KR" altLang="en-US" sz="1200" dirty="0">
              <a:solidFill>
                <a:schemeClr val="tx1"/>
              </a:solidFill>
            </a:endParaRPr>
          </a:p>
        </p:txBody>
      </p:sp>
      <p:cxnSp>
        <p:nvCxnSpPr>
          <p:cNvPr id="12" name="직선 연결선 11"/>
          <p:cNvCxnSpPr/>
          <p:nvPr/>
        </p:nvCxnSpPr>
        <p:spPr>
          <a:xfrm>
            <a:off x="4075267" y="4349487"/>
            <a:ext cx="62602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직사각형 22"/>
          <p:cNvSpPr/>
          <p:nvPr/>
        </p:nvSpPr>
        <p:spPr>
          <a:xfrm>
            <a:off x="1777881" y="2601448"/>
            <a:ext cx="679206" cy="539521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>
                <a:solidFill>
                  <a:schemeClr val="tx1"/>
                </a:solidFill>
              </a:rPr>
              <a:t>3GPP</a:t>
            </a:r>
          </a:p>
          <a:p>
            <a:pPr algn="ctr"/>
            <a:r>
              <a:rPr lang="en-US" altLang="ko-KR" sz="1200" dirty="0">
                <a:solidFill>
                  <a:schemeClr val="tx1"/>
                </a:solidFill>
              </a:rPr>
              <a:t>Access</a:t>
            </a:r>
            <a:endParaRPr lang="ko-KR" altLang="en-US" sz="1200" dirty="0">
              <a:solidFill>
                <a:schemeClr val="tx1"/>
              </a:solidFill>
            </a:endParaRPr>
          </a:p>
        </p:txBody>
      </p:sp>
      <p:sp>
        <p:nvSpPr>
          <p:cNvPr id="42" name="직사각형 41"/>
          <p:cNvSpPr/>
          <p:nvPr/>
        </p:nvSpPr>
        <p:spPr>
          <a:xfrm>
            <a:off x="3584497" y="2601447"/>
            <a:ext cx="1196455" cy="539521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>
                <a:solidFill>
                  <a:schemeClr val="tx1"/>
                </a:solidFill>
              </a:rPr>
              <a:t>3GPP 5G Access Network</a:t>
            </a:r>
          </a:p>
        </p:txBody>
      </p:sp>
      <p:sp>
        <p:nvSpPr>
          <p:cNvPr id="44" name="직사각형 43"/>
          <p:cNvSpPr/>
          <p:nvPr/>
        </p:nvSpPr>
        <p:spPr>
          <a:xfrm>
            <a:off x="3589734" y="3970579"/>
            <a:ext cx="1191218" cy="529984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>
                <a:solidFill>
                  <a:schemeClr val="tx1"/>
                </a:solidFill>
              </a:rPr>
              <a:t>WLAN Access Data Path</a:t>
            </a:r>
          </a:p>
        </p:txBody>
      </p:sp>
      <p:sp>
        <p:nvSpPr>
          <p:cNvPr id="26" name="직사각형 25"/>
          <p:cNvSpPr/>
          <p:nvPr/>
        </p:nvSpPr>
        <p:spPr>
          <a:xfrm>
            <a:off x="3590947" y="3657591"/>
            <a:ext cx="1190007" cy="31298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>
                <a:solidFill>
                  <a:schemeClr val="tx1"/>
                </a:solidFill>
              </a:rPr>
              <a:t>ANC</a:t>
            </a:r>
          </a:p>
        </p:txBody>
      </p:sp>
      <p:sp>
        <p:nvSpPr>
          <p:cNvPr id="27" name="직사각형 26"/>
          <p:cNvSpPr/>
          <p:nvPr/>
        </p:nvSpPr>
        <p:spPr>
          <a:xfrm>
            <a:off x="1758494" y="3710214"/>
            <a:ext cx="679206" cy="32471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>
                <a:solidFill>
                  <a:schemeClr val="tx1"/>
                </a:solidFill>
              </a:rPr>
              <a:t>TEC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5039675" y="3100242"/>
            <a:ext cx="58477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 err="1"/>
              <a:t>NWu</a:t>
            </a:r>
            <a:endParaRPr lang="ko-KR" altLang="en-US" sz="1200" dirty="0"/>
          </a:p>
        </p:txBody>
      </p:sp>
      <p:sp>
        <p:nvSpPr>
          <p:cNvPr id="3" name="TextBox 2"/>
          <p:cNvSpPr txBox="1"/>
          <p:nvPr/>
        </p:nvSpPr>
        <p:spPr>
          <a:xfrm>
            <a:off x="1622155" y="2277727"/>
            <a:ext cx="101982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/>
              <a:t>UE  </a:t>
            </a:r>
            <a:endParaRPr lang="ko-KR" altLang="en-US" sz="1200" dirty="0"/>
          </a:p>
        </p:txBody>
      </p:sp>
      <p:sp>
        <p:nvSpPr>
          <p:cNvPr id="68" name="TextBox 67"/>
          <p:cNvSpPr txBox="1"/>
          <p:nvPr/>
        </p:nvSpPr>
        <p:spPr>
          <a:xfrm>
            <a:off x="5019690" y="3999517"/>
            <a:ext cx="61428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/>
              <a:t>R3(Y2)</a:t>
            </a:r>
          </a:p>
        </p:txBody>
      </p:sp>
      <p:cxnSp>
        <p:nvCxnSpPr>
          <p:cNvPr id="4" name="직선 화살표 연결선 3"/>
          <p:cNvCxnSpPr>
            <a:stCxn id="28" idx="3"/>
            <a:endCxn id="29" idx="1"/>
          </p:cNvCxnSpPr>
          <p:nvPr/>
        </p:nvCxnSpPr>
        <p:spPr>
          <a:xfrm flipV="1">
            <a:off x="6407924" y="2771307"/>
            <a:ext cx="399942" cy="15913"/>
          </a:xfrm>
          <a:prstGeom prst="straightConnector1">
            <a:avLst/>
          </a:prstGeom>
          <a:ln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6936865" y="2143890"/>
            <a:ext cx="5760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/>
              <a:t>N15</a:t>
            </a:r>
            <a:endParaRPr lang="ko-KR" altLang="en-US" sz="1200" dirty="0"/>
          </a:p>
        </p:txBody>
      </p:sp>
      <p:cxnSp>
        <p:nvCxnSpPr>
          <p:cNvPr id="43" name="직선 화살표 연결선 42"/>
          <p:cNvCxnSpPr/>
          <p:nvPr/>
        </p:nvCxnSpPr>
        <p:spPr>
          <a:xfrm>
            <a:off x="4780951" y="3823136"/>
            <a:ext cx="921952" cy="13852"/>
          </a:xfrm>
          <a:prstGeom prst="straightConnector1">
            <a:avLst/>
          </a:prstGeom>
          <a:ln>
            <a:solidFill>
              <a:srgbClr val="C0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직선 화살표 연결선 45"/>
          <p:cNvCxnSpPr/>
          <p:nvPr/>
        </p:nvCxnSpPr>
        <p:spPr>
          <a:xfrm>
            <a:off x="4787513" y="4228941"/>
            <a:ext cx="915390" cy="14096"/>
          </a:xfrm>
          <a:prstGeom prst="straightConnector1">
            <a:avLst/>
          </a:prstGeom>
          <a:ln>
            <a:solidFill>
              <a:srgbClr val="C0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직사각형 27"/>
          <p:cNvSpPr/>
          <p:nvPr/>
        </p:nvSpPr>
        <p:spPr>
          <a:xfrm>
            <a:off x="5724436" y="2577486"/>
            <a:ext cx="683489" cy="419467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>
                <a:solidFill>
                  <a:schemeClr val="tx1"/>
                </a:solidFill>
              </a:rPr>
              <a:t>AMF</a:t>
            </a:r>
          </a:p>
        </p:txBody>
      </p:sp>
      <p:sp>
        <p:nvSpPr>
          <p:cNvPr id="29" name="직사각형 28"/>
          <p:cNvSpPr/>
          <p:nvPr/>
        </p:nvSpPr>
        <p:spPr>
          <a:xfrm>
            <a:off x="6807867" y="2561573"/>
            <a:ext cx="683489" cy="419467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>
                <a:solidFill>
                  <a:schemeClr val="tx1"/>
                </a:solidFill>
              </a:rPr>
              <a:t>SMF</a:t>
            </a:r>
          </a:p>
        </p:txBody>
      </p:sp>
      <p:sp>
        <p:nvSpPr>
          <p:cNvPr id="30" name="직사각형 29"/>
          <p:cNvSpPr/>
          <p:nvPr/>
        </p:nvSpPr>
        <p:spPr>
          <a:xfrm>
            <a:off x="7891299" y="2541590"/>
            <a:ext cx="683489" cy="419467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>
                <a:solidFill>
                  <a:schemeClr val="tx1"/>
                </a:solidFill>
              </a:rPr>
              <a:t>PCF</a:t>
            </a:r>
          </a:p>
        </p:txBody>
      </p:sp>
      <p:sp>
        <p:nvSpPr>
          <p:cNvPr id="31" name="직사각형 30"/>
          <p:cNvSpPr/>
          <p:nvPr/>
        </p:nvSpPr>
        <p:spPr>
          <a:xfrm>
            <a:off x="5723044" y="3664018"/>
            <a:ext cx="683489" cy="845211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>
                <a:solidFill>
                  <a:schemeClr val="tx1"/>
                </a:solidFill>
              </a:rPr>
              <a:t>N3IWF</a:t>
            </a:r>
          </a:p>
        </p:txBody>
      </p:sp>
      <p:cxnSp>
        <p:nvCxnSpPr>
          <p:cNvPr id="37" name="직선 화살표 연결선 36"/>
          <p:cNvCxnSpPr/>
          <p:nvPr/>
        </p:nvCxnSpPr>
        <p:spPr>
          <a:xfrm flipV="1">
            <a:off x="2445435" y="4221197"/>
            <a:ext cx="1132647" cy="10199"/>
          </a:xfrm>
          <a:prstGeom prst="straightConnector1">
            <a:avLst/>
          </a:prstGeom>
          <a:ln>
            <a:solidFill>
              <a:srgbClr val="C0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2783699" y="3960643"/>
            <a:ext cx="5437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/>
              <a:t>R1</a:t>
            </a:r>
          </a:p>
        </p:txBody>
      </p:sp>
      <p:cxnSp>
        <p:nvCxnSpPr>
          <p:cNvPr id="48" name="직선 화살표 연결선 47"/>
          <p:cNvCxnSpPr/>
          <p:nvPr/>
        </p:nvCxnSpPr>
        <p:spPr>
          <a:xfrm flipV="1">
            <a:off x="2465417" y="3843717"/>
            <a:ext cx="1112664" cy="17316"/>
          </a:xfrm>
          <a:prstGeom prst="straightConnector1">
            <a:avLst/>
          </a:prstGeom>
          <a:ln>
            <a:solidFill>
              <a:srgbClr val="C0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2794354" y="3559990"/>
            <a:ext cx="5437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/>
              <a:t>R8</a:t>
            </a:r>
          </a:p>
        </p:txBody>
      </p:sp>
      <p:cxnSp>
        <p:nvCxnSpPr>
          <p:cNvPr id="50" name="직선 화살표 연결선 49"/>
          <p:cNvCxnSpPr/>
          <p:nvPr/>
        </p:nvCxnSpPr>
        <p:spPr>
          <a:xfrm flipV="1">
            <a:off x="2469484" y="2910170"/>
            <a:ext cx="1088864" cy="13376"/>
          </a:xfrm>
          <a:prstGeom prst="straightConnector1">
            <a:avLst/>
          </a:prstGeom>
          <a:ln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2641978" y="2629967"/>
            <a:ext cx="70029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/>
              <a:t>Access</a:t>
            </a:r>
          </a:p>
        </p:txBody>
      </p:sp>
      <p:sp>
        <p:nvSpPr>
          <p:cNvPr id="17" name="자유형 16"/>
          <p:cNvSpPr/>
          <p:nvPr/>
        </p:nvSpPr>
        <p:spPr>
          <a:xfrm>
            <a:off x="2483194" y="2017882"/>
            <a:ext cx="3212159" cy="684416"/>
          </a:xfrm>
          <a:custGeom>
            <a:avLst/>
            <a:gdLst>
              <a:gd name="connsiteX0" fmla="*/ 3232298 w 3232298"/>
              <a:gd name="connsiteY0" fmla="*/ 512668 h 693421"/>
              <a:gd name="connsiteX1" fmla="*/ 1701210 w 3232298"/>
              <a:gd name="connsiteY1" fmla="*/ 2305 h 693421"/>
              <a:gd name="connsiteX2" fmla="*/ 0 w 3232298"/>
              <a:gd name="connsiteY2" fmla="*/ 693421 h 6934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232298" h="693421">
                <a:moveTo>
                  <a:pt x="3232298" y="512668"/>
                </a:moveTo>
                <a:cubicBezTo>
                  <a:pt x="2736112" y="242423"/>
                  <a:pt x="2239926" y="-27821"/>
                  <a:pt x="1701210" y="2305"/>
                </a:cubicBezTo>
                <a:cubicBezTo>
                  <a:pt x="1162494" y="32430"/>
                  <a:pt x="581247" y="362925"/>
                  <a:pt x="0" y="693421"/>
                </a:cubicBezTo>
              </a:path>
            </a:pathLst>
          </a:custGeom>
          <a:noFill/>
          <a:ln w="12700">
            <a:solidFill>
              <a:srgbClr val="0070C0"/>
            </a:solidFill>
            <a:headEnd type="triangl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2" name="TextBox 31"/>
          <p:cNvSpPr txBox="1"/>
          <p:nvPr/>
        </p:nvSpPr>
        <p:spPr>
          <a:xfrm>
            <a:off x="3722097" y="1772817"/>
            <a:ext cx="4320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/>
              <a:t>N1</a:t>
            </a:r>
            <a:endParaRPr lang="ko-KR" altLang="en-US" sz="1200" dirty="0"/>
          </a:p>
        </p:txBody>
      </p:sp>
      <p:sp>
        <p:nvSpPr>
          <p:cNvPr id="39" name="자유형 38"/>
          <p:cNvSpPr/>
          <p:nvPr/>
        </p:nvSpPr>
        <p:spPr>
          <a:xfrm>
            <a:off x="2469020" y="2209168"/>
            <a:ext cx="3198014" cy="1441694"/>
          </a:xfrm>
          <a:custGeom>
            <a:avLst/>
            <a:gdLst>
              <a:gd name="connsiteX0" fmla="*/ 3264195 w 3264195"/>
              <a:gd name="connsiteY0" fmla="*/ 461113 h 1428676"/>
              <a:gd name="connsiteX1" fmla="*/ 1690577 w 3264195"/>
              <a:gd name="connsiteY1" fmla="*/ 46443 h 1428676"/>
              <a:gd name="connsiteX2" fmla="*/ 0 w 3264195"/>
              <a:gd name="connsiteY2" fmla="*/ 1428676 h 14286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264195" h="1428676">
                <a:moveTo>
                  <a:pt x="3264195" y="461113"/>
                </a:moveTo>
                <a:cubicBezTo>
                  <a:pt x="2749402" y="173147"/>
                  <a:pt x="2234609" y="-114818"/>
                  <a:pt x="1690577" y="46443"/>
                </a:cubicBezTo>
                <a:cubicBezTo>
                  <a:pt x="1146544" y="207703"/>
                  <a:pt x="573272" y="818189"/>
                  <a:pt x="0" y="1428676"/>
                </a:cubicBezTo>
              </a:path>
            </a:pathLst>
          </a:custGeom>
          <a:noFill/>
          <a:ln w="12700">
            <a:solidFill>
              <a:srgbClr val="0070C0"/>
            </a:solidFill>
            <a:headEnd type="triangl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8" name="TextBox 57"/>
          <p:cNvSpPr txBox="1"/>
          <p:nvPr/>
        </p:nvSpPr>
        <p:spPr>
          <a:xfrm>
            <a:off x="3722097" y="2071882"/>
            <a:ext cx="4320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/>
              <a:t>N1</a:t>
            </a:r>
            <a:endParaRPr lang="ko-KR" altLang="en-US" sz="1200" dirty="0"/>
          </a:p>
        </p:txBody>
      </p:sp>
      <p:cxnSp>
        <p:nvCxnSpPr>
          <p:cNvPr id="59" name="직선 화살표 연결선 58"/>
          <p:cNvCxnSpPr/>
          <p:nvPr/>
        </p:nvCxnSpPr>
        <p:spPr>
          <a:xfrm>
            <a:off x="4771140" y="2835889"/>
            <a:ext cx="915390" cy="14096"/>
          </a:xfrm>
          <a:prstGeom prst="straightConnector1">
            <a:avLst/>
          </a:prstGeom>
          <a:ln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5115473" y="2594208"/>
            <a:ext cx="5437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/>
              <a:t>N2</a:t>
            </a:r>
          </a:p>
        </p:txBody>
      </p:sp>
      <p:cxnSp>
        <p:nvCxnSpPr>
          <p:cNvPr id="61" name="직선 화살표 연결선 60"/>
          <p:cNvCxnSpPr>
            <a:stCxn id="28" idx="2"/>
            <a:endCxn id="31" idx="0"/>
          </p:cNvCxnSpPr>
          <p:nvPr/>
        </p:nvCxnSpPr>
        <p:spPr>
          <a:xfrm flipH="1">
            <a:off x="6064788" y="2996953"/>
            <a:ext cx="1392" cy="667065"/>
          </a:xfrm>
          <a:prstGeom prst="straightConnector1">
            <a:avLst/>
          </a:prstGeom>
          <a:ln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Box 63"/>
          <p:cNvSpPr txBox="1"/>
          <p:nvPr/>
        </p:nvSpPr>
        <p:spPr>
          <a:xfrm>
            <a:off x="6066977" y="3066859"/>
            <a:ext cx="5437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/>
              <a:t>N2</a:t>
            </a:r>
          </a:p>
        </p:txBody>
      </p:sp>
      <p:sp>
        <p:nvSpPr>
          <p:cNvPr id="66" name="직사각형 65"/>
          <p:cNvSpPr/>
          <p:nvPr/>
        </p:nvSpPr>
        <p:spPr>
          <a:xfrm>
            <a:off x="7891299" y="3664018"/>
            <a:ext cx="683489" cy="845211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>
                <a:solidFill>
                  <a:schemeClr val="tx1"/>
                </a:solidFill>
              </a:rPr>
              <a:t>UPF</a:t>
            </a:r>
          </a:p>
        </p:txBody>
      </p:sp>
      <p:cxnSp>
        <p:nvCxnSpPr>
          <p:cNvPr id="67" name="직선 화살표 연결선 66"/>
          <p:cNvCxnSpPr>
            <a:stCxn id="31" idx="3"/>
            <a:endCxn id="66" idx="1"/>
          </p:cNvCxnSpPr>
          <p:nvPr/>
        </p:nvCxnSpPr>
        <p:spPr>
          <a:xfrm>
            <a:off x="6406532" y="4086623"/>
            <a:ext cx="1484766" cy="0"/>
          </a:xfrm>
          <a:prstGeom prst="straightConnector1">
            <a:avLst/>
          </a:prstGeom>
          <a:ln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6936866" y="3843718"/>
            <a:ext cx="54475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/>
              <a:t>N3</a:t>
            </a:r>
          </a:p>
        </p:txBody>
      </p:sp>
      <p:cxnSp>
        <p:nvCxnSpPr>
          <p:cNvPr id="71" name="직선 화살표 연결선 70"/>
          <p:cNvCxnSpPr/>
          <p:nvPr/>
        </p:nvCxnSpPr>
        <p:spPr>
          <a:xfrm>
            <a:off x="7178482" y="2995686"/>
            <a:ext cx="702051" cy="712725"/>
          </a:xfrm>
          <a:prstGeom prst="straightConnector1">
            <a:avLst/>
          </a:prstGeom>
          <a:ln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TextBox 73"/>
          <p:cNvSpPr txBox="1"/>
          <p:nvPr/>
        </p:nvSpPr>
        <p:spPr>
          <a:xfrm>
            <a:off x="7498206" y="3083924"/>
            <a:ext cx="5437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/>
              <a:t>N4</a:t>
            </a:r>
          </a:p>
        </p:txBody>
      </p:sp>
      <p:cxnSp>
        <p:nvCxnSpPr>
          <p:cNvPr id="82" name="직선 화살표 연결선 81"/>
          <p:cNvCxnSpPr/>
          <p:nvPr/>
        </p:nvCxnSpPr>
        <p:spPr>
          <a:xfrm flipV="1">
            <a:off x="7480590" y="2773663"/>
            <a:ext cx="399942" cy="15913"/>
          </a:xfrm>
          <a:prstGeom prst="straightConnector1">
            <a:avLst/>
          </a:prstGeom>
          <a:ln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TextBox 82"/>
          <p:cNvSpPr txBox="1"/>
          <p:nvPr/>
        </p:nvSpPr>
        <p:spPr>
          <a:xfrm>
            <a:off x="6395768" y="2492417"/>
            <a:ext cx="54475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/>
              <a:t>N11</a:t>
            </a:r>
          </a:p>
        </p:txBody>
      </p:sp>
      <p:sp>
        <p:nvSpPr>
          <p:cNvPr id="86" name="TextBox 85"/>
          <p:cNvSpPr txBox="1"/>
          <p:nvPr/>
        </p:nvSpPr>
        <p:spPr>
          <a:xfrm>
            <a:off x="7470495" y="2506541"/>
            <a:ext cx="54475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/>
              <a:t>N7</a:t>
            </a:r>
          </a:p>
        </p:txBody>
      </p:sp>
      <p:sp>
        <p:nvSpPr>
          <p:cNvPr id="97" name="자유형 96"/>
          <p:cNvSpPr/>
          <p:nvPr/>
        </p:nvSpPr>
        <p:spPr>
          <a:xfrm>
            <a:off x="6067492" y="2370109"/>
            <a:ext cx="2137145" cy="202971"/>
          </a:xfrm>
          <a:custGeom>
            <a:avLst/>
            <a:gdLst>
              <a:gd name="connsiteX0" fmla="*/ 0 w 2137145"/>
              <a:gd name="connsiteY0" fmla="*/ 138223 h 138223"/>
              <a:gd name="connsiteX1" fmla="*/ 10633 w 2137145"/>
              <a:gd name="connsiteY1" fmla="*/ 21265 h 138223"/>
              <a:gd name="connsiteX2" fmla="*/ 2137145 w 2137145"/>
              <a:gd name="connsiteY2" fmla="*/ 0 h 138223"/>
              <a:gd name="connsiteX3" fmla="*/ 2126512 w 2137145"/>
              <a:gd name="connsiteY3" fmla="*/ 106325 h 1382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37145" h="138223">
                <a:moveTo>
                  <a:pt x="0" y="138223"/>
                </a:moveTo>
                <a:lnTo>
                  <a:pt x="10633" y="21265"/>
                </a:lnTo>
                <a:lnTo>
                  <a:pt x="2137145" y="0"/>
                </a:lnTo>
                <a:lnTo>
                  <a:pt x="2126512" y="106325"/>
                </a:lnTo>
              </a:path>
            </a:pathLst>
          </a:custGeom>
          <a:noFill/>
          <a:ln w="12700">
            <a:solidFill>
              <a:srgbClr val="0070C0"/>
            </a:solidFill>
            <a:headEnd type="triangl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9" name="TextBox 98"/>
          <p:cNvSpPr txBox="1"/>
          <p:nvPr/>
        </p:nvSpPr>
        <p:spPr>
          <a:xfrm>
            <a:off x="6298607" y="4167919"/>
            <a:ext cx="16402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/>
              <a:t>3GPP 5G </a:t>
            </a:r>
          </a:p>
          <a:p>
            <a:pPr algn="ctr"/>
            <a:r>
              <a:rPr lang="en-US" altLang="ko-KR" sz="1200" dirty="0"/>
              <a:t>Core Network</a:t>
            </a:r>
            <a:endParaRPr lang="ko-KR" altLang="en-US" sz="1200" dirty="0"/>
          </a:p>
        </p:txBody>
      </p:sp>
      <p:sp>
        <p:nvSpPr>
          <p:cNvPr id="52" name="TextBox 51"/>
          <p:cNvSpPr txBox="1"/>
          <p:nvPr/>
        </p:nvSpPr>
        <p:spPr>
          <a:xfrm>
            <a:off x="1521072" y="3374838"/>
            <a:ext cx="11873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/>
              <a:t>TE</a:t>
            </a:r>
            <a:endParaRPr lang="ko-KR" altLang="en-US" sz="1200" dirty="0"/>
          </a:p>
        </p:txBody>
      </p:sp>
      <p:sp>
        <p:nvSpPr>
          <p:cNvPr id="53" name="TextBox 52"/>
          <p:cNvSpPr txBox="1"/>
          <p:nvPr/>
        </p:nvSpPr>
        <p:spPr>
          <a:xfrm>
            <a:off x="3327423" y="3364263"/>
            <a:ext cx="186908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/>
              <a:t>WLAN Access Network</a:t>
            </a:r>
            <a:endParaRPr lang="ko-KR" altLang="en-US" sz="1200" dirty="0"/>
          </a:p>
        </p:txBody>
      </p:sp>
      <p:sp>
        <p:nvSpPr>
          <p:cNvPr id="55" name="TextBox 54"/>
          <p:cNvSpPr txBox="1"/>
          <p:nvPr/>
        </p:nvSpPr>
        <p:spPr>
          <a:xfrm>
            <a:off x="5090250" y="3584158"/>
            <a:ext cx="5437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/>
              <a:t>R9</a:t>
            </a:r>
          </a:p>
        </p:txBody>
      </p:sp>
      <p:sp>
        <p:nvSpPr>
          <p:cNvPr id="2" name="자유형 1"/>
          <p:cNvSpPr/>
          <p:nvPr/>
        </p:nvSpPr>
        <p:spPr>
          <a:xfrm>
            <a:off x="2457087" y="3231592"/>
            <a:ext cx="3255190" cy="521442"/>
          </a:xfrm>
          <a:custGeom>
            <a:avLst/>
            <a:gdLst>
              <a:gd name="connsiteX0" fmla="*/ 0 w 3261360"/>
              <a:gd name="connsiteY0" fmla="*/ 326948 h 326948"/>
              <a:gd name="connsiteX1" fmla="*/ 967740 w 3261360"/>
              <a:gd name="connsiteY1" fmla="*/ 60248 h 326948"/>
              <a:gd name="connsiteX2" fmla="*/ 2110740 w 3261360"/>
              <a:gd name="connsiteY2" fmla="*/ 14528 h 326948"/>
              <a:gd name="connsiteX3" fmla="*/ 3261360 w 3261360"/>
              <a:gd name="connsiteY3" fmla="*/ 258368 h 3269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61360" h="326948">
                <a:moveTo>
                  <a:pt x="0" y="326948"/>
                </a:moveTo>
                <a:cubicBezTo>
                  <a:pt x="307975" y="219633"/>
                  <a:pt x="615950" y="112318"/>
                  <a:pt x="967740" y="60248"/>
                </a:cubicBezTo>
                <a:cubicBezTo>
                  <a:pt x="1319530" y="8178"/>
                  <a:pt x="1728470" y="-18492"/>
                  <a:pt x="2110740" y="14528"/>
                </a:cubicBezTo>
                <a:cubicBezTo>
                  <a:pt x="2493010" y="47548"/>
                  <a:pt x="2877185" y="152958"/>
                  <a:pt x="3261360" y="258368"/>
                </a:cubicBezTo>
              </a:path>
            </a:pathLst>
          </a:custGeom>
          <a:noFill/>
          <a:ln w="12700">
            <a:solidFill>
              <a:srgbClr val="0070C0"/>
            </a:solidFill>
            <a:headEnd type="triangl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4" name="TextBox 53"/>
          <p:cNvSpPr txBox="1"/>
          <p:nvPr/>
        </p:nvSpPr>
        <p:spPr>
          <a:xfrm>
            <a:off x="1689025" y="5711456"/>
            <a:ext cx="91019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/>
              <a:t>Fig. 3 Untrusted WLAN interworking reference model with 5G core network</a:t>
            </a:r>
            <a:endParaRPr lang="ko-KR" altLang="en-US" dirty="0"/>
          </a:p>
        </p:txBody>
      </p:sp>
      <p:sp>
        <p:nvSpPr>
          <p:cNvPr id="56" name="슬라이드 번호 개체 틀 3">
            <a:extLst>
              <a:ext uri="{FF2B5EF4-FFF2-40B4-BE49-F238E27FC236}">
                <a16:creationId xmlns:a16="http://schemas.microsoft.com/office/drawing/2014/main" id="{700A2EE3-ADD4-41D3-A9B0-5D06D165084D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5793318" y="6508072"/>
            <a:ext cx="704849" cy="363537"/>
          </a:xfrm>
        </p:spPr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84501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직사각형 97"/>
          <p:cNvSpPr/>
          <p:nvPr/>
        </p:nvSpPr>
        <p:spPr>
          <a:xfrm>
            <a:off x="5544091" y="2116971"/>
            <a:ext cx="3242304" cy="2512612"/>
          </a:xfrm>
          <a:prstGeom prst="rect">
            <a:avLst/>
          </a:prstGeom>
          <a:solidFill>
            <a:schemeClr val="bg1"/>
          </a:solidFill>
          <a:ln w="3175">
            <a:solidFill>
              <a:srgbClr val="0070C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직사각형 5"/>
          <p:cNvSpPr/>
          <p:nvPr/>
        </p:nvSpPr>
        <p:spPr>
          <a:xfrm>
            <a:off x="1787674" y="4034931"/>
            <a:ext cx="679206" cy="465632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>
                <a:solidFill>
                  <a:schemeClr val="tx1"/>
                </a:solidFill>
              </a:rPr>
              <a:t>TEI</a:t>
            </a:r>
            <a:endParaRPr lang="ko-KR" altLang="en-US" sz="1200" dirty="0">
              <a:solidFill>
                <a:schemeClr val="tx1"/>
              </a:solidFill>
            </a:endParaRPr>
          </a:p>
        </p:txBody>
      </p:sp>
      <p:cxnSp>
        <p:nvCxnSpPr>
          <p:cNvPr id="12" name="직선 연결선 11"/>
          <p:cNvCxnSpPr/>
          <p:nvPr/>
        </p:nvCxnSpPr>
        <p:spPr>
          <a:xfrm>
            <a:off x="4104447" y="4349487"/>
            <a:ext cx="62602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직사각형 22"/>
          <p:cNvSpPr/>
          <p:nvPr/>
        </p:nvSpPr>
        <p:spPr>
          <a:xfrm>
            <a:off x="1807061" y="2601448"/>
            <a:ext cx="679206" cy="539521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>
                <a:solidFill>
                  <a:schemeClr val="tx1"/>
                </a:solidFill>
              </a:rPr>
              <a:t>3GPP</a:t>
            </a:r>
          </a:p>
          <a:p>
            <a:pPr algn="ctr"/>
            <a:r>
              <a:rPr lang="en-US" altLang="ko-KR" sz="1200" dirty="0">
                <a:solidFill>
                  <a:schemeClr val="tx1"/>
                </a:solidFill>
              </a:rPr>
              <a:t>Access</a:t>
            </a:r>
            <a:endParaRPr lang="ko-KR" altLang="en-US" sz="1200" dirty="0">
              <a:solidFill>
                <a:schemeClr val="tx1"/>
              </a:solidFill>
            </a:endParaRPr>
          </a:p>
        </p:txBody>
      </p:sp>
      <p:sp>
        <p:nvSpPr>
          <p:cNvPr id="42" name="직사각형 41"/>
          <p:cNvSpPr/>
          <p:nvPr/>
        </p:nvSpPr>
        <p:spPr>
          <a:xfrm>
            <a:off x="3613677" y="2601447"/>
            <a:ext cx="1196455" cy="539521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>
                <a:solidFill>
                  <a:schemeClr val="tx1"/>
                </a:solidFill>
              </a:rPr>
              <a:t>3GPP 5G Access Network</a:t>
            </a:r>
          </a:p>
        </p:txBody>
      </p:sp>
      <p:sp>
        <p:nvSpPr>
          <p:cNvPr id="44" name="직사각형 43"/>
          <p:cNvSpPr/>
          <p:nvPr/>
        </p:nvSpPr>
        <p:spPr>
          <a:xfrm>
            <a:off x="3618914" y="3970579"/>
            <a:ext cx="1191218" cy="529984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>
                <a:solidFill>
                  <a:schemeClr val="tx1"/>
                </a:solidFill>
              </a:rPr>
              <a:t>WLAN Access Data Path</a:t>
            </a:r>
          </a:p>
        </p:txBody>
      </p:sp>
      <p:sp>
        <p:nvSpPr>
          <p:cNvPr id="26" name="직사각형 25"/>
          <p:cNvSpPr/>
          <p:nvPr/>
        </p:nvSpPr>
        <p:spPr>
          <a:xfrm>
            <a:off x="3620127" y="3657591"/>
            <a:ext cx="1190007" cy="31298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>
                <a:solidFill>
                  <a:schemeClr val="tx1"/>
                </a:solidFill>
              </a:rPr>
              <a:t>ANC</a:t>
            </a:r>
          </a:p>
        </p:txBody>
      </p:sp>
      <p:sp>
        <p:nvSpPr>
          <p:cNvPr id="27" name="직사각형 26"/>
          <p:cNvSpPr/>
          <p:nvPr/>
        </p:nvSpPr>
        <p:spPr>
          <a:xfrm>
            <a:off x="1787674" y="3710214"/>
            <a:ext cx="679206" cy="32471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>
                <a:solidFill>
                  <a:schemeClr val="tx1"/>
                </a:solidFill>
              </a:rPr>
              <a:t>TEC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5068855" y="3100242"/>
            <a:ext cx="58477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 err="1"/>
              <a:t>NWt</a:t>
            </a:r>
            <a:endParaRPr lang="ko-KR" altLang="en-US" sz="1200" dirty="0"/>
          </a:p>
        </p:txBody>
      </p:sp>
      <p:sp>
        <p:nvSpPr>
          <p:cNvPr id="68" name="TextBox 67"/>
          <p:cNvSpPr txBox="1"/>
          <p:nvPr/>
        </p:nvSpPr>
        <p:spPr>
          <a:xfrm>
            <a:off x="5018265" y="3999517"/>
            <a:ext cx="64489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/>
              <a:t>R3(Ta)</a:t>
            </a:r>
          </a:p>
        </p:txBody>
      </p:sp>
      <p:cxnSp>
        <p:nvCxnSpPr>
          <p:cNvPr id="4" name="직선 화살표 연결선 3"/>
          <p:cNvCxnSpPr>
            <a:stCxn id="28" idx="3"/>
            <a:endCxn id="29" idx="1"/>
          </p:cNvCxnSpPr>
          <p:nvPr/>
        </p:nvCxnSpPr>
        <p:spPr>
          <a:xfrm flipV="1">
            <a:off x="6437104" y="2771307"/>
            <a:ext cx="399942" cy="15913"/>
          </a:xfrm>
          <a:prstGeom prst="straightConnector1">
            <a:avLst/>
          </a:prstGeom>
          <a:ln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6966045" y="2143890"/>
            <a:ext cx="5760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/>
              <a:t>N15</a:t>
            </a:r>
            <a:endParaRPr lang="ko-KR" altLang="en-US" sz="1200" dirty="0"/>
          </a:p>
        </p:txBody>
      </p:sp>
      <p:cxnSp>
        <p:nvCxnSpPr>
          <p:cNvPr id="43" name="직선 화살표 연결선 42"/>
          <p:cNvCxnSpPr/>
          <p:nvPr/>
        </p:nvCxnSpPr>
        <p:spPr>
          <a:xfrm>
            <a:off x="4810131" y="3823136"/>
            <a:ext cx="921952" cy="13852"/>
          </a:xfrm>
          <a:prstGeom prst="straightConnector1">
            <a:avLst/>
          </a:prstGeom>
          <a:ln>
            <a:solidFill>
              <a:srgbClr val="C0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직선 화살표 연결선 45"/>
          <p:cNvCxnSpPr/>
          <p:nvPr/>
        </p:nvCxnSpPr>
        <p:spPr>
          <a:xfrm>
            <a:off x="4816693" y="4228941"/>
            <a:ext cx="915390" cy="14096"/>
          </a:xfrm>
          <a:prstGeom prst="straightConnector1">
            <a:avLst/>
          </a:prstGeom>
          <a:ln>
            <a:solidFill>
              <a:srgbClr val="C0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직사각형 27"/>
          <p:cNvSpPr/>
          <p:nvPr/>
        </p:nvSpPr>
        <p:spPr>
          <a:xfrm>
            <a:off x="5753616" y="2577486"/>
            <a:ext cx="683489" cy="419467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>
                <a:solidFill>
                  <a:schemeClr val="tx1"/>
                </a:solidFill>
              </a:rPr>
              <a:t>AMF</a:t>
            </a:r>
          </a:p>
        </p:txBody>
      </p:sp>
      <p:sp>
        <p:nvSpPr>
          <p:cNvPr id="29" name="직사각형 28"/>
          <p:cNvSpPr/>
          <p:nvPr/>
        </p:nvSpPr>
        <p:spPr>
          <a:xfrm>
            <a:off x="6837047" y="2561573"/>
            <a:ext cx="683489" cy="419467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>
                <a:solidFill>
                  <a:schemeClr val="tx1"/>
                </a:solidFill>
              </a:rPr>
              <a:t>SMF</a:t>
            </a:r>
          </a:p>
        </p:txBody>
      </p:sp>
      <p:sp>
        <p:nvSpPr>
          <p:cNvPr id="30" name="직사각형 29"/>
          <p:cNvSpPr/>
          <p:nvPr/>
        </p:nvSpPr>
        <p:spPr>
          <a:xfrm>
            <a:off x="7920479" y="2541590"/>
            <a:ext cx="683489" cy="419467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>
                <a:solidFill>
                  <a:schemeClr val="tx1"/>
                </a:solidFill>
              </a:rPr>
              <a:t>PCF</a:t>
            </a:r>
          </a:p>
        </p:txBody>
      </p:sp>
      <p:sp>
        <p:nvSpPr>
          <p:cNvPr id="31" name="직사각형 30"/>
          <p:cNvSpPr/>
          <p:nvPr/>
        </p:nvSpPr>
        <p:spPr>
          <a:xfrm>
            <a:off x="5752224" y="3664018"/>
            <a:ext cx="683489" cy="845211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>
                <a:solidFill>
                  <a:schemeClr val="tx1"/>
                </a:solidFill>
              </a:rPr>
              <a:t>TNGF</a:t>
            </a:r>
          </a:p>
        </p:txBody>
      </p:sp>
      <p:cxnSp>
        <p:nvCxnSpPr>
          <p:cNvPr id="37" name="직선 화살표 연결선 36"/>
          <p:cNvCxnSpPr/>
          <p:nvPr/>
        </p:nvCxnSpPr>
        <p:spPr>
          <a:xfrm flipV="1">
            <a:off x="2474615" y="4221197"/>
            <a:ext cx="1132647" cy="10199"/>
          </a:xfrm>
          <a:prstGeom prst="straightConnector1">
            <a:avLst/>
          </a:prstGeom>
          <a:ln>
            <a:solidFill>
              <a:srgbClr val="C0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2812879" y="3960643"/>
            <a:ext cx="5437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/>
              <a:t>R1</a:t>
            </a:r>
          </a:p>
        </p:txBody>
      </p:sp>
      <p:cxnSp>
        <p:nvCxnSpPr>
          <p:cNvPr id="48" name="직선 화살표 연결선 47"/>
          <p:cNvCxnSpPr/>
          <p:nvPr/>
        </p:nvCxnSpPr>
        <p:spPr>
          <a:xfrm flipV="1">
            <a:off x="2494597" y="3843717"/>
            <a:ext cx="1112664" cy="17316"/>
          </a:xfrm>
          <a:prstGeom prst="straightConnector1">
            <a:avLst/>
          </a:prstGeom>
          <a:ln>
            <a:solidFill>
              <a:srgbClr val="C0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2823534" y="3559990"/>
            <a:ext cx="5437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/>
              <a:t>R8</a:t>
            </a:r>
          </a:p>
        </p:txBody>
      </p:sp>
      <p:cxnSp>
        <p:nvCxnSpPr>
          <p:cNvPr id="50" name="직선 화살표 연결선 49"/>
          <p:cNvCxnSpPr/>
          <p:nvPr/>
        </p:nvCxnSpPr>
        <p:spPr>
          <a:xfrm flipV="1">
            <a:off x="2498664" y="2910170"/>
            <a:ext cx="1088864" cy="13376"/>
          </a:xfrm>
          <a:prstGeom prst="straightConnector1">
            <a:avLst/>
          </a:prstGeom>
          <a:ln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2671158" y="2629967"/>
            <a:ext cx="70029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/>
              <a:t>Access</a:t>
            </a:r>
          </a:p>
        </p:txBody>
      </p:sp>
      <p:sp>
        <p:nvSpPr>
          <p:cNvPr id="17" name="자유형 16"/>
          <p:cNvSpPr/>
          <p:nvPr/>
        </p:nvSpPr>
        <p:spPr>
          <a:xfrm>
            <a:off x="2512374" y="2017882"/>
            <a:ext cx="3212159" cy="684416"/>
          </a:xfrm>
          <a:custGeom>
            <a:avLst/>
            <a:gdLst>
              <a:gd name="connsiteX0" fmla="*/ 3232298 w 3232298"/>
              <a:gd name="connsiteY0" fmla="*/ 512668 h 693421"/>
              <a:gd name="connsiteX1" fmla="*/ 1701210 w 3232298"/>
              <a:gd name="connsiteY1" fmla="*/ 2305 h 693421"/>
              <a:gd name="connsiteX2" fmla="*/ 0 w 3232298"/>
              <a:gd name="connsiteY2" fmla="*/ 693421 h 6934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232298" h="693421">
                <a:moveTo>
                  <a:pt x="3232298" y="512668"/>
                </a:moveTo>
                <a:cubicBezTo>
                  <a:pt x="2736112" y="242423"/>
                  <a:pt x="2239926" y="-27821"/>
                  <a:pt x="1701210" y="2305"/>
                </a:cubicBezTo>
                <a:cubicBezTo>
                  <a:pt x="1162494" y="32430"/>
                  <a:pt x="581247" y="362925"/>
                  <a:pt x="0" y="693421"/>
                </a:cubicBezTo>
              </a:path>
            </a:pathLst>
          </a:custGeom>
          <a:noFill/>
          <a:ln w="12700">
            <a:solidFill>
              <a:srgbClr val="0070C0"/>
            </a:solidFill>
            <a:headEnd type="triangl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2" name="TextBox 31"/>
          <p:cNvSpPr txBox="1"/>
          <p:nvPr/>
        </p:nvSpPr>
        <p:spPr>
          <a:xfrm>
            <a:off x="3751277" y="1772817"/>
            <a:ext cx="4320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/>
              <a:t>N1</a:t>
            </a:r>
            <a:endParaRPr lang="ko-KR" altLang="en-US" sz="1200" dirty="0"/>
          </a:p>
        </p:txBody>
      </p:sp>
      <p:sp>
        <p:nvSpPr>
          <p:cNvPr id="39" name="자유형 38"/>
          <p:cNvSpPr/>
          <p:nvPr/>
        </p:nvSpPr>
        <p:spPr>
          <a:xfrm>
            <a:off x="2498200" y="2209168"/>
            <a:ext cx="3198014" cy="1441694"/>
          </a:xfrm>
          <a:custGeom>
            <a:avLst/>
            <a:gdLst>
              <a:gd name="connsiteX0" fmla="*/ 3264195 w 3264195"/>
              <a:gd name="connsiteY0" fmla="*/ 461113 h 1428676"/>
              <a:gd name="connsiteX1" fmla="*/ 1690577 w 3264195"/>
              <a:gd name="connsiteY1" fmla="*/ 46443 h 1428676"/>
              <a:gd name="connsiteX2" fmla="*/ 0 w 3264195"/>
              <a:gd name="connsiteY2" fmla="*/ 1428676 h 14286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264195" h="1428676">
                <a:moveTo>
                  <a:pt x="3264195" y="461113"/>
                </a:moveTo>
                <a:cubicBezTo>
                  <a:pt x="2749402" y="173147"/>
                  <a:pt x="2234609" y="-114818"/>
                  <a:pt x="1690577" y="46443"/>
                </a:cubicBezTo>
                <a:cubicBezTo>
                  <a:pt x="1146544" y="207703"/>
                  <a:pt x="573272" y="818189"/>
                  <a:pt x="0" y="1428676"/>
                </a:cubicBezTo>
              </a:path>
            </a:pathLst>
          </a:custGeom>
          <a:noFill/>
          <a:ln w="12700">
            <a:solidFill>
              <a:srgbClr val="0070C0"/>
            </a:solidFill>
            <a:headEnd type="triangl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8" name="TextBox 57"/>
          <p:cNvSpPr txBox="1"/>
          <p:nvPr/>
        </p:nvSpPr>
        <p:spPr>
          <a:xfrm>
            <a:off x="3751277" y="2071882"/>
            <a:ext cx="4320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/>
              <a:t>N1</a:t>
            </a:r>
            <a:endParaRPr lang="ko-KR" altLang="en-US" sz="1200" dirty="0"/>
          </a:p>
        </p:txBody>
      </p:sp>
      <p:cxnSp>
        <p:nvCxnSpPr>
          <p:cNvPr id="59" name="직선 화살표 연결선 58"/>
          <p:cNvCxnSpPr/>
          <p:nvPr/>
        </p:nvCxnSpPr>
        <p:spPr>
          <a:xfrm>
            <a:off x="4800320" y="2835889"/>
            <a:ext cx="915390" cy="14096"/>
          </a:xfrm>
          <a:prstGeom prst="straightConnector1">
            <a:avLst/>
          </a:prstGeom>
          <a:ln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5144653" y="2594208"/>
            <a:ext cx="5437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/>
              <a:t>N2</a:t>
            </a:r>
          </a:p>
        </p:txBody>
      </p:sp>
      <p:cxnSp>
        <p:nvCxnSpPr>
          <p:cNvPr id="61" name="직선 화살표 연결선 60"/>
          <p:cNvCxnSpPr>
            <a:stCxn id="28" idx="2"/>
            <a:endCxn id="31" idx="0"/>
          </p:cNvCxnSpPr>
          <p:nvPr/>
        </p:nvCxnSpPr>
        <p:spPr>
          <a:xfrm flipH="1">
            <a:off x="6093968" y="2996953"/>
            <a:ext cx="1392" cy="667065"/>
          </a:xfrm>
          <a:prstGeom prst="straightConnector1">
            <a:avLst/>
          </a:prstGeom>
          <a:ln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Box 63"/>
          <p:cNvSpPr txBox="1"/>
          <p:nvPr/>
        </p:nvSpPr>
        <p:spPr>
          <a:xfrm>
            <a:off x="6096157" y="3066859"/>
            <a:ext cx="5437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/>
              <a:t>N2</a:t>
            </a:r>
          </a:p>
        </p:txBody>
      </p:sp>
      <p:sp>
        <p:nvSpPr>
          <p:cNvPr id="66" name="직사각형 65"/>
          <p:cNvSpPr/>
          <p:nvPr/>
        </p:nvSpPr>
        <p:spPr>
          <a:xfrm>
            <a:off x="7920479" y="3664018"/>
            <a:ext cx="683489" cy="845211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>
                <a:solidFill>
                  <a:schemeClr val="tx1"/>
                </a:solidFill>
              </a:rPr>
              <a:t>UPF</a:t>
            </a:r>
          </a:p>
        </p:txBody>
      </p:sp>
      <p:cxnSp>
        <p:nvCxnSpPr>
          <p:cNvPr id="67" name="직선 화살표 연결선 66"/>
          <p:cNvCxnSpPr>
            <a:stCxn id="31" idx="3"/>
            <a:endCxn id="66" idx="1"/>
          </p:cNvCxnSpPr>
          <p:nvPr/>
        </p:nvCxnSpPr>
        <p:spPr>
          <a:xfrm>
            <a:off x="6435712" y="4086623"/>
            <a:ext cx="1484766" cy="0"/>
          </a:xfrm>
          <a:prstGeom prst="straightConnector1">
            <a:avLst/>
          </a:prstGeom>
          <a:ln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6966046" y="3843718"/>
            <a:ext cx="54475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/>
              <a:t>N3</a:t>
            </a:r>
          </a:p>
        </p:txBody>
      </p:sp>
      <p:cxnSp>
        <p:nvCxnSpPr>
          <p:cNvPr id="71" name="직선 화살표 연결선 70"/>
          <p:cNvCxnSpPr/>
          <p:nvPr/>
        </p:nvCxnSpPr>
        <p:spPr>
          <a:xfrm>
            <a:off x="7207662" y="2995686"/>
            <a:ext cx="702051" cy="712725"/>
          </a:xfrm>
          <a:prstGeom prst="straightConnector1">
            <a:avLst/>
          </a:prstGeom>
          <a:ln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TextBox 73"/>
          <p:cNvSpPr txBox="1"/>
          <p:nvPr/>
        </p:nvSpPr>
        <p:spPr>
          <a:xfrm>
            <a:off x="7527386" y="3083924"/>
            <a:ext cx="5437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/>
              <a:t>N4</a:t>
            </a:r>
          </a:p>
        </p:txBody>
      </p:sp>
      <p:cxnSp>
        <p:nvCxnSpPr>
          <p:cNvPr id="82" name="직선 화살표 연결선 81"/>
          <p:cNvCxnSpPr/>
          <p:nvPr/>
        </p:nvCxnSpPr>
        <p:spPr>
          <a:xfrm flipV="1">
            <a:off x="7509770" y="2773663"/>
            <a:ext cx="399942" cy="15913"/>
          </a:xfrm>
          <a:prstGeom prst="straightConnector1">
            <a:avLst/>
          </a:prstGeom>
          <a:ln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TextBox 82"/>
          <p:cNvSpPr txBox="1"/>
          <p:nvPr/>
        </p:nvSpPr>
        <p:spPr>
          <a:xfrm>
            <a:off x="6424948" y="2492417"/>
            <a:ext cx="54475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/>
              <a:t>N11</a:t>
            </a:r>
          </a:p>
        </p:txBody>
      </p:sp>
      <p:sp>
        <p:nvSpPr>
          <p:cNvPr id="86" name="TextBox 85"/>
          <p:cNvSpPr txBox="1"/>
          <p:nvPr/>
        </p:nvSpPr>
        <p:spPr>
          <a:xfrm>
            <a:off x="7499675" y="2506541"/>
            <a:ext cx="54475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/>
              <a:t>N7</a:t>
            </a:r>
          </a:p>
        </p:txBody>
      </p:sp>
      <p:sp>
        <p:nvSpPr>
          <p:cNvPr id="97" name="자유형 96"/>
          <p:cNvSpPr/>
          <p:nvPr/>
        </p:nvSpPr>
        <p:spPr>
          <a:xfrm>
            <a:off x="6096672" y="2370109"/>
            <a:ext cx="2137145" cy="202971"/>
          </a:xfrm>
          <a:custGeom>
            <a:avLst/>
            <a:gdLst>
              <a:gd name="connsiteX0" fmla="*/ 0 w 2137145"/>
              <a:gd name="connsiteY0" fmla="*/ 138223 h 138223"/>
              <a:gd name="connsiteX1" fmla="*/ 10633 w 2137145"/>
              <a:gd name="connsiteY1" fmla="*/ 21265 h 138223"/>
              <a:gd name="connsiteX2" fmla="*/ 2137145 w 2137145"/>
              <a:gd name="connsiteY2" fmla="*/ 0 h 138223"/>
              <a:gd name="connsiteX3" fmla="*/ 2126512 w 2137145"/>
              <a:gd name="connsiteY3" fmla="*/ 106325 h 1382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37145" h="138223">
                <a:moveTo>
                  <a:pt x="0" y="138223"/>
                </a:moveTo>
                <a:lnTo>
                  <a:pt x="10633" y="21265"/>
                </a:lnTo>
                <a:lnTo>
                  <a:pt x="2137145" y="0"/>
                </a:lnTo>
                <a:lnTo>
                  <a:pt x="2126512" y="106325"/>
                </a:lnTo>
              </a:path>
            </a:pathLst>
          </a:custGeom>
          <a:noFill/>
          <a:ln w="12700">
            <a:solidFill>
              <a:srgbClr val="0070C0"/>
            </a:solidFill>
            <a:headEnd type="triangl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9" name="TextBox 98"/>
          <p:cNvSpPr txBox="1"/>
          <p:nvPr/>
        </p:nvSpPr>
        <p:spPr>
          <a:xfrm>
            <a:off x="6327787" y="4167919"/>
            <a:ext cx="16402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/>
              <a:t>3GPP 5G </a:t>
            </a:r>
          </a:p>
          <a:p>
            <a:pPr algn="ctr"/>
            <a:r>
              <a:rPr lang="en-US" altLang="ko-KR" sz="1200" dirty="0"/>
              <a:t>Core Network</a:t>
            </a:r>
            <a:endParaRPr lang="ko-KR" altLang="en-US" sz="1200" dirty="0"/>
          </a:p>
        </p:txBody>
      </p:sp>
      <p:sp>
        <p:nvSpPr>
          <p:cNvPr id="53" name="TextBox 52"/>
          <p:cNvSpPr txBox="1"/>
          <p:nvPr/>
        </p:nvSpPr>
        <p:spPr>
          <a:xfrm>
            <a:off x="3356603" y="3364263"/>
            <a:ext cx="186908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/>
              <a:t>WLAN Access Network</a:t>
            </a:r>
            <a:endParaRPr lang="ko-KR" altLang="en-US" sz="1200" dirty="0"/>
          </a:p>
        </p:txBody>
      </p:sp>
      <p:sp>
        <p:nvSpPr>
          <p:cNvPr id="55" name="TextBox 54"/>
          <p:cNvSpPr txBox="1"/>
          <p:nvPr/>
        </p:nvSpPr>
        <p:spPr>
          <a:xfrm>
            <a:off x="5119430" y="3584158"/>
            <a:ext cx="5437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/>
              <a:t>R9</a:t>
            </a:r>
          </a:p>
        </p:txBody>
      </p:sp>
      <p:sp>
        <p:nvSpPr>
          <p:cNvPr id="2" name="자유형 1"/>
          <p:cNvSpPr/>
          <p:nvPr/>
        </p:nvSpPr>
        <p:spPr>
          <a:xfrm>
            <a:off x="2486267" y="3231592"/>
            <a:ext cx="3255190" cy="521442"/>
          </a:xfrm>
          <a:custGeom>
            <a:avLst/>
            <a:gdLst>
              <a:gd name="connsiteX0" fmla="*/ 0 w 3261360"/>
              <a:gd name="connsiteY0" fmla="*/ 326948 h 326948"/>
              <a:gd name="connsiteX1" fmla="*/ 967740 w 3261360"/>
              <a:gd name="connsiteY1" fmla="*/ 60248 h 326948"/>
              <a:gd name="connsiteX2" fmla="*/ 2110740 w 3261360"/>
              <a:gd name="connsiteY2" fmla="*/ 14528 h 326948"/>
              <a:gd name="connsiteX3" fmla="*/ 3261360 w 3261360"/>
              <a:gd name="connsiteY3" fmla="*/ 258368 h 3269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61360" h="326948">
                <a:moveTo>
                  <a:pt x="0" y="326948"/>
                </a:moveTo>
                <a:cubicBezTo>
                  <a:pt x="307975" y="219633"/>
                  <a:pt x="615950" y="112318"/>
                  <a:pt x="967740" y="60248"/>
                </a:cubicBezTo>
                <a:cubicBezTo>
                  <a:pt x="1319530" y="8178"/>
                  <a:pt x="1728470" y="-18492"/>
                  <a:pt x="2110740" y="14528"/>
                </a:cubicBezTo>
                <a:cubicBezTo>
                  <a:pt x="2493010" y="47548"/>
                  <a:pt x="2877185" y="152958"/>
                  <a:pt x="3261360" y="258368"/>
                </a:cubicBezTo>
              </a:path>
            </a:pathLst>
          </a:custGeom>
          <a:noFill/>
          <a:ln w="12700">
            <a:solidFill>
              <a:srgbClr val="0070C0"/>
            </a:solidFill>
            <a:headEnd type="triangl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4" name="TextBox 53"/>
          <p:cNvSpPr txBox="1"/>
          <p:nvPr/>
        </p:nvSpPr>
        <p:spPr>
          <a:xfrm>
            <a:off x="1689025" y="5711456"/>
            <a:ext cx="91019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/>
              <a:t>Fig. 4 Trusted WLAN interworking reference model with 5G core network</a:t>
            </a:r>
            <a:endParaRPr lang="ko-KR" altLang="en-US" dirty="0"/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E793D1FC-A3AE-4402-B381-FB98E34E8C3A}"/>
              </a:ext>
            </a:extLst>
          </p:cNvPr>
          <p:cNvSpPr txBox="1"/>
          <p:nvPr/>
        </p:nvSpPr>
        <p:spPr>
          <a:xfrm>
            <a:off x="1522432" y="2304280"/>
            <a:ext cx="123560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/>
              <a:t>UE </a:t>
            </a:r>
            <a:endParaRPr lang="ko-KR" altLang="en-US" sz="1200" dirty="0"/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63227D3F-DFAA-4526-A34E-B5CD301D69DD}"/>
              </a:ext>
            </a:extLst>
          </p:cNvPr>
          <p:cNvSpPr txBox="1"/>
          <p:nvPr/>
        </p:nvSpPr>
        <p:spPr>
          <a:xfrm>
            <a:off x="1576605" y="3394555"/>
            <a:ext cx="11873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/>
              <a:t>TE</a:t>
            </a:r>
            <a:endParaRPr lang="ko-KR" altLang="en-US" sz="1200" dirty="0"/>
          </a:p>
        </p:txBody>
      </p:sp>
      <p:sp>
        <p:nvSpPr>
          <p:cNvPr id="52" name="슬라이드 번호 개체 틀 3">
            <a:extLst>
              <a:ext uri="{FF2B5EF4-FFF2-40B4-BE49-F238E27FC236}">
                <a16:creationId xmlns:a16="http://schemas.microsoft.com/office/drawing/2014/main" id="{F0F691BE-8B81-4947-B268-CE5D41DB65BF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5793318" y="6508072"/>
            <a:ext cx="704849" cy="363537"/>
          </a:xfrm>
        </p:spPr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618646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/>
          <p:cNvSpPr txBox="1"/>
          <p:nvPr/>
        </p:nvSpPr>
        <p:spPr>
          <a:xfrm>
            <a:off x="1698753" y="5711456"/>
            <a:ext cx="91019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/>
              <a:t>Fig. 5 Control plane between a TE</a:t>
            </a:r>
            <a:r>
              <a:rPr lang="ko-KR" altLang="en-US" dirty="0"/>
              <a:t> </a:t>
            </a:r>
            <a:r>
              <a:rPr lang="en-US" altLang="ko-KR" dirty="0"/>
              <a:t>and N3IWF(3GPP TS 23.501)</a:t>
            </a:r>
          </a:p>
        </p:txBody>
      </p:sp>
      <p:pic>
        <p:nvPicPr>
          <p:cNvPr id="4" name="그림 3">
            <a:extLst>
              <a:ext uri="{FF2B5EF4-FFF2-40B4-BE49-F238E27FC236}">
                <a16:creationId xmlns:a16="http://schemas.microsoft.com/office/drawing/2014/main" id="{293B0573-2B03-4357-8BA7-CBD33510B27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98753" y="1932458"/>
            <a:ext cx="6201640" cy="2829320"/>
          </a:xfrm>
          <a:prstGeom prst="rect">
            <a:avLst/>
          </a:prstGeom>
        </p:spPr>
      </p:pic>
      <p:sp>
        <p:nvSpPr>
          <p:cNvPr id="5" name="슬라이드 번호 개체 틀 3">
            <a:extLst>
              <a:ext uri="{FF2B5EF4-FFF2-40B4-BE49-F238E27FC236}">
                <a16:creationId xmlns:a16="http://schemas.microsoft.com/office/drawing/2014/main" id="{DB9247FE-3D0F-419E-9151-C370BBFAADC2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5793318" y="6508072"/>
            <a:ext cx="704849" cy="363537"/>
          </a:xfrm>
        </p:spPr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680281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직사각형 70"/>
          <p:cNvSpPr/>
          <p:nvPr/>
        </p:nvSpPr>
        <p:spPr>
          <a:xfrm>
            <a:off x="6580433" y="2512827"/>
            <a:ext cx="654701" cy="407045"/>
          </a:xfrm>
          <a:prstGeom prst="rect">
            <a:avLst/>
          </a:prstGeom>
          <a:solidFill>
            <a:schemeClr val="bg1"/>
          </a:solidFill>
          <a:ln w="28575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00" dirty="0">
                <a:solidFill>
                  <a:schemeClr val="tx1"/>
                </a:solidFill>
              </a:rPr>
              <a:t>N3IWF</a:t>
            </a:r>
          </a:p>
        </p:txBody>
      </p:sp>
      <p:sp>
        <p:nvSpPr>
          <p:cNvPr id="26" name="직사각형 25"/>
          <p:cNvSpPr/>
          <p:nvPr/>
        </p:nvSpPr>
        <p:spPr>
          <a:xfrm>
            <a:off x="4004928" y="2512827"/>
            <a:ext cx="1440160" cy="40704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>
                <a:solidFill>
                  <a:schemeClr val="tx1"/>
                </a:solidFill>
              </a:rPr>
              <a:t>WLAN Access Network </a:t>
            </a:r>
          </a:p>
        </p:txBody>
      </p:sp>
      <p:cxnSp>
        <p:nvCxnSpPr>
          <p:cNvPr id="41" name="직선 연결선 40"/>
          <p:cNvCxnSpPr/>
          <p:nvPr/>
        </p:nvCxnSpPr>
        <p:spPr>
          <a:xfrm>
            <a:off x="4725009" y="2931732"/>
            <a:ext cx="6711" cy="114122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직선 연결선 42"/>
          <p:cNvCxnSpPr/>
          <p:nvPr/>
        </p:nvCxnSpPr>
        <p:spPr>
          <a:xfrm>
            <a:off x="6907782" y="2920824"/>
            <a:ext cx="0" cy="115212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직선 화살표 연결선 6"/>
          <p:cNvCxnSpPr/>
          <p:nvPr/>
        </p:nvCxnSpPr>
        <p:spPr>
          <a:xfrm>
            <a:off x="4731719" y="3457154"/>
            <a:ext cx="2144982" cy="10329"/>
          </a:xfrm>
          <a:prstGeom prst="straightConnector1">
            <a:avLst/>
          </a:prstGeom>
          <a:ln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5016326" y="3152001"/>
            <a:ext cx="130035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dirty="0"/>
              <a:t>Ethernet protocol </a:t>
            </a:r>
            <a:endParaRPr lang="ko-KR" altLang="en-US" sz="1200" dirty="0"/>
          </a:p>
        </p:txBody>
      </p:sp>
      <p:sp>
        <p:nvSpPr>
          <p:cNvPr id="9" name="TextBox 8"/>
          <p:cNvSpPr txBox="1"/>
          <p:nvPr/>
        </p:nvSpPr>
        <p:spPr>
          <a:xfrm>
            <a:off x="1689025" y="5711456"/>
            <a:ext cx="91019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/>
              <a:t>Fig. 6 R3 interface</a:t>
            </a:r>
          </a:p>
        </p:txBody>
      </p:sp>
      <p:sp>
        <p:nvSpPr>
          <p:cNvPr id="10" name="슬라이드 번호 개체 틀 3">
            <a:extLst>
              <a:ext uri="{FF2B5EF4-FFF2-40B4-BE49-F238E27FC236}">
                <a16:creationId xmlns:a16="http://schemas.microsoft.com/office/drawing/2014/main" id="{030B4F65-9E0E-49C3-8711-BD3A3D2D5C4D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5793318" y="6508072"/>
            <a:ext cx="704849" cy="363537"/>
          </a:xfrm>
        </p:spPr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02622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직사각형 70"/>
          <p:cNvSpPr/>
          <p:nvPr/>
        </p:nvSpPr>
        <p:spPr>
          <a:xfrm>
            <a:off x="7250085" y="1086817"/>
            <a:ext cx="654701" cy="280172"/>
          </a:xfrm>
          <a:prstGeom prst="rect">
            <a:avLst/>
          </a:prstGeom>
          <a:solidFill>
            <a:schemeClr val="bg1"/>
          </a:solidFill>
          <a:ln w="28575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00" dirty="0">
                <a:solidFill>
                  <a:schemeClr val="tx1"/>
                </a:solidFill>
              </a:rPr>
              <a:t>N3IWF</a:t>
            </a:r>
          </a:p>
        </p:txBody>
      </p:sp>
      <p:sp>
        <p:nvSpPr>
          <p:cNvPr id="27" name="직사각형 26"/>
          <p:cNvSpPr/>
          <p:nvPr/>
        </p:nvSpPr>
        <p:spPr>
          <a:xfrm>
            <a:off x="2997604" y="952491"/>
            <a:ext cx="485010" cy="40075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>
                <a:solidFill>
                  <a:schemeClr val="tx1"/>
                </a:solidFill>
              </a:rPr>
              <a:t>TE</a:t>
            </a:r>
          </a:p>
        </p:txBody>
      </p:sp>
      <p:cxnSp>
        <p:nvCxnSpPr>
          <p:cNvPr id="4" name="직선 연결선 3"/>
          <p:cNvCxnSpPr>
            <a:stCxn id="27" idx="2"/>
          </p:cNvCxnSpPr>
          <p:nvPr/>
        </p:nvCxnSpPr>
        <p:spPr>
          <a:xfrm flipH="1">
            <a:off x="3233255" y="1353246"/>
            <a:ext cx="6854" cy="440718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직선 연결선 40"/>
          <p:cNvCxnSpPr/>
          <p:nvPr/>
        </p:nvCxnSpPr>
        <p:spPr>
          <a:xfrm flipH="1">
            <a:off x="5394658" y="1378850"/>
            <a:ext cx="2" cy="430957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직선 연결선 42"/>
          <p:cNvCxnSpPr/>
          <p:nvPr/>
        </p:nvCxnSpPr>
        <p:spPr>
          <a:xfrm>
            <a:off x="7577435" y="1367942"/>
            <a:ext cx="12643" cy="43924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직선 화살표 연결선 6"/>
          <p:cNvCxnSpPr/>
          <p:nvPr/>
        </p:nvCxnSpPr>
        <p:spPr>
          <a:xfrm>
            <a:off x="3249676" y="1893371"/>
            <a:ext cx="2144982" cy="10329"/>
          </a:xfrm>
          <a:prstGeom prst="straightConnector1">
            <a:avLst/>
          </a:prstGeom>
          <a:ln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3584716" y="1619103"/>
            <a:ext cx="15030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dirty="0"/>
              <a:t>IP address allocation </a:t>
            </a:r>
            <a:endParaRPr lang="ko-KR" altLang="en-US" sz="1200" dirty="0"/>
          </a:p>
        </p:txBody>
      </p:sp>
      <p:sp>
        <p:nvSpPr>
          <p:cNvPr id="52" name="TextBox 51"/>
          <p:cNvSpPr txBox="1"/>
          <p:nvPr/>
        </p:nvSpPr>
        <p:spPr>
          <a:xfrm>
            <a:off x="3594568" y="2080110"/>
            <a:ext cx="13809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/>
              <a:t>IKE-SA-INIT</a:t>
            </a:r>
            <a:endParaRPr lang="ko-KR" altLang="en-US" sz="1200" dirty="0"/>
          </a:p>
        </p:txBody>
      </p:sp>
      <p:sp>
        <p:nvSpPr>
          <p:cNvPr id="56" name="TextBox 55"/>
          <p:cNvSpPr txBox="1"/>
          <p:nvPr/>
        </p:nvSpPr>
        <p:spPr>
          <a:xfrm>
            <a:off x="3590210" y="2569539"/>
            <a:ext cx="15787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/>
              <a:t>IKE AUTH-Request</a:t>
            </a:r>
            <a:endParaRPr lang="ko-KR" altLang="en-US" sz="1200" dirty="0"/>
          </a:p>
        </p:txBody>
      </p:sp>
      <p:sp>
        <p:nvSpPr>
          <p:cNvPr id="58" name="TextBox 57"/>
          <p:cNvSpPr txBox="1"/>
          <p:nvPr/>
        </p:nvSpPr>
        <p:spPr>
          <a:xfrm>
            <a:off x="3571553" y="3099793"/>
            <a:ext cx="182080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/>
              <a:t>IKE AUTH-Response</a:t>
            </a:r>
            <a:endParaRPr lang="ko-KR" altLang="en-US" sz="1200" dirty="0"/>
          </a:p>
        </p:txBody>
      </p:sp>
      <p:cxnSp>
        <p:nvCxnSpPr>
          <p:cNvPr id="59" name="직선 화살표 연결선 58"/>
          <p:cNvCxnSpPr/>
          <p:nvPr/>
        </p:nvCxnSpPr>
        <p:spPr>
          <a:xfrm>
            <a:off x="3252753" y="4086407"/>
            <a:ext cx="2148723" cy="17676"/>
          </a:xfrm>
          <a:prstGeom prst="straightConnector1">
            <a:avLst/>
          </a:prstGeom>
          <a:ln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3584305" y="3806884"/>
            <a:ext cx="401262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/>
              <a:t>IKE AUTH-Request/Response(EAP-5G) </a:t>
            </a:r>
            <a:endParaRPr lang="ko-KR" altLang="en-US" sz="1200" dirty="0"/>
          </a:p>
        </p:txBody>
      </p:sp>
      <p:cxnSp>
        <p:nvCxnSpPr>
          <p:cNvPr id="61" name="직선 화살표 연결선 60"/>
          <p:cNvCxnSpPr/>
          <p:nvPr/>
        </p:nvCxnSpPr>
        <p:spPr>
          <a:xfrm>
            <a:off x="3239523" y="4679014"/>
            <a:ext cx="2148028" cy="10081"/>
          </a:xfrm>
          <a:prstGeom prst="straightConnector1">
            <a:avLst/>
          </a:prstGeom>
          <a:ln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xtBox 62"/>
          <p:cNvSpPr txBox="1"/>
          <p:nvPr/>
        </p:nvSpPr>
        <p:spPr>
          <a:xfrm>
            <a:off x="3604127" y="4392280"/>
            <a:ext cx="318525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/>
              <a:t>IKE AUTH-Request/Response(EAP-5G) </a:t>
            </a:r>
            <a:endParaRPr lang="ko-KR" altLang="en-US" sz="1200" dirty="0"/>
          </a:p>
        </p:txBody>
      </p:sp>
      <p:sp>
        <p:nvSpPr>
          <p:cNvPr id="64" name="TextBox 63"/>
          <p:cNvSpPr txBox="1"/>
          <p:nvPr/>
        </p:nvSpPr>
        <p:spPr>
          <a:xfrm>
            <a:off x="3496326" y="4968343"/>
            <a:ext cx="375375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/>
              <a:t>   IPsec SA completed  </a:t>
            </a:r>
            <a:endParaRPr lang="ko-KR" altLang="en-US" sz="1200" dirty="0"/>
          </a:p>
        </p:txBody>
      </p:sp>
      <p:cxnSp>
        <p:nvCxnSpPr>
          <p:cNvPr id="65" name="직선 화살표 연결선 64"/>
          <p:cNvCxnSpPr/>
          <p:nvPr/>
        </p:nvCxnSpPr>
        <p:spPr>
          <a:xfrm flipV="1">
            <a:off x="3232812" y="5255241"/>
            <a:ext cx="4344622" cy="3569"/>
          </a:xfrm>
          <a:prstGeom prst="straightConnector1">
            <a:avLst/>
          </a:prstGeom>
          <a:ln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직사각형 22"/>
          <p:cNvSpPr/>
          <p:nvPr/>
        </p:nvSpPr>
        <p:spPr>
          <a:xfrm>
            <a:off x="4655840" y="940204"/>
            <a:ext cx="1440160" cy="40704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>
                <a:solidFill>
                  <a:schemeClr val="tx1"/>
                </a:solidFill>
              </a:rPr>
              <a:t>WLAN Access Network </a:t>
            </a:r>
          </a:p>
        </p:txBody>
      </p:sp>
      <p:cxnSp>
        <p:nvCxnSpPr>
          <p:cNvPr id="35" name="직선 화살표 연결선 34"/>
          <p:cNvCxnSpPr/>
          <p:nvPr/>
        </p:nvCxnSpPr>
        <p:spPr>
          <a:xfrm>
            <a:off x="5401433" y="4098192"/>
            <a:ext cx="2176063" cy="7173"/>
          </a:xfrm>
          <a:prstGeom prst="straightConnector1">
            <a:avLst/>
          </a:prstGeom>
          <a:ln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직선 화살표 연결선 36"/>
          <p:cNvCxnSpPr/>
          <p:nvPr/>
        </p:nvCxnSpPr>
        <p:spPr>
          <a:xfrm>
            <a:off x="5414821" y="4684054"/>
            <a:ext cx="2148028" cy="10081"/>
          </a:xfrm>
          <a:prstGeom prst="straightConnector1">
            <a:avLst/>
          </a:prstGeom>
          <a:ln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직선 화살표 연결선 4"/>
          <p:cNvCxnSpPr/>
          <p:nvPr/>
        </p:nvCxnSpPr>
        <p:spPr>
          <a:xfrm>
            <a:off x="3252565" y="2403816"/>
            <a:ext cx="4337513" cy="0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1698857" y="5967396"/>
            <a:ext cx="91019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/>
              <a:t>Fig. 7 </a:t>
            </a:r>
            <a:r>
              <a:rPr lang="en-US" altLang="ko-KR" dirty="0" err="1"/>
              <a:t>NWu</a:t>
            </a:r>
            <a:r>
              <a:rPr lang="en-US" altLang="ko-KR" dirty="0"/>
              <a:t> interface</a:t>
            </a:r>
          </a:p>
        </p:txBody>
      </p:sp>
      <p:cxnSp>
        <p:nvCxnSpPr>
          <p:cNvPr id="28" name="직선 화살표 연결선 27">
            <a:extLst>
              <a:ext uri="{FF2B5EF4-FFF2-40B4-BE49-F238E27FC236}">
                <a16:creationId xmlns:a16="http://schemas.microsoft.com/office/drawing/2014/main" id="{64B20BD0-DD64-46AE-969F-255C392458A7}"/>
              </a:ext>
            </a:extLst>
          </p:cNvPr>
          <p:cNvCxnSpPr/>
          <p:nvPr/>
        </p:nvCxnSpPr>
        <p:spPr>
          <a:xfrm>
            <a:off x="3239523" y="2853919"/>
            <a:ext cx="4337513" cy="0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직선 화살표 연결선 28">
            <a:extLst>
              <a:ext uri="{FF2B5EF4-FFF2-40B4-BE49-F238E27FC236}">
                <a16:creationId xmlns:a16="http://schemas.microsoft.com/office/drawing/2014/main" id="{B50965EC-BF01-42C6-A5D7-942EB3B849C2}"/>
              </a:ext>
            </a:extLst>
          </p:cNvPr>
          <p:cNvCxnSpPr>
            <a:cxnSpLocks/>
          </p:cNvCxnSpPr>
          <p:nvPr/>
        </p:nvCxnSpPr>
        <p:spPr>
          <a:xfrm flipH="1">
            <a:off x="3258235" y="3425115"/>
            <a:ext cx="4313172" cy="0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직사각형 29">
            <a:extLst>
              <a:ext uri="{FF2B5EF4-FFF2-40B4-BE49-F238E27FC236}">
                <a16:creationId xmlns:a16="http://schemas.microsoft.com/office/drawing/2014/main" id="{740F53D6-D76E-4580-A226-2EF98AB51F70}"/>
              </a:ext>
            </a:extLst>
          </p:cNvPr>
          <p:cNvSpPr/>
          <p:nvPr/>
        </p:nvSpPr>
        <p:spPr>
          <a:xfrm>
            <a:off x="8811408" y="1060714"/>
            <a:ext cx="873022" cy="280172"/>
          </a:xfrm>
          <a:prstGeom prst="rect">
            <a:avLst/>
          </a:prstGeom>
          <a:solidFill>
            <a:schemeClr val="bg1"/>
          </a:solidFill>
          <a:ln w="28575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00" dirty="0">
                <a:solidFill>
                  <a:schemeClr val="tx1"/>
                </a:solidFill>
              </a:rPr>
              <a:t>AMF/AUSF</a:t>
            </a:r>
          </a:p>
        </p:txBody>
      </p:sp>
      <p:cxnSp>
        <p:nvCxnSpPr>
          <p:cNvPr id="31" name="직선 연결선 30">
            <a:extLst>
              <a:ext uri="{FF2B5EF4-FFF2-40B4-BE49-F238E27FC236}">
                <a16:creationId xmlns:a16="http://schemas.microsoft.com/office/drawing/2014/main" id="{A1A58A86-B210-4130-9EB5-8BA28C791D8C}"/>
              </a:ext>
            </a:extLst>
          </p:cNvPr>
          <p:cNvCxnSpPr/>
          <p:nvPr/>
        </p:nvCxnSpPr>
        <p:spPr>
          <a:xfrm>
            <a:off x="9270059" y="1337392"/>
            <a:ext cx="12643" cy="43924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직선 화살표 연결선 32">
            <a:extLst>
              <a:ext uri="{FF2B5EF4-FFF2-40B4-BE49-F238E27FC236}">
                <a16:creationId xmlns:a16="http://schemas.microsoft.com/office/drawing/2014/main" id="{584A1B72-3BAC-4F29-B50D-233ED0FFC45C}"/>
              </a:ext>
            </a:extLst>
          </p:cNvPr>
          <p:cNvCxnSpPr>
            <a:cxnSpLocks/>
          </p:cNvCxnSpPr>
          <p:nvPr/>
        </p:nvCxnSpPr>
        <p:spPr>
          <a:xfrm>
            <a:off x="7583756" y="4104083"/>
            <a:ext cx="1685771" cy="0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직선 화살표 연결선 33">
            <a:extLst>
              <a:ext uri="{FF2B5EF4-FFF2-40B4-BE49-F238E27FC236}">
                <a16:creationId xmlns:a16="http://schemas.microsoft.com/office/drawing/2014/main" id="{01A44A83-BAB2-4EFE-849F-ACA41F6C6068}"/>
              </a:ext>
            </a:extLst>
          </p:cNvPr>
          <p:cNvCxnSpPr>
            <a:cxnSpLocks/>
          </p:cNvCxnSpPr>
          <p:nvPr/>
        </p:nvCxnSpPr>
        <p:spPr>
          <a:xfrm>
            <a:off x="7583756" y="4689258"/>
            <a:ext cx="1698946" cy="0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>
            <a:extLst>
              <a:ext uri="{FF2B5EF4-FFF2-40B4-BE49-F238E27FC236}">
                <a16:creationId xmlns:a16="http://schemas.microsoft.com/office/drawing/2014/main" id="{3D45CA3E-FCB7-4C55-B3CC-E81F074C4668}"/>
              </a:ext>
            </a:extLst>
          </p:cNvPr>
          <p:cNvSpPr txBox="1"/>
          <p:nvPr/>
        </p:nvSpPr>
        <p:spPr>
          <a:xfrm>
            <a:off x="7941127" y="3820290"/>
            <a:ext cx="10250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/>
              <a:t>N2 message</a:t>
            </a:r>
            <a:endParaRPr lang="ko-KR" altLang="en-US" sz="1200" dirty="0"/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73F5420A-089B-4417-B17C-E818EC470731}"/>
              </a:ext>
            </a:extLst>
          </p:cNvPr>
          <p:cNvSpPr txBox="1"/>
          <p:nvPr/>
        </p:nvSpPr>
        <p:spPr>
          <a:xfrm>
            <a:off x="7967105" y="4416841"/>
            <a:ext cx="99170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/>
              <a:t>N2 message</a:t>
            </a:r>
            <a:endParaRPr lang="ko-KR" altLang="en-US" sz="1200" dirty="0"/>
          </a:p>
        </p:txBody>
      </p:sp>
      <p:sp>
        <p:nvSpPr>
          <p:cNvPr id="32" name="직사각형 31">
            <a:extLst>
              <a:ext uri="{FF2B5EF4-FFF2-40B4-BE49-F238E27FC236}">
                <a16:creationId xmlns:a16="http://schemas.microsoft.com/office/drawing/2014/main" id="{18F2024E-9F5E-47D4-83DC-FBDEE206A50C}"/>
              </a:ext>
            </a:extLst>
          </p:cNvPr>
          <p:cNvSpPr/>
          <p:nvPr/>
        </p:nvSpPr>
        <p:spPr>
          <a:xfrm>
            <a:off x="7250085" y="1081141"/>
            <a:ext cx="654701" cy="280172"/>
          </a:xfrm>
          <a:prstGeom prst="rect">
            <a:avLst/>
          </a:prstGeom>
          <a:solidFill>
            <a:schemeClr val="bg1"/>
          </a:solidFill>
          <a:ln w="28575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00" dirty="0">
                <a:solidFill>
                  <a:schemeClr val="tx1"/>
                </a:solidFill>
              </a:rPr>
              <a:t>N3IWF</a:t>
            </a:r>
          </a:p>
        </p:txBody>
      </p:sp>
      <p:sp>
        <p:nvSpPr>
          <p:cNvPr id="36" name="직사각형 35">
            <a:extLst>
              <a:ext uri="{FF2B5EF4-FFF2-40B4-BE49-F238E27FC236}">
                <a16:creationId xmlns:a16="http://schemas.microsoft.com/office/drawing/2014/main" id="{28A0F9C3-2858-4D23-B63D-F1668B8D8F5B}"/>
              </a:ext>
            </a:extLst>
          </p:cNvPr>
          <p:cNvSpPr/>
          <p:nvPr/>
        </p:nvSpPr>
        <p:spPr>
          <a:xfrm>
            <a:off x="2997604" y="946815"/>
            <a:ext cx="485010" cy="40075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>
                <a:solidFill>
                  <a:schemeClr val="tx1"/>
                </a:solidFill>
              </a:rPr>
              <a:t>TE</a:t>
            </a:r>
          </a:p>
        </p:txBody>
      </p:sp>
      <p:cxnSp>
        <p:nvCxnSpPr>
          <p:cNvPr id="38" name="직선 연결선 37">
            <a:extLst>
              <a:ext uri="{FF2B5EF4-FFF2-40B4-BE49-F238E27FC236}">
                <a16:creationId xmlns:a16="http://schemas.microsoft.com/office/drawing/2014/main" id="{652D8828-BAB4-4DB3-B390-0E9227879E71}"/>
              </a:ext>
            </a:extLst>
          </p:cNvPr>
          <p:cNvCxnSpPr>
            <a:stCxn id="36" idx="2"/>
          </p:cNvCxnSpPr>
          <p:nvPr/>
        </p:nvCxnSpPr>
        <p:spPr>
          <a:xfrm flipH="1">
            <a:off x="3233255" y="1347570"/>
            <a:ext cx="6854" cy="440718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직선 연결선 41">
            <a:extLst>
              <a:ext uri="{FF2B5EF4-FFF2-40B4-BE49-F238E27FC236}">
                <a16:creationId xmlns:a16="http://schemas.microsoft.com/office/drawing/2014/main" id="{1A7BE494-8457-463A-9798-08A6E7518443}"/>
              </a:ext>
            </a:extLst>
          </p:cNvPr>
          <p:cNvCxnSpPr/>
          <p:nvPr/>
        </p:nvCxnSpPr>
        <p:spPr>
          <a:xfrm flipH="1">
            <a:off x="5394658" y="1373174"/>
            <a:ext cx="2" cy="430957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직선 연결선 43">
            <a:extLst>
              <a:ext uri="{FF2B5EF4-FFF2-40B4-BE49-F238E27FC236}">
                <a16:creationId xmlns:a16="http://schemas.microsoft.com/office/drawing/2014/main" id="{775ED1F3-3D72-4E96-8271-51A7BBCE5FB6}"/>
              </a:ext>
            </a:extLst>
          </p:cNvPr>
          <p:cNvCxnSpPr/>
          <p:nvPr/>
        </p:nvCxnSpPr>
        <p:spPr>
          <a:xfrm>
            <a:off x="7577435" y="1362266"/>
            <a:ext cx="12643" cy="43924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직선 화살표 연결선 44">
            <a:extLst>
              <a:ext uri="{FF2B5EF4-FFF2-40B4-BE49-F238E27FC236}">
                <a16:creationId xmlns:a16="http://schemas.microsoft.com/office/drawing/2014/main" id="{FD815E4D-CA06-4D17-B140-72642149D717}"/>
              </a:ext>
            </a:extLst>
          </p:cNvPr>
          <p:cNvCxnSpPr/>
          <p:nvPr/>
        </p:nvCxnSpPr>
        <p:spPr>
          <a:xfrm>
            <a:off x="3249676" y="1887695"/>
            <a:ext cx="2144982" cy="10329"/>
          </a:xfrm>
          <a:prstGeom prst="straightConnector1">
            <a:avLst/>
          </a:prstGeom>
          <a:ln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>
            <a:extLst>
              <a:ext uri="{FF2B5EF4-FFF2-40B4-BE49-F238E27FC236}">
                <a16:creationId xmlns:a16="http://schemas.microsoft.com/office/drawing/2014/main" id="{B59B653C-6984-4F2B-B294-B6C3A2EAC028}"/>
              </a:ext>
            </a:extLst>
          </p:cNvPr>
          <p:cNvSpPr txBox="1"/>
          <p:nvPr/>
        </p:nvSpPr>
        <p:spPr>
          <a:xfrm>
            <a:off x="3584716" y="1613427"/>
            <a:ext cx="15030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dirty="0"/>
              <a:t>IP address allocation </a:t>
            </a:r>
            <a:endParaRPr lang="ko-KR" altLang="en-US" sz="1200" dirty="0"/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06665C51-A87E-451A-AE6E-62A76CDF010B}"/>
              </a:ext>
            </a:extLst>
          </p:cNvPr>
          <p:cNvSpPr txBox="1"/>
          <p:nvPr/>
        </p:nvSpPr>
        <p:spPr>
          <a:xfrm>
            <a:off x="3594568" y="2074434"/>
            <a:ext cx="13809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/>
              <a:t>IKE-SA-INIT</a:t>
            </a:r>
            <a:endParaRPr lang="ko-KR" altLang="en-US" sz="1200" dirty="0"/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41B8372B-7A6A-4BD8-8F58-8EB342B9B948}"/>
              </a:ext>
            </a:extLst>
          </p:cNvPr>
          <p:cNvSpPr txBox="1"/>
          <p:nvPr/>
        </p:nvSpPr>
        <p:spPr>
          <a:xfrm>
            <a:off x="3590210" y="2563863"/>
            <a:ext cx="15787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/>
              <a:t>IKE AUTH-Request</a:t>
            </a:r>
            <a:endParaRPr lang="ko-KR" altLang="en-US" sz="1200" dirty="0"/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95074623-D175-4830-815F-06001530D815}"/>
              </a:ext>
            </a:extLst>
          </p:cNvPr>
          <p:cNvSpPr txBox="1"/>
          <p:nvPr/>
        </p:nvSpPr>
        <p:spPr>
          <a:xfrm>
            <a:off x="3571553" y="3094117"/>
            <a:ext cx="182080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/>
              <a:t>IKE AUTH-Response</a:t>
            </a:r>
            <a:endParaRPr lang="ko-KR" altLang="en-US" sz="1200" dirty="0"/>
          </a:p>
        </p:txBody>
      </p:sp>
      <p:cxnSp>
        <p:nvCxnSpPr>
          <p:cNvPr id="50" name="직선 화살표 연결선 49">
            <a:extLst>
              <a:ext uri="{FF2B5EF4-FFF2-40B4-BE49-F238E27FC236}">
                <a16:creationId xmlns:a16="http://schemas.microsoft.com/office/drawing/2014/main" id="{92C74AB8-B839-41C0-9874-AB7383908F9C}"/>
              </a:ext>
            </a:extLst>
          </p:cNvPr>
          <p:cNvCxnSpPr/>
          <p:nvPr/>
        </p:nvCxnSpPr>
        <p:spPr>
          <a:xfrm>
            <a:off x="3252753" y="4080731"/>
            <a:ext cx="2148723" cy="17676"/>
          </a:xfrm>
          <a:prstGeom prst="straightConnector1">
            <a:avLst/>
          </a:prstGeom>
          <a:ln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>
            <a:extLst>
              <a:ext uri="{FF2B5EF4-FFF2-40B4-BE49-F238E27FC236}">
                <a16:creationId xmlns:a16="http://schemas.microsoft.com/office/drawing/2014/main" id="{F0547E0E-8A27-457A-B849-1283BE3497C3}"/>
              </a:ext>
            </a:extLst>
          </p:cNvPr>
          <p:cNvSpPr txBox="1"/>
          <p:nvPr/>
        </p:nvSpPr>
        <p:spPr>
          <a:xfrm>
            <a:off x="3584305" y="3801208"/>
            <a:ext cx="401262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/>
              <a:t>IKE AUTH-Request/Response(EAP-5G) </a:t>
            </a:r>
            <a:endParaRPr lang="ko-KR" altLang="en-US" sz="1200" dirty="0"/>
          </a:p>
        </p:txBody>
      </p:sp>
      <p:cxnSp>
        <p:nvCxnSpPr>
          <p:cNvPr id="53" name="직선 화살표 연결선 52">
            <a:extLst>
              <a:ext uri="{FF2B5EF4-FFF2-40B4-BE49-F238E27FC236}">
                <a16:creationId xmlns:a16="http://schemas.microsoft.com/office/drawing/2014/main" id="{109EDB7A-BD7C-4993-88F0-E58D93122975}"/>
              </a:ext>
            </a:extLst>
          </p:cNvPr>
          <p:cNvCxnSpPr/>
          <p:nvPr/>
        </p:nvCxnSpPr>
        <p:spPr>
          <a:xfrm>
            <a:off x="3239523" y="4673338"/>
            <a:ext cx="2148028" cy="10081"/>
          </a:xfrm>
          <a:prstGeom prst="straightConnector1">
            <a:avLst/>
          </a:prstGeom>
          <a:ln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>
            <a:extLst>
              <a:ext uri="{FF2B5EF4-FFF2-40B4-BE49-F238E27FC236}">
                <a16:creationId xmlns:a16="http://schemas.microsoft.com/office/drawing/2014/main" id="{F5DDF783-9D7A-4D3B-B95C-DCDB0FD12F84}"/>
              </a:ext>
            </a:extLst>
          </p:cNvPr>
          <p:cNvSpPr txBox="1"/>
          <p:nvPr/>
        </p:nvSpPr>
        <p:spPr>
          <a:xfrm>
            <a:off x="3604127" y="4386604"/>
            <a:ext cx="318525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/>
              <a:t>IKE AUTH-Request/Response(EAP-5G) </a:t>
            </a:r>
            <a:endParaRPr lang="ko-KR" altLang="en-US" sz="1200" dirty="0"/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38523EBA-8701-4F92-8A4F-3EDCF6DF3C2D}"/>
              </a:ext>
            </a:extLst>
          </p:cNvPr>
          <p:cNvSpPr txBox="1"/>
          <p:nvPr/>
        </p:nvSpPr>
        <p:spPr>
          <a:xfrm>
            <a:off x="3496326" y="4962667"/>
            <a:ext cx="375375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/>
              <a:t>   IPsec SA completed  </a:t>
            </a:r>
            <a:endParaRPr lang="ko-KR" altLang="en-US" sz="1200" dirty="0"/>
          </a:p>
        </p:txBody>
      </p:sp>
      <p:cxnSp>
        <p:nvCxnSpPr>
          <p:cNvPr id="57" name="직선 화살표 연결선 56">
            <a:extLst>
              <a:ext uri="{FF2B5EF4-FFF2-40B4-BE49-F238E27FC236}">
                <a16:creationId xmlns:a16="http://schemas.microsoft.com/office/drawing/2014/main" id="{660EE8DC-6664-4D25-BF8E-F7EEF7C58794}"/>
              </a:ext>
            </a:extLst>
          </p:cNvPr>
          <p:cNvCxnSpPr/>
          <p:nvPr/>
        </p:nvCxnSpPr>
        <p:spPr>
          <a:xfrm flipV="1">
            <a:off x="3232812" y="5249565"/>
            <a:ext cx="4344622" cy="3569"/>
          </a:xfrm>
          <a:prstGeom prst="straightConnector1">
            <a:avLst/>
          </a:prstGeom>
          <a:ln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직사각형 61">
            <a:extLst>
              <a:ext uri="{FF2B5EF4-FFF2-40B4-BE49-F238E27FC236}">
                <a16:creationId xmlns:a16="http://schemas.microsoft.com/office/drawing/2014/main" id="{775E3346-15B8-4FF8-928E-2E7B91FB3596}"/>
              </a:ext>
            </a:extLst>
          </p:cNvPr>
          <p:cNvSpPr/>
          <p:nvPr/>
        </p:nvSpPr>
        <p:spPr>
          <a:xfrm>
            <a:off x="4655840" y="934528"/>
            <a:ext cx="1440160" cy="40704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>
                <a:solidFill>
                  <a:schemeClr val="tx1"/>
                </a:solidFill>
              </a:rPr>
              <a:t>WLAN Access Network </a:t>
            </a:r>
          </a:p>
        </p:txBody>
      </p:sp>
      <p:cxnSp>
        <p:nvCxnSpPr>
          <p:cNvPr id="66" name="직선 화살표 연결선 65">
            <a:extLst>
              <a:ext uri="{FF2B5EF4-FFF2-40B4-BE49-F238E27FC236}">
                <a16:creationId xmlns:a16="http://schemas.microsoft.com/office/drawing/2014/main" id="{1FE5F286-2B60-494A-856F-D7C733493009}"/>
              </a:ext>
            </a:extLst>
          </p:cNvPr>
          <p:cNvCxnSpPr/>
          <p:nvPr/>
        </p:nvCxnSpPr>
        <p:spPr>
          <a:xfrm>
            <a:off x="5401433" y="4092516"/>
            <a:ext cx="2176063" cy="7173"/>
          </a:xfrm>
          <a:prstGeom prst="straightConnector1">
            <a:avLst/>
          </a:prstGeom>
          <a:ln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직선 화살표 연결선 66">
            <a:extLst>
              <a:ext uri="{FF2B5EF4-FFF2-40B4-BE49-F238E27FC236}">
                <a16:creationId xmlns:a16="http://schemas.microsoft.com/office/drawing/2014/main" id="{8CA2B42E-C4E8-4F46-A570-E67FD94D2714}"/>
              </a:ext>
            </a:extLst>
          </p:cNvPr>
          <p:cNvCxnSpPr/>
          <p:nvPr/>
        </p:nvCxnSpPr>
        <p:spPr>
          <a:xfrm>
            <a:off x="5414821" y="4678378"/>
            <a:ext cx="2148028" cy="10081"/>
          </a:xfrm>
          <a:prstGeom prst="straightConnector1">
            <a:avLst/>
          </a:prstGeom>
          <a:ln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직선 화살표 연결선 67">
            <a:extLst>
              <a:ext uri="{FF2B5EF4-FFF2-40B4-BE49-F238E27FC236}">
                <a16:creationId xmlns:a16="http://schemas.microsoft.com/office/drawing/2014/main" id="{0E8B2F22-2FA7-4295-9068-921E649B04D9}"/>
              </a:ext>
            </a:extLst>
          </p:cNvPr>
          <p:cNvCxnSpPr/>
          <p:nvPr/>
        </p:nvCxnSpPr>
        <p:spPr>
          <a:xfrm>
            <a:off x="3252565" y="2398140"/>
            <a:ext cx="4337513" cy="0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직선 화살표 연결선 68">
            <a:extLst>
              <a:ext uri="{FF2B5EF4-FFF2-40B4-BE49-F238E27FC236}">
                <a16:creationId xmlns:a16="http://schemas.microsoft.com/office/drawing/2014/main" id="{DE89A7B0-F82C-49E6-951D-8F75CA5A17D0}"/>
              </a:ext>
            </a:extLst>
          </p:cNvPr>
          <p:cNvCxnSpPr/>
          <p:nvPr/>
        </p:nvCxnSpPr>
        <p:spPr>
          <a:xfrm>
            <a:off x="3239523" y="2848243"/>
            <a:ext cx="4337513" cy="0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직선 화살표 연결선 69">
            <a:extLst>
              <a:ext uri="{FF2B5EF4-FFF2-40B4-BE49-F238E27FC236}">
                <a16:creationId xmlns:a16="http://schemas.microsoft.com/office/drawing/2014/main" id="{EF84C7E1-1A71-4FDE-A292-DCC0F5A7C8E0}"/>
              </a:ext>
            </a:extLst>
          </p:cNvPr>
          <p:cNvCxnSpPr>
            <a:cxnSpLocks/>
          </p:cNvCxnSpPr>
          <p:nvPr/>
        </p:nvCxnSpPr>
        <p:spPr>
          <a:xfrm flipH="1">
            <a:off x="3258235" y="3419439"/>
            <a:ext cx="4313172" cy="0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직사각형 71">
            <a:extLst>
              <a:ext uri="{FF2B5EF4-FFF2-40B4-BE49-F238E27FC236}">
                <a16:creationId xmlns:a16="http://schemas.microsoft.com/office/drawing/2014/main" id="{ABD878E6-1688-40A5-908A-65A109DD239E}"/>
              </a:ext>
            </a:extLst>
          </p:cNvPr>
          <p:cNvSpPr/>
          <p:nvPr/>
        </p:nvSpPr>
        <p:spPr>
          <a:xfrm>
            <a:off x="8811408" y="1055038"/>
            <a:ext cx="873022" cy="280172"/>
          </a:xfrm>
          <a:prstGeom prst="rect">
            <a:avLst/>
          </a:prstGeom>
          <a:solidFill>
            <a:schemeClr val="bg1"/>
          </a:solidFill>
          <a:ln w="28575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00" dirty="0">
                <a:solidFill>
                  <a:schemeClr val="tx1"/>
                </a:solidFill>
              </a:rPr>
              <a:t>AMF/AUSF</a:t>
            </a:r>
          </a:p>
        </p:txBody>
      </p:sp>
      <p:cxnSp>
        <p:nvCxnSpPr>
          <p:cNvPr id="73" name="직선 연결선 72">
            <a:extLst>
              <a:ext uri="{FF2B5EF4-FFF2-40B4-BE49-F238E27FC236}">
                <a16:creationId xmlns:a16="http://schemas.microsoft.com/office/drawing/2014/main" id="{773D7D86-E5B2-4B22-A8FA-1AA0F0A9F6D3}"/>
              </a:ext>
            </a:extLst>
          </p:cNvPr>
          <p:cNvCxnSpPr/>
          <p:nvPr/>
        </p:nvCxnSpPr>
        <p:spPr>
          <a:xfrm>
            <a:off x="9270059" y="1331716"/>
            <a:ext cx="12643" cy="43924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직선 화살표 연결선 73">
            <a:extLst>
              <a:ext uri="{FF2B5EF4-FFF2-40B4-BE49-F238E27FC236}">
                <a16:creationId xmlns:a16="http://schemas.microsoft.com/office/drawing/2014/main" id="{8C255413-3979-49FD-AB7A-F8754CD935E7}"/>
              </a:ext>
            </a:extLst>
          </p:cNvPr>
          <p:cNvCxnSpPr>
            <a:cxnSpLocks/>
          </p:cNvCxnSpPr>
          <p:nvPr/>
        </p:nvCxnSpPr>
        <p:spPr>
          <a:xfrm>
            <a:off x="7583756" y="4098407"/>
            <a:ext cx="1685771" cy="0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직선 화살표 연결선 74">
            <a:extLst>
              <a:ext uri="{FF2B5EF4-FFF2-40B4-BE49-F238E27FC236}">
                <a16:creationId xmlns:a16="http://schemas.microsoft.com/office/drawing/2014/main" id="{4DABDDBC-E78E-4CA6-989D-A0BC76DEB420}"/>
              </a:ext>
            </a:extLst>
          </p:cNvPr>
          <p:cNvCxnSpPr>
            <a:cxnSpLocks/>
          </p:cNvCxnSpPr>
          <p:nvPr/>
        </p:nvCxnSpPr>
        <p:spPr>
          <a:xfrm>
            <a:off x="7583756" y="4683582"/>
            <a:ext cx="1698946" cy="0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TextBox 75">
            <a:extLst>
              <a:ext uri="{FF2B5EF4-FFF2-40B4-BE49-F238E27FC236}">
                <a16:creationId xmlns:a16="http://schemas.microsoft.com/office/drawing/2014/main" id="{73C2141A-97F8-4B41-BA66-B3559C44E3C6}"/>
              </a:ext>
            </a:extLst>
          </p:cNvPr>
          <p:cNvSpPr txBox="1"/>
          <p:nvPr/>
        </p:nvSpPr>
        <p:spPr>
          <a:xfrm>
            <a:off x="7941127" y="3814614"/>
            <a:ext cx="10250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/>
              <a:t>N2 message</a:t>
            </a:r>
            <a:endParaRPr lang="ko-KR" altLang="en-US" sz="1200" dirty="0"/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0F1BE7F1-696A-44C8-B7F9-AF91A75CD92D}"/>
              </a:ext>
            </a:extLst>
          </p:cNvPr>
          <p:cNvSpPr txBox="1"/>
          <p:nvPr/>
        </p:nvSpPr>
        <p:spPr>
          <a:xfrm>
            <a:off x="7967105" y="4411165"/>
            <a:ext cx="99170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/>
              <a:t>N2 message</a:t>
            </a:r>
            <a:endParaRPr lang="ko-KR" altLang="en-US" sz="1200" dirty="0"/>
          </a:p>
        </p:txBody>
      </p:sp>
      <p:sp>
        <p:nvSpPr>
          <p:cNvPr id="78" name="슬라이드 번호 개체 틀 3">
            <a:extLst>
              <a:ext uri="{FF2B5EF4-FFF2-40B4-BE49-F238E27FC236}">
                <a16:creationId xmlns:a16="http://schemas.microsoft.com/office/drawing/2014/main" id="{DC940F93-59F3-4AD3-A26D-0AAF6F1CEE4A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5793318" y="6508072"/>
            <a:ext cx="704849" cy="363537"/>
          </a:xfrm>
        </p:spPr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227771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7373</TotalTime>
  <Words>605</Words>
  <Application>Microsoft Office PowerPoint</Application>
  <PresentationFormat>와이드스크린</PresentationFormat>
  <Paragraphs>237</Paragraphs>
  <Slides>17</Slides>
  <Notes>12</Notes>
  <HiddenSlides>0</HiddenSlides>
  <MMClips>0</MMClips>
  <ScaleCrop>false</ScaleCrop>
  <HeadingPairs>
    <vt:vector size="8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포함된 OLE 서버</vt:lpstr>
      </vt:variant>
      <vt:variant>
        <vt:i4>3</vt:i4>
      </vt:variant>
      <vt:variant>
        <vt:lpstr>슬라이드 제목</vt:lpstr>
      </vt:variant>
      <vt:variant>
        <vt:i4>17</vt:i4>
      </vt:variant>
    </vt:vector>
  </HeadingPairs>
  <TitlesOfParts>
    <vt:vector size="27" baseType="lpstr">
      <vt:lpstr>Arial Unicode MS</vt:lpstr>
      <vt:lpstr>MS Gothic</vt:lpstr>
      <vt:lpstr>돋움</vt:lpstr>
      <vt:lpstr>맑은 고딕</vt:lpstr>
      <vt:lpstr>Arial</vt:lpstr>
      <vt:lpstr>Times New Roman</vt:lpstr>
      <vt:lpstr>Office Theme</vt:lpstr>
      <vt:lpstr>Document</vt:lpstr>
      <vt:lpstr>Picture</vt:lpstr>
      <vt:lpstr>Visio.Drawing.11</vt:lpstr>
      <vt:lpstr>The updated figures in the draft technical report on interworking between 3GPP 5G network and WLAN </vt:lpstr>
      <vt:lpstr>Abstract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Namseok Ko</dc:creator>
  <cp:lastModifiedBy>USER</cp:lastModifiedBy>
  <cp:revision>799</cp:revision>
  <cp:lastPrinted>2020-10-14T05:05:48Z</cp:lastPrinted>
  <dcterms:created xsi:type="dcterms:W3CDTF">2016-03-01T04:36:01Z</dcterms:created>
  <dcterms:modified xsi:type="dcterms:W3CDTF">2021-04-22T23:36:57Z</dcterms:modified>
</cp:coreProperties>
</file>