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342" r:id="rId3"/>
    <p:sldId id="332" r:id="rId4"/>
    <p:sldId id="340" r:id="rId5"/>
    <p:sldId id="343" r:id="rId6"/>
    <p:sldId id="341" r:id="rId7"/>
    <p:sldId id="339" r:id="rId8"/>
    <p:sldId id="344" r:id="rId9"/>
    <p:sldId id="345" r:id="rId10"/>
    <p:sldId id="346" r:id="rId11"/>
    <p:sldId id="330" r:id="rId12"/>
    <p:sldId id="27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99"/>
    <a:srgbClr val="1E1EFA"/>
    <a:srgbClr val="DFB7D9"/>
    <a:srgbClr val="C2C2FE"/>
    <a:srgbClr val="90FA93"/>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94660"/>
  </p:normalViewPr>
  <p:slideViewPr>
    <p:cSldViewPr>
      <p:cViewPr varScale="1">
        <p:scale>
          <a:sx n="110" d="100"/>
          <a:sy n="110" d="100"/>
        </p:scale>
        <p:origin x="169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7</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490913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8</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31290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9</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688247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10</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802406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047070" y="332601"/>
            <a:ext cx="3398431"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kumimoji="0" lang="en-US" altLang="ko-KR" sz="1800" b="1" dirty="0" smtClean="0">
                <a:cs typeface="Arial" charset="0"/>
              </a:rPr>
              <a:t>doc.: IEEE 802.11</a:t>
            </a:r>
            <a:r>
              <a:rPr lang="en-US" sz="1800" b="1" dirty="0" smtClean="0"/>
              <a:t>-21/</a:t>
            </a:r>
            <a:r>
              <a:rPr lang="en-US" altLang="zh-CN" sz="1800" b="1" dirty="0" smtClean="0"/>
              <a:t>0673</a:t>
            </a:r>
            <a:r>
              <a:rPr lang="en-US" sz="1800" b="1" dirty="0" smtClean="0"/>
              <a:t>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dirty="0" smtClean="0"/>
              <a:t>Apr</a:t>
            </a:r>
            <a:r>
              <a:rPr lang="en-US" sz="1800" b="1" dirty="0" smtClean="0"/>
              <a:t> 2021</a:t>
            </a:r>
            <a:endParaRPr lang="en-US" sz="1800" b="1" dirty="0"/>
          </a:p>
        </p:txBody>
      </p:sp>
      <p:sp>
        <p:nvSpPr>
          <p:cNvPr id="12" name="Rectangle 7"/>
          <p:cNvSpPr>
            <a:spLocks noChangeArrowheads="1"/>
          </p:cNvSpPr>
          <p:nvPr userDrawn="1"/>
        </p:nvSpPr>
        <p:spPr bwMode="auto">
          <a:xfrm>
            <a:off x="5943601" y="6477000"/>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r" defTabSz="914400" rtl="0" eaLnBrk="0" fontAlgn="base" latinLnBrk="0" hangingPunct="0">
              <a:lnSpc>
                <a:spcPct val="100000"/>
              </a:lnSpc>
              <a:spcBef>
                <a:spcPct val="0"/>
              </a:spcBef>
              <a:spcAft>
                <a:spcPct val="0"/>
              </a:spcAft>
              <a:buClrTx/>
              <a:buSzTx/>
              <a:buFontTx/>
              <a:buNone/>
              <a:tabLst/>
              <a:defRPr/>
            </a:pPr>
            <a:r>
              <a:rPr lang="en-US" sz="1200" dirty="0" smtClean="0"/>
              <a:t>Ross Jian Yu,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5.xml"/><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10.wmf"/><Relationship Id="rId10" Type="http://schemas.openxmlformats.org/officeDocument/2006/relationships/image" Target="../media/image17.png"/><Relationship Id="rId4" Type="http://schemas.openxmlformats.org/officeDocument/2006/relationships/oleObject" Target="../embeddings/oleObject7.bin"/><Relationship Id="rId9" Type="http://schemas.openxmlformats.org/officeDocument/2006/relationships/image" Target="../media/image12.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package" Target="../embeddings/Microsoft_Visio___1.vsdx"/><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image" Target="../media/image13.png"/><Relationship Id="rId3" Type="http://schemas.openxmlformats.org/officeDocument/2006/relationships/notesSlide" Target="../notesSlides/notesSlide4.xml"/><Relationship Id="rId7" Type="http://schemas.openxmlformats.org/officeDocument/2006/relationships/oleObject" Target="../embeddings/oleObject5.bin"/><Relationship Id="rId12"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wmf"/><Relationship Id="rId11" Type="http://schemas.openxmlformats.org/officeDocument/2006/relationships/image" Target="../media/image11.png"/><Relationship Id="rId5" Type="http://schemas.openxmlformats.org/officeDocument/2006/relationships/oleObject" Target="../embeddings/oleObject4.bin"/><Relationship Id="rId10" Type="http://schemas.openxmlformats.org/officeDocument/2006/relationships/image" Target="../media/image9.wmf"/><Relationship Id="rId4" Type="http://schemas.openxmlformats.org/officeDocument/2006/relationships/image" Target="../media/image10.png"/><Relationship Id="rId9"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sz="2800" dirty="0" smtClean="0">
                <a:solidFill>
                  <a:schemeClr val="tx1"/>
                </a:solidFill>
              </a:rPr>
              <a:t>PSR-based SR Discussion Follow-up</a:t>
            </a:r>
            <a:endParaRPr lang="en-US" sz="2800" dirty="0">
              <a:solidFill>
                <a:schemeClr val="tx1"/>
              </a:solidFill>
            </a:endParaRP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b="0" dirty="0" smtClean="0"/>
              <a:t> 2021-04-07</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4252027123"/>
              </p:ext>
            </p:extLst>
          </p:nvPr>
        </p:nvGraphicFramePr>
        <p:xfrm>
          <a:off x="647700" y="2819400"/>
          <a:ext cx="8115299" cy="1894840"/>
        </p:xfrm>
        <a:graphic>
          <a:graphicData uri="http://schemas.openxmlformats.org/drawingml/2006/table">
            <a:tbl>
              <a:tblPr firstRow="1" bandRow="1">
                <a:tableStyleId>{5940675A-B579-460E-94D1-54222C63F5DA}</a:tableStyleId>
              </a:tblPr>
              <a:tblGrid>
                <a:gridCol w="1786143"/>
                <a:gridCol w="1444446"/>
                <a:gridCol w="1615293"/>
                <a:gridCol w="978495"/>
                <a:gridCol w="2290922"/>
              </a:tblGrid>
              <a:tr h="370840">
                <a:tc>
                  <a:txBody>
                    <a:bodyPr/>
                    <a:lstStyle/>
                    <a:p>
                      <a:r>
                        <a:rPr lang="en-US" altLang="zh-CN" sz="1400" b="1" kern="1200" dirty="0" smtClean="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tr>
              <a:tr h="185420">
                <a:tc>
                  <a:txBody>
                    <a:bodyPr/>
                    <a:lstStyle/>
                    <a:p>
                      <a:pPr algn="ctr"/>
                      <a:r>
                        <a:rPr lang="en-US" altLang="zh-CN" sz="1400" dirty="0" smtClean="0"/>
                        <a:t>Ross Jian Yu</a:t>
                      </a:r>
                      <a:endParaRPr lang="en-US" altLang="zh-CN"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smtClean="0"/>
                        <a:t>ross.yujian@huawei.com</a:t>
                      </a:r>
                      <a:endParaRPr lang="zh-CN" altLang="en-US" sz="1400" dirty="0" smtClean="0"/>
                    </a:p>
                  </a:txBody>
                  <a:tcPr anchor="ctr"/>
                </a:tc>
              </a:tr>
              <a:tr h="185420">
                <a:tc>
                  <a:txBody>
                    <a:bodyPr/>
                    <a:lstStyle/>
                    <a:p>
                      <a:pPr algn="ctr"/>
                      <a:r>
                        <a:rPr lang="en-US" altLang="zh-CN" sz="1400" dirty="0" smtClean="0"/>
                        <a:t>Jason Yuchen Guo</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185420">
                <a:tc>
                  <a:txBody>
                    <a:bodyPr/>
                    <a:lstStyle/>
                    <a:p>
                      <a:pPr algn="ctr"/>
                      <a:r>
                        <a:rPr lang="en-US" altLang="zh-CN" sz="1400" dirty="0" err="1" smtClean="0"/>
                        <a:t>Yunbo</a:t>
                      </a:r>
                      <a:r>
                        <a:rPr lang="en-US" altLang="zh-CN" sz="1400" dirty="0" smtClean="0"/>
                        <a:t> Li</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185420">
                <a:tc>
                  <a:txBody>
                    <a:bodyPr/>
                    <a:lstStyle/>
                    <a:p>
                      <a:pPr algn="ctr"/>
                      <a:r>
                        <a:rPr lang="en-US" altLang="zh-CN" sz="1400" dirty="0" smtClean="0"/>
                        <a:t>Yan Chen</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185420">
                <a:tc>
                  <a:txBody>
                    <a:bodyPr/>
                    <a:lstStyle/>
                    <a:p>
                      <a:pPr algn="ctr"/>
                      <a:r>
                        <a:rPr lang="en-US" altLang="zh-CN" sz="1400" dirty="0" smtClean="0"/>
                        <a:t>Ming Gan</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10</a:t>
            </a:fld>
            <a:endParaRPr lang="en-US" dirty="0"/>
          </a:p>
        </p:txBody>
      </p:sp>
      <p:sp>
        <p:nvSpPr>
          <p:cNvPr id="8" name="Rectangle 2"/>
          <p:cNvSpPr>
            <a:spLocks noGrp="1" noChangeArrowheads="1"/>
          </p:cNvSpPr>
          <p:nvPr>
            <p:ph type="title"/>
          </p:nvPr>
        </p:nvSpPr>
        <p:spPr>
          <a:xfrm>
            <a:off x="609600" y="685800"/>
            <a:ext cx="8001000" cy="533400"/>
          </a:xfrm>
          <a:noFill/>
          <a:ln/>
        </p:spPr>
        <p:txBody>
          <a:bodyPr/>
          <a:lstStyle/>
          <a:p>
            <a:r>
              <a:rPr lang="en-US" altLang="zh-CN" dirty="0" smtClean="0"/>
              <a:t>More discussion</a:t>
            </a:r>
            <a:endParaRPr lang="en-US" dirty="0">
              <a:solidFill>
                <a:schemeClr val="tx1"/>
              </a:solidFill>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2460444300"/>
              </p:ext>
            </p:extLst>
          </p:nvPr>
        </p:nvGraphicFramePr>
        <p:xfrm>
          <a:off x="2768600" y="1752600"/>
          <a:ext cx="4114800" cy="303213"/>
        </p:xfrm>
        <a:graphic>
          <a:graphicData uri="http://schemas.openxmlformats.org/presentationml/2006/ole">
            <mc:AlternateContent xmlns:mc="http://schemas.openxmlformats.org/markup-compatibility/2006">
              <mc:Choice xmlns:v="urn:schemas-microsoft-com:vml" Requires="v">
                <p:oleObj spid="_x0000_s6221" name="Equation" r:id="rId4" imgW="3238200" imgH="241200" progId="Equation.DSMT4">
                  <p:embed/>
                </p:oleObj>
              </mc:Choice>
              <mc:Fallback>
                <p:oleObj name="Equation" r:id="rId4" imgW="3238200" imgH="241200" progId="Equation.DSMT4">
                  <p:embed/>
                  <p:pic>
                    <p:nvPicPr>
                      <p:cNvPr id="0" name=""/>
                      <p:cNvPicPr>
                        <a:picLocks noChangeAspect="1" noChangeArrowheads="1"/>
                      </p:cNvPicPr>
                      <p:nvPr/>
                    </p:nvPicPr>
                    <p:blipFill>
                      <a:blip r:embed="rId5"/>
                      <a:srcRect/>
                      <a:stretch>
                        <a:fillRect/>
                      </a:stretch>
                    </p:blipFill>
                    <p:spPr bwMode="auto">
                      <a:xfrm>
                        <a:off x="2768600" y="1752600"/>
                        <a:ext cx="4114800" cy="303213"/>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1091860947"/>
              </p:ext>
            </p:extLst>
          </p:nvPr>
        </p:nvGraphicFramePr>
        <p:xfrm>
          <a:off x="1539875" y="2216150"/>
          <a:ext cx="6705600" cy="303213"/>
        </p:xfrm>
        <a:graphic>
          <a:graphicData uri="http://schemas.openxmlformats.org/presentationml/2006/ole">
            <mc:AlternateContent xmlns:mc="http://schemas.openxmlformats.org/markup-compatibility/2006">
              <mc:Choice xmlns:v="urn:schemas-microsoft-com:vml" Requires="v">
                <p:oleObj spid="_x0000_s6222" name="Equation" r:id="rId6" imgW="5574960" imgH="253800" progId="Equation.DSMT4">
                  <p:embed/>
                </p:oleObj>
              </mc:Choice>
              <mc:Fallback>
                <p:oleObj name="Equation" r:id="rId6" imgW="5574960" imgH="253800" progId="Equation.DSMT4">
                  <p:embed/>
                  <p:pic>
                    <p:nvPicPr>
                      <p:cNvPr id="0" name=""/>
                      <p:cNvPicPr>
                        <a:picLocks noChangeAspect="1" noChangeArrowheads="1"/>
                      </p:cNvPicPr>
                      <p:nvPr/>
                    </p:nvPicPr>
                    <p:blipFill>
                      <a:blip r:embed="rId7"/>
                      <a:srcRect/>
                      <a:stretch>
                        <a:fillRect/>
                      </a:stretch>
                    </p:blipFill>
                    <p:spPr bwMode="auto">
                      <a:xfrm>
                        <a:off x="1539875" y="2216150"/>
                        <a:ext cx="6705600" cy="303213"/>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506778979"/>
              </p:ext>
            </p:extLst>
          </p:nvPr>
        </p:nvGraphicFramePr>
        <p:xfrm>
          <a:off x="2540000" y="2768600"/>
          <a:ext cx="446088" cy="228600"/>
        </p:xfrm>
        <a:graphic>
          <a:graphicData uri="http://schemas.openxmlformats.org/presentationml/2006/ole">
            <mc:AlternateContent xmlns:mc="http://schemas.openxmlformats.org/markup-compatibility/2006">
              <mc:Choice xmlns:v="urn:schemas-microsoft-com:vml" Requires="v">
                <p:oleObj spid="_x0000_s6223" name="Equation" r:id="rId8" imgW="444240" imgH="228600" progId="Equation.DSMT4">
                  <p:embed/>
                </p:oleObj>
              </mc:Choice>
              <mc:Fallback>
                <p:oleObj name="Equation" r:id="rId8" imgW="444240" imgH="228600" progId="Equation.DSMT4">
                  <p:embed/>
                  <p:pic>
                    <p:nvPicPr>
                      <p:cNvPr id="0" name=""/>
                      <p:cNvPicPr>
                        <a:picLocks noChangeAspect="1" noChangeArrowheads="1"/>
                      </p:cNvPicPr>
                      <p:nvPr/>
                    </p:nvPicPr>
                    <p:blipFill>
                      <a:blip r:embed="rId9"/>
                      <a:srcRect/>
                      <a:stretch>
                        <a:fillRect/>
                      </a:stretch>
                    </p:blipFill>
                    <p:spPr bwMode="auto">
                      <a:xfrm>
                        <a:off x="2540000" y="2768600"/>
                        <a:ext cx="446088"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矩形 11"/>
          <p:cNvSpPr/>
          <p:nvPr/>
        </p:nvSpPr>
        <p:spPr>
          <a:xfrm>
            <a:off x="3101975" y="2669219"/>
            <a:ext cx="4572000" cy="461665"/>
          </a:xfrm>
          <a:prstGeom prst="rect">
            <a:avLst/>
          </a:prstGeom>
        </p:spPr>
        <p:txBody>
          <a:bodyPr>
            <a:spAutoFit/>
          </a:bodyPr>
          <a:lstStyle/>
          <a:p>
            <a:pPr algn="just"/>
            <a:r>
              <a:rPr lang="en-US" altLang="zh-CN" dirty="0" smtClean="0">
                <a:solidFill>
                  <a:srgbClr val="000000"/>
                </a:solidFill>
                <a:latin typeface="Times New Roman" panose="02020603050405020304" pitchFamily="18" charset="0"/>
              </a:rPr>
              <a:t>is </a:t>
            </a:r>
            <a:r>
              <a:rPr lang="en-US" altLang="zh-CN" dirty="0">
                <a:solidFill>
                  <a:srgbClr val="000000"/>
                </a:solidFill>
                <a:latin typeface="Times New Roman" panose="02020603050405020304" pitchFamily="18" charset="0"/>
              </a:rPr>
              <a:t>a set of 20 MHz channels where pre-EHT modulated fields </a:t>
            </a:r>
            <a:r>
              <a:rPr lang="en-US" altLang="zh-CN" dirty="0" smtClean="0">
                <a:solidFill>
                  <a:srgbClr val="000000"/>
                </a:solidFill>
                <a:latin typeface="Times New Roman" panose="02020603050405020304" pitchFamily="18" charset="0"/>
              </a:rPr>
              <a:t>of PSRT PPDU are </a:t>
            </a:r>
            <a:r>
              <a:rPr lang="en-US" altLang="zh-CN" dirty="0">
                <a:solidFill>
                  <a:srgbClr val="000000"/>
                </a:solidFill>
                <a:latin typeface="Times New Roman" panose="02020603050405020304" pitchFamily="18" charset="0"/>
              </a:rPr>
              <a:t>located. </a:t>
            </a:r>
            <a:endParaRPr lang="zh-CN" altLang="en-US" dirty="0"/>
          </a:p>
        </p:txBody>
      </p:sp>
      <p:sp>
        <p:nvSpPr>
          <p:cNvPr id="13" name="矩形 12"/>
          <p:cNvSpPr/>
          <p:nvPr/>
        </p:nvSpPr>
        <p:spPr>
          <a:xfrm>
            <a:off x="2190750" y="3142240"/>
            <a:ext cx="4572000" cy="276999"/>
          </a:xfrm>
          <a:prstGeom prst="rect">
            <a:avLst/>
          </a:prstGeom>
        </p:spPr>
        <p:txBody>
          <a:bodyPr>
            <a:spAutoFit/>
          </a:bodyPr>
          <a:lstStyle/>
          <a:p>
            <a:pPr algn="just"/>
            <a:r>
              <a:rPr lang="en-US" altLang="zh-CN" dirty="0" smtClean="0">
                <a:solidFill>
                  <a:srgbClr val="000000"/>
                </a:solidFill>
                <a:latin typeface="Times New Roman" panose="02020603050405020304" pitchFamily="18" charset="0"/>
              </a:rPr>
              <a:t>Note: all parameters are the same per 20 MHz</a:t>
            </a:r>
            <a:endParaRPr lang="zh-CN" altLang="en-US" i="1" dirty="0"/>
          </a:p>
        </p:txBody>
      </p:sp>
      <p:sp>
        <p:nvSpPr>
          <p:cNvPr id="18" name="文本框 17"/>
          <p:cNvSpPr txBox="1"/>
          <p:nvPr/>
        </p:nvSpPr>
        <p:spPr>
          <a:xfrm>
            <a:off x="609600" y="1717259"/>
            <a:ext cx="838200" cy="338554"/>
          </a:xfrm>
          <a:prstGeom prst="rect">
            <a:avLst/>
          </a:prstGeom>
          <a:noFill/>
        </p:spPr>
        <p:txBody>
          <a:bodyPr wrap="square" rtlCol="0">
            <a:spAutoFit/>
          </a:bodyPr>
          <a:lstStyle/>
          <a:p>
            <a:r>
              <a:rPr lang="en-US" altLang="zh-CN" sz="1600" dirty="0" smtClean="0"/>
              <a:t>Opt 2:</a:t>
            </a:r>
            <a:endParaRPr lang="zh-CN" altLang="en-US" sz="1600" dirty="0"/>
          </a:p>
        </p:txBody>
      </p:sp>
      <p:sp>
        <p:nvSpPr>
          <p:cNvPr id="14" name="矩形 13"/>
          <p:cNvSpPr/>
          <p:nvPr/>
        </p:nvSpPr>
        <p:spPr>
          <a:xfrm>
            <a:off x="1075055" y="3967895"/>
            <a:ext cx="7170420" cy="830997"/>
          </a:xfrm>
          <a:prstGeom prst="rect">
            <a:avLst/>
          </a:prstGeom>
        </p:spPr>
        <p:txBody>
          <a:bodyPr wrap="square">
            <a:spAutoFit/>
          </a:bodyPr>
          <a:lstStyle/>
          <a:p>
            <a:pPr algn="just"/>
            <a:r>
              <a:rPr lang="en-US" altLang="zh-CN" dirty="0" smtClean="0">
                <a:solidFill>
                  <a:srgbClr val="000000"/>
                </a:solidFill>
                <a:latin typeface="Times New Roman" panose="02020603050405020304" pitchFamily="18" charset="0"/>
              </a:rPr>
              <a:t>In Opt1, some 20 MHz </a:t>
            </a:r>
            <a:r>
              <a:rPr lang="en-US" altLang="zh-CN" dirty="0" err="1" smtClean="0">
                <a:solidFill>
                  <a:srgbClr val="000000"/>
                </a:solidFill>
                <a:latin typeface="Times New Roman" panose="02020603050405020304" pitchFamily="18" charset="0"/>
              </a:rPr>
              <a:t>subchannel</a:t>
            </a:r>
            <a:r>
              <a:rPr lang="en-US" altLang="zh-CN" dirty="0" smtClean="0">
                <a:solidFill>
                  <a:srgbClr val="000000"/>
                </a:solidFill>
                <a:latin typeface="Times New Roman" panose="02020603050405020304" pitchFamily="18" charset="0"/>
              </a:rPr>
              <a:t> uses PSR1, some 20 MHz </a:t>
            </a:r>
            <a:r>
              <a:rPr lang="en-US" altLang="zh-CN" dirty="0" err="1" smtClean="0">
                <a:solidFill>
                  <a:srgbClr val="000000"/>
                </a:solidFill>
                <a:latin typeface="Times New Roman" panose="02020603050405020304" pitchFamily="18" charset="0"/>
              </a:rPr>
              <a:t>subchannel</a:t>
            </a:r>
            <a:r>
              <a:rPr lang="en-US" altLang="zh-CN" dirty="0" smtClean="0">
                <a:solidFill>
                  <a:srgbClr val="000000"/>
                </a:solidFill>
                <a:latin typeface="Times New Roman" panose="02020603050405020304" pitchFamily="18" charset="0"/>
              </a:rPr>
              <a:t> uses PSR2, some 20 MHz </a:t>
            </a:r>
            <a:r>
              <a:rPr lang="en-US" altLang="zh-CN" dirty="0" err="1" smtClean="0">
                <a:solidFill>
                  <a:srgbClr val="000000"/>
                </a:solidFill>
                <a:latin typeface="Times New Roman" panose="02020603050405020304" pitchFamily="18" charset="0"/>
              </a:rPr>
              <a:t>subchannel</a:t>
            </a:r>
            <a:r>
              <a:rPr lang="en-US" altLang="zh-CN" dirty="0" smtClean="0">
                <a:solidFill>
                  <a:srgbClr val="000000"/>
                </a:solidFill>
                <a:latin typeface="Times New Roman" panose="02020603050405020304" pitchFamily="18" charset="0"/>
              </a:rPr>
              <a:t> (if PSRT PPDU BW and PSRR PPDU BW mismatch exists) uses min(PSR1, PSR2).</a:t>
            </a:r>
          </a:p>
          <a:p>
            <a:pPr algn="just"/>
            <a:endParaRPr lang="en-US" altLang="zh-CN" i="1" dirty="0">
              <a:solidFill>
                <a:srgbClr val="000000"/>
              </a:solidFill>
              <a:latin typeface="Times New Roman" panose="02020603050405020304" pitchFamily="18" charset="0"/>
            </a:endParaRPr>
          </a:p>
          <a:p>
            <a:pPr algn="just"/>
            <a:r>
              <a:rPr lang="en-US" altLang="zh-CN" dirty="0">
                <a:solidFill>
                  <a:srgbClr val="000000"/>
                </a:solidFill>
                <a:latin typeface="Times New Roman" panose="02020603050405020304" pitchFamily="18" charset="0"/>
              </a:rPr>
              <a:t>In Opt2, always uses min(PSR1, PSR2). </a:t>
            </a:r>
            <a:endParaRPr lang="zh-CN" altLang="en-US" dirty="0">
              <a:solidFill>
                <a:srgbClr val="000000"/>
              </a:solidFill>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矩形 1"/>
              <p:cNvSpPr/>
              <p:nvPr/>
            </p:nvSpPr>
            <p:spPr>
              <a:xfrm>
                <a:off x="1044575" y="4982852"/>
                <a:ext cx="1414297" cy="28520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i="1">
                          <a:latin typeface="Cambria Math" panose="02040503050406030204" pitchFamily="18" charset="0"/>
                        </a:rPr>
                        <m:t>𝑇𝑥𝑃𝑜𝑤𝑒</m:t>
                      </m:r>
                      <m:sSub>
                        <m:sSubPr>
                          <m:ctrlPr>
                            <a:rPr lang="zh-CN" altLang="en-US" i="1">
                              <a:latin typeface="Cambria Math" panose="02040503050406030204" pitchFamily="18" charset="0"/>
                            </a:rPr>
                          </m:ctrlPr>
                        </m:sSubPr>
                        <m:e>
                          <m:r>
                            <a:rPr lang="zh-CN" altLang="en-US" i="1">
                              <a:latin typeface="Cambria Math" panose="02040503050406030204" pitchFamily="18" charset="0"/>
                            </a:rPr>
                            <m:t>𝑟</m:t>
                          </m:r>
                        </m:e>
                        <m:sub>
                          <m:r>
                            <a:rPr lang="zh-CN" altLang="en-US" i="1">
                              <a:latin typeface="Cambria Math" panose="02040503050406030204" pitchFamily="18" charset="0"/>
                            </a:rPr>
                            <m:t>𝑃𝑆𝑅𝑇</m:t>
                          </m:r>
                          <m:r>
                            <a:rPr lang="zh-CN" altLang="en-US" i="0">
                              <a:latin typeface="Cambria Math" panose="02040503050406030204" pitchFamily="18" charset="0"/>
                            </a:rPr>
                            <m:t>,</m:t>
                          </m:r>
                          <m:r>
                            <a:rPr lang="zh-CN" altLang="en-US" i="1">
                              <a:latin typeface="Cambria Math" panose="02040503050406030204" pitchFamily="18" charset="0"/>
                            </a:rPr>
                            <m:t>𝑡𝑜𝑡𝑎𝑙</m:t>
                          </m:r>
                        </m:sub>
                      </m:sSub>
                    </m:oMath>
                  </m:oMathPara>
                </a14:m>
                <a:endParaRPr lang="zh-CN" altLang="en-US" dirty="0"/>
              </a:p>
            </p:txBody>
          </p:sp>
        </mc:Choice>
        <mc:Fallback xmlns="">
          <p:sp>
            <p:nvSpPr>
              <p:cNvPr id="2" name="矩形 1"/>
              <p:cNvSpPr>
                <a:spLocks noRot="1" noChangeAspect="1" noMove="1" noResize="1" noEditPoints="1" noAdjustHandles="1" noChangeArrowheads="1" noChangeShapeType="1" noTextEdit="1"/>
              </p:cNvSpPr>
              <p:nvPr/>
            </p:nvSpPr>
            <p:spPr>
              <a:xfrm>
                <a:off x="1044575" y="4982852"/>
                <a:ext cx="1414297" cy="285206"/>
              </a:xfrm>
              <a:prstGeom prst="rect">
                <a:avLst/>
              </a:prstGeom>
              <a:blipFill rotWithShape="0">
                <a:blip r:embed="rId10"/>
                <a:stretch>
                  <a:fillRect/>
                </a:stretch>
              </a:blipFill>
            </p:spPr>
            <p:txBody>
              <a:bodyPr/>
              <a:lstStyle/>
              <a:p>
                <a:r>
                  <a:rPr lang="zh-CN" altLang="en-US">
                    <a:noFill/>
                  </a:rPr>
                  <a:t> </a:t>
                </a:r>
              </a:p>
            </p:txBody>
          </p:sp>
        </mc:Fallback>
      </mc:AlternateContent>
      <p:sp>
        <p:nvSpPr>
          <p:cNvPr id="3" name="矩形 2"/>
          <p:cNvSpPr/>
          <p:nvPr/>
        </p:nvSpPr>
        <p:spPr>
          <a:xfrm>
            <a:off x="2346362" y="4991059"/>
            <a:ext cx="2313903" cy="276999"/>
          </a:xfrm>
          <a:prstGeom prst="rect">
            <a:avLst/>
          </a:prstGeom>
        </p:spPr>
        <p:txBody>
          <a:bodyPr wrap="none">
            <a:spAutoFit/>
          </a:bodyPr>
          <a:lstStyle/>
          <a:p>
            <a:pPr algn="just"/>
            <a:r>
              <a:rPr lang="en-US" altLang="zh-CN" dirty="0" smtClean="0">
                <a:solidFill>
                  <a:srgbClr val="000000"/>
                </a:solidFill>
                <a:latin typeface="Times New Roman" panose="02020603050405020304" pitchFamily="18" charset="0"/>
              </a:rPr>
              <a:t>of Opt 1 is larger or equal to Opt2</a:t>
            </a:r>
            <a:endParaRPr lang="zh-CN" altLang="en-US"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6979207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smtClean="0"/>
              <a:t>Slide </a:t>
            </a:r>
            <a:fld id="{303B08C7-0CD1-8846-8502-BF7BB64F440C}" type="slidenum">
              <a:rPr lang="en-US" smtClean="0"/>
              <a:pPr/>
              <a:t>11</a:t>
            </a:fld>
            <a:endParaRPr lang="en-US" dirty="0"/>
          </a:p>
        </p:txBody>
      </p:sp>
      <p:sp>
        <p:nvSpPr>
          <p:cNvPr id="4" name="标题 3"/>
          <p:cNvSpPr>
            <a:spLocks noGrp="1"/>
          </p:cNvSpPr>
          <p:nvPr>
            <p:ph type="title"/>
          </p:nvPr>
        </p:nvSpPr>
        <p:spPr>
          <a:xfrm>
            <a:off x="685800" y="533400"/>
            <a:ext cx="7772400" cy="1066800"/>
          </a:xfrm>
        </p:spPr>
        <p:txBody>
          <a:bodyPr/>
          <a:lstStyle/>
          <a:p>
            <a:r>
              <a:rPr lang="en-US" dirty="0" smtClean="0"/>
              <a:t>Straw Poll #1</a:t>
            </a:r>
            <a:endParaRPr lang="en-US" dirty="0"/>
          </a:p>
        </p:txBody>
      </p:sp>
      <p:sp>
        <p:nvSpPr>
          <p:cNvPr id="7" name="内容占位符 1"/>
          <p:cNvSpPr>
            <a:spLocks noGrp="1"/>
          </p:cNvSpPr>
          <p:nvPr>
            <p:ph idx="1"/>
          </p:nvPr>
        </p:nvSpPr>
        <p:spPr>
          <a:xfrm>
            <a:off x="685800" y="1371600"/>
            <a:ext cx="8153400" cy="4724400"/>
          </a:xfrm>
        </p:spPr>
        <p:txBody>
          <a:bodyPr/>
          <a:lstStyle/>
          <a:p>
            <a:pPr algn="just"/>
            <a:r>
              <a:rPr lang="en-US" altLang="zh-CN" sz="2000" dirty="0"/>
              <a:t>Do you agree </a:t>
            </a:r>
            <a:r>
              <a:rPr lang="en-US" altLang="zh-CN" sz="2000" dirty="0" smtClean="0"/>
              <a:t>that the following problems need to be considered for PSR SR:</a:t>
            </a:r>
            <a:endParaRPr lang="en-US" altLang="zh-CN" sz="2000" dirty="0"/>
          </a:p>
          <a:p>
            <a:pPr lvl="1" algn="just"/>
            <a:r>
              <a:rPr lang="en-US" altLang="zh-CN" sz="1800" dirty="0" smtClean="0"/>
              <a:t>Issue 1a: Puncturing </a:t>
            </a:r>
            <a:r>
              <a:rPr lang="en-US" altLang="zh-CN" sz="1800" dirty="0"/>
              <a:t>of PSRT </a:t>
            </a:r>
            <a:r>
              <a:rPr lang="en-US" altLang="zh-CN" sz="1800" dirty="0" smtClean="0"/>
              <a:t>PPDU</a:t>
            </a:r>
          </a:p>
          <a:p>
            <a:pPr lvl="1" algn="just"/>
            <a:r>
              <a:rPr lang="en-US" altLang="zh-CN" sz="1800" dirty="0"/>
              <a:t>Issue </a:t>
            </a:r>
            <a:r>
              <a:rPr lang="en-US" altLang="zh-CN" sz="1800" dirty="0" smtClean="0"/>
              <a:t>1b: </a:t>
            </a:r>
            <a:r>
              <a:rPr lang="en-US" altLang="zh-CN" sz="1800" dirty="0"/>
              <a:t>Puncturing of PSRR PPDU</a:t>
            </a:r>
          </a:p>
          <a:p>
            <a:pPr lvl="1" algn="just"/>
            <a:r>
              <a:rPr lang="en-US" altLang="zh-CN" sz="1800" dirty="0"/>
              <a:t>Issue </a:t>
            </a:r>
            <a:r>
              <a:rPr lang="en-US" altLang="zh-CN" sz="1800" dirty="0" smtClean="0"/>
              <a:t>2: </a:t>
            </a:r>
            <a:r>
              <a:rPr lang="en-US" altLang="zh-CN" sz="1800" dirty="0"/>
              <a:t>Multiple ESR fields</a:t>
            </a:r>
          </a:p>
          <a:p>
            <a:pPr lvl="1" algn="just"/>
            <a:r>
              <a:rPr lang="en-US" altLang="zh-CN" sz="1800" dirty="0"/>
              <a:t>Issue </a:t>
            </a:r>
            <a:r>
              <a:rPr lang="en-US" altLang="zh-CN" sz="1800" dirty="0" smtClean="0"/>
              <a:t>3: </a:t>
            </a:r>
            <a:r>
              <a:rPr lang="en-US" altLang="zh-CN" sz="1800" dirty="0"/>
              <a:t>PSRR PPDU BW and Rx BW of AP2 </a:t>
            </a:r>
            <a:r>
              <a:rPr lang="en-US" altLang="zh-CN" sz="1800" dirty="0" smtClean="0"/>
              <a:t>mismatch</a:t>
            </a:r>
          </a:p>
          <a:p>
            <a:pPr lvl="1" algn="just"/>
            <a:r>
              <a:rPr lang="en-US" altLang="zh-CN" sz="1800" dirty="0"/>
              <a:t>Issue </a:t>
            </a:r>
            <a:r>
              <a:rPr lang="en-US" altLang="zh-CN" sz="1800" dirty="0" smtClean="0"/>
              <a:t>4: </a:t>
            </a:r>
            <a:r>
              <a:rPr lang="en-US" altLang="zh-CN" sz="1800" dirty="0" smtClean="0">
                <a:cs typeface="Calibri" panose="020F0502020204030204" pitchFamily="34" charset="0"/>
              </a:rPr>
              <a:t>PSRT </a:t>
            </a:r>
            <a:r>
              <a:rPr lang="en-US" altLang="zh-CN" sz="1800" dirty="0">
                <a:cs typeface="Calibri" panose="020F0502020204030204" pitchFamily="34" charset="0"/>
              </a:rPr>
              <a:t>PPDU and PSRR </a:t>
            </a:r>
            <a:r>
              <a:rPr lang="en-US" altLang="zh-CN" sz="1800" dirty="0" smtClean="0">
                <a:cs typeface="Calibri" panose="020F0502020204030204" pitchFamily="34" charset="0"/>
              </a:rPr>
              <a:t>PPDU </a:t>
            </a:r>
            <a:r>
              <a:rPr lang="en-US" altLang="zh-CN" sz="1800" dirty="0">
                <a:cs typeface="Calibri" panose="020F0502020204030204" pitchFamily="34" charset="0"/>
              </a:rPr>
              <a:t>BW </a:t>
            </a:r>
            <a:r>
              <a:rPr lang="en-US" altLang="zh-CN" sz="1800" dirty="0" smtClean="0">
                <a:cs typeface="Calibri" panose="020F0502020204030204" pitchFamily="34" charset="0"/>
              </a:rPr>
              <a:t>mismatch </a:t>
            </a:r>
            <a:endParaRPr lang="en-US" altLang="zh-CN" sz="1800" dirty="0"/>
          </a:p>
          <a:p>
            <a:pPr lvl="1" algn="just"/>
            <a:endParaRPr lang="en-US" altLang="zh-CN" sz="1600" dirty="0" smtClean="0"/>
          </a:p>
          <a:p>
            <a:pPr lvl="1" algn="just"/>
            <a:endParaRPr lang="en-US" altLang="zh-CN" sz="1800" dirty="0"/>
          </a:p>
          <a:p>
            <a:pPr marL="0" indent="0">
              <a:buNone/>
            </a:pPr>
            <a:endParaRPr lang="en-US" sz="2000" dirty="0" smtClean="0"/>
          </a:p>
          <a:p>
            <a:pPr marL="0" indent="0">
              <a:buNone/>
            </a:pPr>
            <a:endParaRPr lang="en-US" sz="2000" dirty="0" smtClean="0"/>
          </a:p>
        </p:txBody>
      </p:sp>
    </p:spTree>
    <p:extLst>
      <p:ext uri="{BB962C8B-B14F-4D97-AF65-F5344CB8AC3E}">
        <p14:creationId xmlns:p14="http://schemas.microsoft.com/office/powerpoint/2010/main" val="4078150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447800"/>
            <a:ext cx="7772400" cy="4114800"/>
          </a:xfrm>
        </p:spPr>
        <p:txBody>
          <a:bodyPr/>
          <a:lstStyle/>
          <a:p>
            <a:pPr marL="533400" indent="-355600" defTabSz="622300">
              <a:spcBef>
                <a:spcPts val="0"/>
              </a:spcBef>
              <a:spcAft>
                <a:spcPts val="0"/>
              </a:spcAft>
              <a:buFont typeface="+mj-lt"/>
              <a:buAutoNum type="arabicPeriod"/>
            </a:pPr>
            <a:r>
              <a:rPr lang="en-US" altLang="zh-CN" sz="1800" b="0" dirty="0"/>
              <a:t>https://mentor.ieee.org/802.11/dcn/21/11-21-0269-01-00be-psr-based-sr-normalization-discussion.pptx</a:t>
            </a:r>
          </a:p>
          <a:p>
            <a:pPr marL="533400" indent="-355600" defTabSz="622300">
              <a:spcBef>
                <a:spcPts val="0"/>
              </a:spcBef>
              <a:spcAft>
                <a:spcPts val="0"/>
              </a:spcAft>
              <a:buFont typeface="+mj-lt"/>
              <a:buAutoNum type="arabicPeriod"/>
            </a:pPr>
            <a:r>
              <a:rPr lang="en-US" altLang="zh-CN" sz="1800" b="0" dirty="0" smtClean="0"/>
              <a:t>https</a:t>
            </a:r>
            <a:r>
              <a:rPr lang="en-US" altLang="zh-CN" sz="1800" b="0" dirty="0"/>
              <a:t>://mentor.ieee.org/802.11/dcn/21/11-21-0601-00-00be-discussion-on-spatial-reuse-issues.pptx</a:t>
            </a:r>
            <a:endParaRPr lang="zh-CN" altLang="en-US" sz="1800" b="0" dirty="0"/>
          </a:p>
        </p:txBody>
      </p:sp>
      <p:sp>
        <p:nvSpPr>
          <p:cNvPr id="5" name="Slide Number Placeholder 4"/>
          <p:cNvSpPr>
            <a:spLocks noGrp="1"/>
          </p:cNvSpPr>
          <p:nvPr>
            <p:ph type="sldNum" sz="quarter" idx="12"/>
          </p:nvPr>
        </p:nvSpPr>
        <p:spPr/>
        <p:txBody>
          <a:bodyPr/>
          <a:lstStyle/>
          <a:p>
            <a:r>
              <a:rPr lang="en-US" dirty="0" smtClean="0"/>
              <a:t>Slide </a:t>
            </a:r>
            <a:fld id="{A5ED327D-21C3-674C-981C-8A8BC9E6D25C}" type="slidenum">
              <a:rPr lang="en-US" smtClean="0"/>
              <a:pPr/>
              <a:t>12</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PSR-based SR</a:t>
            </a:r>
            <a:endParaRPr lang="zh-CN" altLang="en-US" dirty="0"/>
          </a:p>
        </p:txBody>
      </p:sp>
      <p:pic>
        <p:nvPicPr>
          <p:cNvPr id="5" name="图片 4"/>
          <p:cNvPicPr>
            <a:picLocks noChangeAspect="1"/>
          </p:cNvPicPr>
          <p:nvPr/>
        </p:nvPicPr>
        <p:blipFill>
          <a:blip r:embed="rId3"/>
          <a:stretch>
            <a:fillRect/>
          </a:stretch>
        </p:blipFill>
        <p:spPr>
          <a:xfrm>
            <a:off x="3962400" y="1905000"/>
            <a:ext cx="4732938" cy="2750045"/>
          </a:xfrm>
          <a:prstGeom prst="rect">
            <a:avLst/>
          </a:prstGeom>
        </p:spPr>
      </p:pic>
      <p:graphicFrame>
        <p:nvGraphicFramePr>
          <p:cNvPr id="6" name="对象 5"/>
          <p:cNvGraphicFramePr>
            <a:graphicFrameLocks noChangeAspect="1"/>
          </p:cNvGraphicFramePr>
          <p:nvPr>
            <p:extLst>
              <p:ext uri="{D42A27DB-BD31-4B8C-83A1-F6EECF244321}">
                <p14:modId xmlns:p14="http://schemas.microsoft.com/office/powerpoint/2010/main" val="3872076785"/>
              </p:ext>
            </p:extLst>
          </p:nvPr>
        </p:nvGraphicFramePr>
        <p:xfrm>
          <a:off x="467544" y="2293615"/>
          <a:ext cx="2376190" cy="2155149"/>
        </p:xfrm>
        <a:graphic>
          <a:graphicData uri="http://schemas.openxmlformats.org/presentationml/2006/ole">
            <mc:AlternateContent xmlns:mc="http://schemas.openxmlformats.org/markup-compatibility/2006">
              <mc:Choice xmlns:v="urn:schemas-microsoft-com:vml" Requires="v">
                <p:oleObj spid="_x0000_s3140" name="Visio" r:id="rId5" imgW="2171657" imgH="1952792" progId="Visio.Drawing.15">
                  <p:embed/>
                </p:oleObj>
              </mc:Choice>
              <mc:Fallback>
                <p:oleObj name="Visio" r:id="rId5" imgW="2171657" imgH="1952792" progId="Visio.Drawing.15">
                  <p:embed/>
                  <p:pic>
                    <p:nvPicPr>
                      <p:cNvPr id="0" name=""/>
                      <p:cNvPicPr>
                        <a:picLocks noChangeAspect="1" noChangeArrowheads="1"/>
                      </p:cNvPicPr>
                      <p:nvPr/>
                    </p:nvPicPr>
                    <p:blipFill>
                      <a:blip r:embed="rId6"/>
                      <a:srcRect/>
                      <a:stretch>
                        <a:fillRect/>
                      </a:stretch>
                    </p:blipFill>
                    <p:spPr bwMode="auto">
                      <a:xfrm>
                        <a:off x="467544" y="2293615"/>
                        <a:ext cx="2376190" cy="2155149"/>
                      </a:xfrm>
                      <a:prstGeom prst="rect">
                        <a:avLst/>
                      </a:prstGeom>
                      <a:noFill/>
                    </p:spPr>
                  </p:pic>
                </p:oleObj>
              </mc:Fallback>
            </mc:AlternateContent>
          </a:graphicData>
        </a:graphic>
      </p:graphicFrame>
      <p:sp>
        <p:nvSpPr>
          <p:cNvPr id="7" name="文本框 6"/>
          <p:cNvSpPr txBox="1"/>
          <p:nvPr/>
        </p:nvSpPr>
        <p:spPr>
          <a:xfrm>
            <a:off x="3733800" y="2060823"/>
            <a:ext cx="611188" cy="276999"/>
          </a:xfrm>
          <a:prstGeom prst="rect">
            <a:avLst/>
          </a:prstGeom>
          <a:noFill/>
        </p:spPr>
        <p:txBody>
          <a:bodyPr wrap="square" rtlCol="0">
            <a:spAutoFit/>
          </a:bodyPr>
          <a:lstStyle/>
          <a:p>
            <a:r>
              <a:rPr lang="en-US" altLang="zh-CN" dirty="0" smtClean="0"/>
              <a:t>AP1</a:t>
            </a:r>
            <a:endParaRPr lang="zh-CN" altLang="en-US" dirty="0"/>
          </a:p>
        </p:txBody>
      </p:sp>
      <p:sp>
        <p:nvSpPr>
          <p:cNvPr id="8" name="文本框 7"/>
          <p:cNvSpPr txBox="1"/>
          <p:nvPr/>
        </p:nvSpPr>
        <p:spPr>
          <a:xfrm>
            <a:off x="3733800" y="2822823"/>
            <a:ext cx="611188" cy="276999"/>
          </a:xfrm>
          <a:prstGeom prst="rect">
            <a:avLst/>
          </a:prstGeom>
          <a:noFill/>
        </p:spPr>
        <p:txBody>
          <a:bodyPr wrap="square" rtlCol="0">
            <a:spAutoFit/>
          </a:bodyPr>
          <a:lstStyle/>
          <a:p>
            <a:r>
              <a:rPr lang="en-US" altLang="zh-CN" dirty="0" smtClean="0"/>
              <a:t>STA1</a:t>
            </a:r>
            <a:endParaRPr lang="zh-CN" altLang="en-US" dirty="0"/>
          </a:p>
        </p:txBody>
      </p:sp>
      <p:sp>
        <p:nvSpPr>
          <p:cNvPr id="9" name="文本框 8"/>
          <p:cNvSpPr txBox="1"/>
          <p:nvPr/>
        </p:nvSpPr>
        <p:spPr>
          <a:xfrm>
            <a:off x="3810000" y="3280023"/>
            <a:ext cx="611188" cy="276999"/>
          </a:xfrm>
          <a:prstGeom prst="rect">
            <a:avLst/>
          </a:prstGeom>
          <a:noFill/>
        </p:spPr>
        <p:txBody>
          <a:bodyPr wrap="square" rtlCol="0">
            <a:spAutoFit/>
          </a:bodyPr>
          <a:lstStyle/>
          <a:p>
            <a:r>
              <a:rPr lang="en-US" altLang="zh-CN" dirty="0" smtClean="0"/>
              <a:t>AP2</a:t>
            </a:r>
            <a:endParaRPr lang="zh-CN" altLang="en-US" dirty="0"/>
          </a:p>
        </p:txBody>
      </p:sp>
      <p:sp>
        <p:nvSpPr>
          <p:cNvPr id="10" name="文本框 9"/>
          <p:cNvSpPr txBox="1"/>
          <p:nvPr/>
        </p:nvSpPr>
        <p:spPr>
          <a:xfrm>
            <a:off x="3847011" y="3927723"/>
            <a:ext cx="611188" cy="276999"/>
          </a:xfrm>
          <a:prstGeom prst="rect">
            <a:avLst/>
          </a:prstGeom>
          <a:noFill/>
        </p:spPr>
        <p:txBody>
          <a:bodyPr wrap="square" rtlCol="0">
            <a:spAutoFit/>
          </a:bodyPr>
          <a:lstStyle/>
          <a:p>
            <a:r>
              <a:rPr lang="en-US" altLang="zh-CN" dirty="0" smtClean="0"/>
              <a:t>STA2</a:t>
            </a:r>
            <a:endParaRPr lang="zh-CN" altLang="en-US" dirty="0"/>
          </a:p>
        </p:txBody>
      </p:sp>
      <p:sp>
        <p:nvSpPr>
          <p:cNvPr id="12" name="文本框 11"/>
          <p:cNvSpPr txBox="1"/>
          <p:nvPr/>
        </p:nvSpPr>
        <p:spPr>
          <a:xfrm>
            <a:off x="7543800" y="2851126"/>
            <a:ext cx="966946" cy="276999"/>
          </a:xfrm>
          <a:prstGeom prst="rect">
            <a:avLst/>
          </a:prstGeom>
          <a:noFill/>
        </p:spPr>
        <p:txBody>
          <a:bodyPr wrap="square" rtlCol="0">
            <a:spAutoFit/>
          </a:bodyPr>
          <a:lstStyle/>
          <a:p>
            <a:r>
              <a:rPr lang="en-US" altLang="zh-CN" dirty="0" smtClean="0"/>
              <a:t>or EHT TB</a:t>
            </a:r>
            <a:endParaRPr lang="zh-CN" altLang="en-US" dirty="0"/>
          </a:p>
        </p:txBody>
      </p:sp>
    </p:spTree>
    <p:extLst>
      <p:ext uri="{BB962C8B-B14F-4D97-AF65-F5344CB8AC3E}">
        <p14:creationId xmlns:p14="http://schemas.microsoft.com/office/powerpoint/2010/main" val="34256039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11777" y="1524000"/>
            <a:ext cx="7920446" cy="4114800"/>
          </a:xfrm>
        </p:spPr>
        <p:txBody>
          <a:bodyPr/>
          <a:lstStyle/>
          <a:p>
            <a:r>
              <a:rPr lang="en-US" altLang="zh-CN" sz="1800" dirty="0" smtClean="0">
                <a:latin typeface="+mj-lt"/>
                <a:cs typeface="Calibri" panose="020F0502020204030204" pitchFamily="34" charset="0"/>
              </a:rPr>
              <a:t>The following SP has passed to solve the normalization issue of PSR SR [1]:</a:t>
            </a:r>
          </a:p>
          <a:p>
            <a:pPr algn="just"/>
            <a:r>
              <a:rPr lang="en-US" altLang="zh-CN" sz="1800" dirty="0"/>
              <a:t>Do you agree that:</a:t>
            </a:r>
          </a:p>
          <a:p>
            <a:pPr lvl="1" algn="just"/>
            <a:r>
              <a:rPr lang="en-US" altLang="zh-CN" sz="1600" dirty="0"/>
              <a:t>For </a:t>
            </a:r>
            <a:r>
              <a:rPr lang="en-US" altLang="zh-CN" sz="1400" dirty="0" err="1">
                <a:cs typeface="Calibri" panose="020F0502020204030204" pitchFamily="34" charset="0"/>
              </a:rPr>
              <a:t>TxPower_PSRT</a:t>
            </a:r>
            <a:r>
              <a:rPr lang="en-US" altLang="zh-CN" sz="1400" dirty="0">
                <a:cs typeface="Calibri" panose="020F0502020204030204" pitchFamily="34" charset="0"/>
              </a:rPr>
              <a:t>, PSR, RPL, the normalization is always per 20MHz regardless of the BW field of the EHT TB PPDU?</a:t>
            </a:r>
          </a:p>
          <a:p>
            <a:pPr lvl="1" algn="just"/>
            <a:r>
              <a:rPr lang="en-US" altLang="zh-CN" sz="1400" dirty="0"/>
              <a:t>when BW=80MHz, </a:t>
            </a:r>
          </a:p>
          <a:p>
            <a:pPr lvl="2" algn="just"/>
            <a:r>
              <a:rPr lang="en-US" altLang="zh-CN" sz="1200" dirty="0"/>
              <a:t>Spatial Reuse 1 field applies to each 20MHz </a:t>
            </a:r>
            <a:r>
              <a:rPr lang="en-US" altLang="zh-CN" sz="1200" dirty="0" err="1"/>
              <a:t>subchannel</a:t>
            </a:r>
            <a:r>
              <a:rPr lang="en-US" altLang="zh-CN" sz="1200" dirty="0"/>
              <a:t> of the first 40 MHz </a:t>
            </a:r>
            <a:r>
              <a:rPr lang="en-US" altLang="zh-CN" sz="1200" dirty="0" err="1"/>
              <a:t>subband</a:t>
            </a:r>
            <a:r>
              <a:rPr lang="en-US" altLang="zh-CN" sz="1200" dirty="0"/>
              <a:t> of the 80MHz operating band.</a:t>
            </a:r>
          </a:p>
          <a:p>
            <a:pPr lvl="2" algn="just"/>
            <a:r>
              <a:rPr lang="en-US" altLang="zh-CN" sz="1200" dirty="0"/>
              <a:t>Spatial Reuse 2 field applies to each 20MHz </a:t>
            </a:r>
            <a:r>
              <a:rPr lang="en-US" altLang="zh-CN" sz="1200" dirty="0" err="1"/>
              <a:t>subchannel</a:t>
            </a:r>
            <a:r>
              <a:rPr lang="en-US" altLang="zh-CN" sz="1200" dirty="0"/>
              <a:t> of the second 40 MHz </a:t>
            </a:r>
            <a:r>
              <a:rPr lang="en-US" altLang="zh-CN" sz="1200" dirty="0" err="1"/>
              <a:t>subband</a:t>
            </a:r>
            <a:r>
              <a:rPr lang="en-US" altLang="zh-CN" sz="1200" dirty="0"/>
              <a:t> of the 80MHz operating band.</a:t>
            </a:r>
          </a:p>
          <a:p>
            <a:pPr lvl="1" algn="just"/>
            <a:r>
              <a:rPr lang="en-US" altLang="zh-CN" sz="1400" dirty="0"/>
              <a:t>When BW=160MHz, </a:t>
            </a:r>
          </a:p>
          <a:p>
            <a:pPr lvl="2" algn="just"/>
            <a:r>
              <a:rPr lang="en-US" altLang="zh-CN" sz="1200" dirty="0"/>
              <a:t>Spatial Reuse 1 field applies to each 20MHz </a:t>
            </a:r>
            <a:r>
              <a:rPr lang="en-US" altLang="zh-CN" sz="1200" dirty="0" err="1"/>
              <a:t>subchannel</a:t>
            </a:r>
            <a:r>
              <a:rPr lang="en-US" altLang="zh-CN" sz="1200" dirty="0"/>
              <a:t> of the first 80 MHz </a:t>
            </a:r>
            <a:r>
              <a:rPr lang="en-US" altLang="zh-CN" sz="1200" dirty="0" err="1"/>
              <a:t>subband</a:t>
            </a:r>
            <a:r>
              <a:rPr lang="en-US" altLang="zh-CN" sz="1200" dirty="0"/>
              <a:t> of the 160MHz operating band.</a:t>
            </a:r>
          </a:p>
          <a:p>
            <a:pPr lvl="2" algn="just"/>
            <a:r>
              <a:rPr lang="en-US" altLang="zh-CN" sz="1200" dirty="0"/>
              <a:t>Spatial Reuse 2 field applies to each 20MHz </a:t>
            </a:r>
            <a:r>
              <a:rPr lang="en-US" altLang="zh-CN" sz="1200" dirty="0" err="1"/>
              <a:t>subchannel</a:t>
            </a:r>
            <a:r>
              <a:rPr lang="en-US" altLang="zh-CN" sz="1200" dirty="0"/>
              <a:t> of the second 80 MHz </a:t>
            </a:r>
            <a:r>
              <a:rPr lang="en-US" altLang="zh-CN" sz="1200" dirty="0" err="1"/>
              <a:t>subband</a:t>
            </a:r>
            <a:r>
              <a:rPr lang="en-US" altLang="zh-CN" sz="1200" dirty="0"/>
              <a:t> of the 160MHz operating band.</a:t>
            </a:r>
          </a:p>
          <a:p>
            <a:pPr lvl="1" algn="just"/>
            <a:r>
              <a:rPr lang="en-US" altLang="zh-CN" sz="1400" dirty="0"/>
              <a:t>When BW=320MHz, </a:t>
            </a:r>
          </a:p>
          <a:p>
            <a:pPr lvl="2" algn="just"/>
            <a:r>
              <a:rPr lang="en-US" altLang="zh-CN" sz="1200" dirty="0"/>
              <a:t>Spatial Reuse 1 field applies to each 20MHz </a:t>
            </a:r>
            <a:r>
              <a:rPr lang="en-US" altLang="zh-CN" sz="1200" dirty="0" err="1"/>
              <a:t>subchannel</a:t>
            </a:r>
            <a:r>
              <a:rPr lang="en-US" altLang="zh-CN" sz="1200" dirty="0"/>
              <a:t> of the first 160 MHz </a:t>
            </a:r>
            <a:r>
              <a:rPr lang="en-US" altLang="zh-CN" sz="1200" dirty="0" err="1"/>
              <a:t>subband</a:t>
            </a:r>
            <a:r>
              <a:rPr lang="en-US" altLang="zh-CN" sz="1200" dirty="0"/>
              <a:t> of the 320MHz operating band.</a:t>
            </a:r>
          </a:p>
          <a:p>
            <a:pPr lvl="2" algn="just"/>
            <a:r>
              <a:rPr lang="en-US" altLang="zh-CN" sz="1200" dirty="0"/>
              <a:t>Spatial Reuse 2 field applies to each 20MHz </a:t>
            </a:r>
            <a:r>
              <a:rPr lang="en-US" altLang="zh-CN" sz="1200" dirty="0" err="1"/>
              <a:t>subchannel</a:t>
            </a:r>
            <a:r>
              <a:rPr lang="en-US" altLang="zh-CN" sz="1200" dirty="0"/>
              <a:t> of the second 160 MHz </a:t>
            </a:r>
            <a:r>
              <a:rPr lang="en-US" altLang="zh-CN" sz="1200" dirty="0" err="1"/>
              <a:t>subband</a:t>
            </a:r>
            <a:r>
              <a:rPr lang="en-US" altLang="zh-CN" sz="1200" dirty="0"/>
              <a:t> of the 320MHz operating band.</a:t>
            </a:r>
          </a:p>
          <a:p>
            <a:pPr lvl="1" algn="just"/>
            <a:r>
              <a:rPr lang="en-US" altLang="zh-CN" sz="1400" dirty="0"/>
              <a:t>This is for R1, will bring a PDT for P802.11be D0.4</a:t>
            </a:r>
          </a:p>
          <a:p>
            <a:pPr lvl="1" algn="just"/>
            <a:endParaRPr lang="en-US" altLang="zh-CN" sz="1400" dirty="0"/>
          </a:p>
          <a:p>
            <a:pPr lvl="1" algn="just"/>
            <a:endParaRPr lang="en-US" altLang="zh-CN" sz="1600" dirty="0"/>
          </a:p>
          <a:p>
            <a:pPr marL="0" indent="0">
              <a:buNone/>
            </a:pPr>
            <a:endParaRPr lang="en-US" altLang="zh-CN" sz="1800" dirty="0"/>
          </a:p>
          <a:p>
            <a:pPr marL="0" indent="0">
              <a:buNone/>
            </a:pPr>
            <a:endParaRPr lang="en-US" altLang="zh-CN" sz="1800" dirty="0"/>
          </a:p>
          <a:p>
            <a:endParaRPr lang="en-US" altLang="zh-CN" sz="1400" dirty="0">
              <a:latin typeface="+mj-lt"/>
              <a:cs typeface="Calibri" panose="020F0502020204030204" pitchFamily="34" charset="0"/>
            </a:endParaRPr>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4" name="标题 3"/>
          <p:cNvSpPr>
            <a:spLocks noGrp="1"/>
          </p:cNvSpPr>
          <p:nvPr>
            <p:ph type="title"/>
          </p:nvPr>
        </p:nvSpPr>
        <p:spPr/>
        <p:txBody>
          <a:bodyPr/>
          <a:lstStyle/>
          <a:p>
            <a:r>
              <a:rPr lang="en-US" altLang="zh-CN" dirty="0" smtClean="0"/>
              <a:t>Background</a:t>
            </a:r>
            <a:endParaRPr lang="zh-CN" altLang="en-US" dirty="0"/>
          </a:p>
        </p:txBody>
      </p:sp>
    </p:spTree>
    <p:extLst>
      <p:ext uri="{BB962C8B-B14F-4D97-AF65-F5344CB8AC3E}">
        <p14:creationId xmlns:p14="http://schemas.microsoft.com/office/powerpoint/2010/main" val="432383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90154" y="1524000"/>
            <a:ext cx="7772400" cy="4876800"/>
          </a:xfrm>
        </p:spPr>
        <p:txBody>
          <a:bodyPr/>
          <a:lstStyle/>
          <a:p>
            <a:r>
              <a:rPr lang="en-US" altLang="zh-CN" sz="1800" dirty="0" smtClean="0">
                <a:latin typeface="+mj-lt"/>
                <a:cs typeface="Calibri" panose="020F0502020204030204" pitchFamily="34" charset="0"/>
              </a:rPr>
              <a:t>There are still some issues regarding PSR SR. [2] has proposed two issues:</a:t>
            </a:r>
          </a:p>
          <a:p>
            <a:pPr marL="800100" lvl="1" indent="-342900">
              <a:buFont typeface="+mj-lt"/>
              <a:buAutoNum type="arabicPeriod"/>
            </a:pPr>
            <a:r>
              <a:rPr lang="en-US" altLang="zh-CN" sz="1400" dirty="0" smtClean="0">
                <a:latin typeface="+mj-lt"/>
                <a:cs typeface="Calibri" panose="020F0502020204030204" pitchFamily="34" charset="0"/>
              </a:rPr>
              <a:t>Punctured PSRR PPDU and Punctured PSRT PPDU. More discussions are shown below:</a:t>
            </a:r>
          </a:p>
          <a:p>
            <a:pPr marL="800100" lvl="1" indent="-342900">
              <a:buFont typeface="+mj-lt"/>
              <a:buAutoNum type="arabicPeriod"/>
            </a:pPr>
            <a:endParaRPr lang="en-US" altLang="zh-CN" sz="1400" dirty="0">
              <a:latin typeface="+mj-lt"/>
              <a:cs typeface="Calibri" panose="020F0502020204030204" pitchFamily="34" charset="0"/>
            </a:endParaRPr>
          </a:p>
          <a:p>
            <a:pPr marL="800100" lvl="1" indent="-342900">
              <a:buFont typeface="+mj-lt"/>
              <a:buAutoNum type="arabicPeriod"/>
            </a:pPr>
            <a:endParaRPr lang="en-US" altLang="zh-CN" sz="1400" dirty="0" smtClean="0">
              <a:latin typeface="+mj-lt"/>
              <a:cs typeface="Calibri" panose="020F0502020204030204" pitchFamily="34" charset="0"/>
            </a:endParaRPr>
          </a:p>
          <a:p>
            <a:pPr marL="457200" lvl="1" indent="0">
              <a:buNone/>
            </a:pPr>
            <a:r>
              <a:rPr lang="en-US" altLang="zh-CN" sz="1400" dirty="0" smtClean="0">
                <a:latin typeface="+mj-lt"/>
                <a:cs typeface="Calibri" panose="020F0502020204030204" pitchFamily="34" charset="0"/>
              </a:rPr>
              <a:t>can be rewritten as:</a:t>
            </a: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r>
              <a:rPr lang="en-US" altLang="zh-CN" sz="1400" dirty="0" smtClean="0">
                <a:latin typeface="+mj-lt"/>
                <a:cs typeface="Calibri" panose="020F0502020204030204" pitchFamily="34" charset="0"/>
              </a:rPr>
              <a:t>The PPDU_BW determination doesn’t account for the punctured channel. If assuming the max possible punctured channel percentage is </a:t>
            </a:r>
            <a:r>
              <a:rPr lang="en-US" altLang="zh-CN" sz="1400" dirty="0" smtClean="0">
                <a:solidFill>
                  <a:srgbClr val="FF0000"/>
                </a:solidFill>
                <a:latin typeface="+mj-lt"/>
                <a:cs typeface="Calibri" panose="020F0502020204030204" pitchFamily="34" charset="0"/>
              </a:rPr>
              <a:t>50%</a:t>
            </a:r>
            <a:r>
              <a:rPr lang="en-US" altLang="zh-CN" sz="1400" dirty="0" smtClean="0">
                <a:latin typeface="+mj-lt"/>
                <a:cs typeface="Calibri" panose="020F0502020204030204" pitchFamily="34" charset="0"/>
              </a:rPr>
              <a:t>, then the punctured channels will lead to </a:t>
            </a:r>
            <a:r>
              <a:rPr lang="en-US" altLang="zh-CN" sz="1400" dirty="0" smtClean="0">
                <a:solidFill>
                  <a:srgbClr val="FF0000"/>
                </a:solidFill>
                <a:latin typeface="+mj-lt"/>
                <a:cs typeface="Calibri" panose="020F0502020204030204" pitchFamily="34" charset="0"/>
              </a:rPr>
              <a:t>3dB+3dB</a:t>
            </a:r>
            <a:r>
              <a:rPr lang="en-US" altLang="zh-CN" sz="1400" dirty="0" smtClean="0">
                <a:latin typeface="+mj-lt"/>
                <a:cs typeface="Calibri" panose="020F0502020204030204" pitchFamily="34" charset="0"/>
              </a:rPr>
              <a:t> </a:t>
            </a:r>
            <a:r>
              <a:rPr lang="en-US" altLang="zh-CN" sz="1400" dirty="0" err="1" smtClean="0">
                <a:latin typeface="+mj-lt"/>
                <a:cs typeface="Calibri" panose="020F0502020204030204" pitchFamily="34" charset="0"/>
              </a:rPr>
              <a:t>Tx</a:t>
            </a:r>
            <a:r>
              <a:rPr lang="en-US" altLang="zh-CN" sz="1400" dirty="0" smtClean="0">
                <a:latin typeface="+mj-lt"/>
                <a:cs typeface="Calibri" panose="020F0502020204030204" pitchFamily="34" charset="0"/>
              </a:rPr>
              <a:t> Power increase of the PSRT PPDU.</a:t>
            </a: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4" name="标题 3"/>
          <p:cNvSpPr>
            <a:spLocks noGrp="1"/>
          </p:cNvSpPr>
          <p:nvPr>
            <p:ph type="title"/>
          </p:nvPr>
        </p:nvSpPr>
        <p:spPr>
          <a:xfrm>
            <a:off x="685800" y="457200"/>
            <a:ext cx="7772400" cy="1066800"/>
          </a:xfrm>
        </p:spPr>
        <p:txBody>
          <a:bodyPr/>
          <a:lstStyle/>
          <a:p>
            <a:r>
              <a:rPr lang="en-US" altLang="zh-CN" dirty="0" smtClean="0"/>
              <a:t>Further issues regarding PSR SR</a:t>
            </a:r>
            <a:endParaRPr lang="zh-CN" altLang="en-US" dirty="0"/>
          </a:p>
        </p:txBody>
      </p:sp>
      <p:sp>
        <p:nvSpPr>
          <p:cNvPr id="5" name="Rectangle 2"/>
          <p:cNvSpPr>
            <a:spLocks noChangeArrowheads="1"/>
          </p:cNvSpPr>
          <p:nvPr/>
        </p:nvSpPr>
        <p:spPr bwMode="auto">
          <a:xfrm>
            <a:off x="1828800" y="21653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 name="对象 5"/>
          <p:cNvGraphicFramePr>
            <a:graphicFrameLocks noChangeAspect="1"/>
          </p:cNvGraphicFramePr>
          <p:nvPr>
            <p:extLst>
              <p:ext uri="{D42A27DB-BD31-4B8C-83A1-F6EECF244321}">
                <p14:modId xmlns:p14="http://schemas.microsoft.com/office/powerpoint/2010/main" val="4292062983"/>
              </p:ext>
            </p:extLst>
          </p:nvPr>
        </p:nvGraphicFramePr>
        <p:xfrm>
          <a:off x="1752600" y="2165350"/>
          <a:ext cx="5715000" cy="469569"/>
        </p:xfrm>
        <a:graphic>
          <a:graphicData uri="http://schemas.openxmlformats.org/presentationml/2006/ole">
            <mc:AlternateContent xmlns:mc="http://schemas.openxmlformats.org/markup-compatibility/2006">
              <mc:Choice xmlns:v="urn:schemas-microsoft-com:vml" Requires="v">
                <p:oleObj spid="_x0000_s2193" name="Equation" r:id="rId3" imgW="4749800" imgH="393700" progId="Equation.DSMT4">
                  <p:embed/>
                </p:oleObj>
              </mc:Choice>
              <mc:Fallback>
                <p:oleObj name="Equation" r:id="rId3" imgW="4749800" imgH="3937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2165350"/>
                        <a:ext cx="5715000" cy="469569"/>
                      </a:xfrm>
                      <a:prstGeom prst="rect">
                        <a:avLst/>
                      </a:prstGeom>
                      <a:noFill/>
                    </p:spPr>
                  </p:pic>
                </p:oleObj>
              </mc:Fallback>
            </mc:AlternateContent>
          </a:graphicData>
        </a:graphic>
      </p:graphicFrame>
      <p:sp>
        <p:nvSpPr>
          <p:cNvPr id="7" name="Rectangle 4"/>
          <p:cNvSpPr>
            <a:spLocks noChangeArrowheads="1"/>
          </p:cNvSpPr>
          <p:nvPr/>
        </p:nvSpPr>
        <p:spPr bwMode="auto">
          <a:xfrm>
            <a:off x="1905000" y="2805711"/>
            <a:ext cx="929390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8" name="对象 7"/>
          <p:cNvGraphicFramePr>
            <a:graphicFrameLocks noChangeAspect="1"/>
          </p:cNvGraphicFramePr>
          <p:nvPr>
            <p:extLst>
              <p:ext uri="{D42A27DB-BD31-4B8C-83A1-F6EECF244321}">
                <p14:modId xmlns:p14="http://schemas.microsoft.com/office/powerpoint/2010/main" val="816496689"/>
              </p:ext>
            </p:extLst>
          </p:nvPr>
        </p:nvGraphicFramePr>
        <p:xfrm>
          <a:off x="1676400" y="2898772"/>
          <a:ext cx="5600776" cy="470557"/>
        </p:xfrm>
        <a:graphic>
          <a:graphicData uri="http://schemas.openxmlformats.org/presentationml/2006/ole">
            <mc:AlternateContent xmlns:mc="http://schemas.openxmlformats.org/markup-compatibility/2006">
              <mc:Choice xmlns:v="urn:schemas-microsoft-com:vml" Requires="v">
                <p:oleObj spid="_x0000_s2194" name="Equation" r:id="rId5" imgW="4648200" imgH="393700" progId="Equation.DSMT4">
                  <p:embed/>
                </p:oleObj>
              </mc:Choice>
              <mc:Fallback>
                <p:oleObj name="Equation" r:id="rId5" imgW="4648200" imgH="3937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6400" y="2898772"/>
                        <a:ext cx="5600776" cy="470557"/>
                      </a:xfrm>
                      <a:prstGeom prst="rect">
                        <a:avLst/>
                      </a:prstGeom>
                      <a:noFill/>
                    </p:spPr>
                  </p:pic>
                </p:oleObj>
              </mc:Fallback>
            </mc:AlternateContent>
          </a:graphicData>
        </a:graphic>
      </p:graphicFrame>
      <p:pic>
        <p:nvPicPr>
          <p:cNvPr id="9" name="图片 8"/>
          <p:cNvPicPr>
            <a:picLocks noChangeAspect="1"/>
          </p:cNvPicPr>
          <p:nvPr/>
        </p:nvPicPr>
        <p:blipFill>
          <a:blip r:embed="rId7"/>
          <a:stretch>
            <a:fillRect/>
          </a:stretch>
        </p:blipFill>
        <p:spPr>
          <a:xfrm>
            <a:off x="1450181" y="3390464"/>
            <a:ext cx="6243638" cy="2271729"/>
          </a:xfrm>
          <a:prstGeom prst="rect">
            <a:avLst/>
          </a:prstGeom>
        </p:spPr>
      </p:pic>
    </p:spTree>
    <p:extLst>
      <p:ext uri="{BB962C8B-B14F-4D97-AF65-F5344CB8AC3E}">
        <p14:creationId xmlns:p14="http://schemas.microsoft.com/office/powerpoint/2010/main" val="2505838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723900" y="1246411"/>
            <a:ext cx="7772400" cy="3142188"/>
          </a:xfrm>
        </p:spPr>
        <p:txBody>
          <a:bodyPr/>
          <a:lstStyle/>
          <a:p>
            <a:r>
              <a:rPr lang="en-US" altLang="zh-CN" sz="1800" dirty="0" smtClean="0">
                <a:latin typeface="+mj-lt"/>
                <a:cs typeface="Calibri" panose="020F0502020204030204" pitchFamily="34" charset="0"/>
              </a:rPr>
              <a:t>The punctured channels of PSRT PPDU is known by AP2, which is not a problem.</a:t>
            </a:r>
          </a:p>
          <a:p>
            <a:r>
              <a:rPr lang="en-US" altLang="zh-CN" sz="1800" dirty="0" smtClean="0">
                <a:latin typeface="+mj-lt"/>
                <a:cs typeface="Calibri" panose="020F0502020204030204" pitchFamily="34" charset="0"/>
              </a:rPr>
              <a:t>The number of punctured channels of PSRR PPDU is not always known by AP2.</a:t>
            </a:r>
          </a:p>
          <a:p>
            <a:pPr lvl="1"/>
            <a:r>
              <a:rPr lang="en-US" altLang="zh-CN" sz="1400" dirty="0" smtClean="0">
                <a:latin typeface="+mj-lt"/>
                <a:cs typeface="Calibri" panose="020F0502020204030204" pitchFamily="34" charset="0"/>
              </a:rPr>
              <a:t>Can be known if the PSRR PPDU is an EHT MU PPDU, or an HE MU PPDU (BW=0 to 5), or Non-HT PPDU with static preamble puncturing information in beacon.</a:t>
            </a:r>
          </a:p>
          <a:p>
            <a:r>
              <a:rPr lang="en-US" altLang="zh-CN" sz="1800" dirty="0" smtClean="0">
                <a:latin typeface="+mj-lt"/>
                <a:cs typeface="Calibri" panose="020F0502020204030204" pitchFamily="34" charset="0"/>
              </a:rPr>
              <a:t>Potential solution for PSRR PPDU puncturing:</a:t>
            </a:r>
          </a:p>
          <a:p>
            <a:pPr lvl="1"/>
            <a:r>
              <a:rPr lang="en-US" altLang="zh-CN" sz="1400" dirty="0" smtClean="0">
                <a:latin typeface="+mj-lt"/>
                <a:cs typeface="Calibri" panose="020F0502020204030204" pitchFamily="34" charset="0"/>
              </a:rPr>
              <a:t>Still use PSRR PPDU BW, decrease the </a:t>
            </a:r>
            <a:r>
              <a:rPr lang="en-US" altLang="zh-CN" sz="1400" dirty="0" err="1" smtClean="0">
                <a:latin typeface="+mj-lt"/>
                <a:cs typeface="Calibri" panose="020F0502020204030204" pitchFamily="34" charset="0"/>
              </a:rPr>
              <a:t>Tx</a:t>
            </a:r>
            <a:r>
              <a:rPr lang="en-US" altLang="zh-CN" sz="1400" dirty="0" smtClean="0">
                <a:latin typeface="+mj-lt"/>
                <a:cs typeface="Calibri" panose="020F0502020204030204" pitchFamily="34" charset="0"/>
              </a:rPr>
              <a:t> Power of PSRT PPDU by 3dB by AP2 (always or if able to identify PSRR PPDU is punctured), or</a:t>
            </a:r>
          </a:p>
          <a:p>
            <a:pPr lvl="1"/>
            <a:r>
              <a:rPr lang="en-US" altLang="zh-CN" sz="1400" dirty="0" smtClean="0">
                <a:latin typeface="+mj-lt"/>
                <a:cs typeface="Calibri" panose="020F0502020204030204" pitchFamily="34" charset="0"/>
              </a:rPr>
              <a:t>If PSRR PPDU is punctured, decrease the UL PSR value by 3dB by AP1 (3dB more margin).</a:t>
            </a:r>
          </a:p>
          <a:p>
            <a:pPr lvl="1"/>
            <a:r>
              <a:rPr lang="en-US" altLang="zh-CN" sz="1400" dirty="0" smtClean="0">
                <a:latin typeface="+mj-lt"/>
                <a:cs typeface="Calibri" panose="020F0502020204030204" pitchFamily="34" charset="0"/>
              </a:rPr>
              <a:t>Define all PSR related parameters per 20 MHz, leave normalization to implementation (see more discussion in slide 8-10).</a:t>
            </a:r>
          </a:p>
          <a:p>
            <a:pPr lvl="1"/>
            <a:endParaRPr lang="en-US" altLang="zh-CN" sz="1400" dirty="0" smtClean="0">
              <a:latin typeface="+mj-lt"/>
              <a:cs typeface="Calibri" panose="020F0502020204030204" pitchFamily="34" charset="0"/>
            </a:endParaRPr>
          </a:p>
          <a:p>
            <a:pPr marL="800100" lvl="1" indent="-342900">
              <a:buFont typeface="+mj-lt"/>
              <a:buAutoNum type="arabicPeriod"/>
            </a:pPr>
            <a:endParaRPr lang="en-US" altLang="zh-CN" sz="1400" dirty="0">
              <a:latin typeface="+mj-lt"/>
              <a:cs typeface="Calibri" panose="020F0502020204030204" pitchFamily="34" charset="0"/>
            </a:endParaRPr>
          </a:p>
          <a:p>
            <a:pPr marL="800100" lvl="1" indent="-342900">
              <a:buFont typeface="+mj-lt"/>
              <a:buAutoNum type="arabicPeriod"/>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4" name="标题 3"/>
          <p:cNvSpPr>
            <a:spLocks noGrp="1"/>
          </p:cNvSpPr>
          <p:nvPr>
            <p:ph type="title"/>
          </p:nvPr>
        </p:nvSpPr>
        <p:spPr>
          <a:xfrm>
            <a:off x="685800" y="457200"/>
            <a:ext cx="7772400" cy="1066800"/>
          </a:xfrm>
        </p:spPr>
        <p:txBody>
          <a:bodyPr/>
          <a:lstStyle/>
          <a:p>
            <a:r>
              <a:rPr lang="en-US" altLang="zh-CN" dirty="0" smtClean="0"/>
              <a:t>Further issues regarding PSR SR</a:t>
            </a:r>
            <a:endParaRPr lang="zh-CN" altLang="en-US" dirty="0"/>
          </a:p>
        </p:txBody>
      </p:sp>
      <p:sp>
        <p:nvSpPr>
          <p:cNvPr id="5" name="Rectangle 2"/>
          <p:cNvSpPr>
            <a:spLocks noChangeArrowheads="1"/>
          </p:cNvSpPr>
          <p:nvPr/>
        </p:nvSpPr>
        <p:spPr bwMode="auto">
          <a:xfrm>
            <a:off x="1828800" y="21653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4"/>
          <p:cNvSpPr>
            <a:spLocks noChangeArrowheads="1"/>
          </p:cNvSpPr>
          <p:nvPr/>
        </p:nvSpPr>
        <p:spPr bwMode="auto">
          <a:xfrm>
            <a:off x="1905000" y="2805711"/>
            <a:ext cx="929390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pic>
        <p:nvPicPr>
          <p:cNvPr id="10" name="图片 9"/>
          <p:cNvPicPr>
            <a:picLocks noChangeAspect="1"/>
          </p:cNvPicPr>
          <p:nvPr/>
        </p:nvPicPr>
        <p:blipFill>
          <a:blip r:embed="rId2"/>
          <a:stretch>
            <a:fillRect/>
          </a:stretch>
        </p:blipFill>
        <p:spPr>
          <a:xfrm>
            <a:off x="4648200" y="4220009"/>
            <a:ext cx="3786346" cy="2200033"/>
          </a:xfrm>
          <a:prstGeom prst="rect">
            <a:avLst/>
          </a:prstGeom>
        </p:spPr>
      </p:pic>
      <p:sp>
        <p:nvSpPr>
          <p:cNvPr id="11" name="文本框 10"/>
          <p:cNvSpPr txBox="1"/>
          <p:nvPr/>
        </p:nvSpPr>
        <p:spPr>
          <a:xfrm>
            <a:off x="4153989" y="4590572"/>
            <a:ext cx="611188" cy="276999"/>
          </a:xfrm>
          <a:prstGeom prst="rect">
            <a:avLst/>
          </a:prstGeom>
          <a:noFill/>
        </p:spPr>
        <p:txBody>
          <a:bodyPr wrap="square" rtlCol="0">
            <a:spAutoFit/>
          </a:bodyPr>
          <a:lstStyle/>
          <a:p>
            <a:r>
              <a:rPr lang="en-US" altLang="zh-CN" dirty="0" smtClean="0"/>
              <a:t>AP1</a:t>
            </a:r>
            <a:endParaRPr lang="zh-CN" altLang="en-US" dirty="0"/>
          </a:p>
        </p:txBody>
      </p:sp>
      <p:sp>
        <p:nvSpPr>
          <p:cNvPr id="12" name="文本框 11"/>
          <p:cNvSpPr txBox="1"/>
          <p:nvPr/>
        </p:nvSpPr>
        <p:spPr>
          <a:xfrm>
            <a:off x="4095501" y="5038730"/>
            <a:ext cx="611188" cy="276999"/>
          </a:xfrm>
          <a:prstGeom prst="rect">
            <a:avLst/>
          </a:prstGeom>
          <a:noFill/>
        </p:spPr>
        <p:txBody>
          <a:bodyPr wrap="square" rtlCol="0">
            <a:spAutoFit/>
          </a:bodyPr>
          <a:lstStyle/>
          <a:p>
            <a:r>
              <a:rPr lang="en-US" altLang="zh-CN" dirty="0" smtClean="0"/>
              <a:t>STA1</a:t>
            </a:r>
            <a:endParaRPr lang="zh-CN" altLang="en-US" dirty="0"/>
          </a:p>
        </p:txBody>
      </p:sp>
      <p:sp>
        <p:nvSpPr>
          <p:cNvPr id="13" name="文本框 12"/>
          <p:cNvSpPr txBox="1"/>
          <p:nvPr/>
        </p:nvSpPr>
        <p:spPr>
          <a:xfrm>
            <a:off x="4114800" y="5572715"/>
            <a:ext cx="611188" cy="276999"/>
          </a:xfrm>
          <a:prstGeom prst="rect">
            <a:avLst/>
          </a:prstGeom>
          <a:noFill/>
        </p:spPr>
        <p:txBody>
          <a:bodyPr wrap="square" rtlCol="0">
            <a:spAutoFit/>
          </a:bodyPr>
          <a:lstStyle/>
          <a:p>
            <a:r>
              <a:rPr lang="en-US" altLang="zh-CN" dirty="0" smtClean="0"/>
              <a:t>AP2</a:t>
            </a:r>
            <a:endParaRPr lang="zh-CN" altLang="en-US" dirty="0"/>
          </a:p>
        </p:txBody>
      </p:sp>
      <p:sp>
        <p:nvSpPr>
          <p:cNvPr id="14" name="文本框 13"/>
          <p:cNvSpPr txBox="1"/>
          <p:nvPr/>
        </p:nvSpPr>
        <p:spPr>
          <a:xfrm>
            <a:off x="4071847" y="6183174"/>
            <a:ext cx="611188" cy="276999"/>
          </a:xfrm>
          <a:prstGeom prst="rect">
            <a:avLst/>
          </a:prstGeom>
          <a:noFill/>
        </p:spPr>
        <p:txBody>
          <a:bodyPr wrap="square" rtlCol="0">
            <a:spAutoFit/>
          </a:bodyPr>
          <a:lstStyle/>
          <a:p>
            <a:r>
              <a:rPr lang="en-US" altLang="zh-CN" dirty="0" smtClean="0"/>
              <a:t>STA2</a:t>
            </a:r>
            <a:endParaRPr lang="zh-CN" altLang="en-US" dirty="0"/>
          </a:p>
        </p:txBody>
      </p:sp>
      <p:sp>
        <p:nvSpPr>
          <p:cNvPr id="16" name="文本框 15"/>
          <p:cNvSpPr txBox="1"/>
          <p:nvPr/>
        </p:nvSpPr>
        <p:spPr>
          <a:xfrm>
            <a:off x="7391400" y="4800600"/>
            <a:ext cx="966946" cy="276999"/>
          </a:xfrm>
          <a:prstGeom prst="rect">
            <a:avLst/>
          </a:prstGeom>
          <a:noFill/>
        </p:spPr>
        <p:txBody>
          <a:bodyPr wrap="square" rtlCol="0">
            <a:spAutoFit/>
          </a:bodyPr>
          <a:lstStyle/>
          <a:p>
            <a:r>
              <a:rPr lang="en-US" altLang="zh-CN" dirty="0" smtClean="0"/>
              <a:t>or EHT TB</a:t>
            </a:r>
            <a:endParaRPr lang="zh-CN" altLang="en-US" dirty="0"/>
          </a:p>
        </p:txBody>
      </p:sp>
    </p:spTree>
    <p:extLst>
      <p:ext uri="{BB962C8B-B14F-4D97-AF65-F5344CB8AC3E}">
        <p14:creationId xmlns:p14="http://schemas.microsoft.com/office/powerpoint/2010/main" val="6806079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90154" y="1524000"/>
            <a:ext cx="7772400" cy="3581400"/>
          </a:xfrm>
        </p:spPr>
        <p:txBody>
          <a:bodyPr/>
          <a:lstStyle/>
          <a:p>
            <a:r>
              <a:rPr lang="en-US" altLang="zh-CN" sz="1800" dirty="0" smtClean="0">
                <a:latin typeface="+mj-lt"/>
                <a:cs typeface="Calibri" panose="020F0502020204030204" pitchFamily="34" charset="0"/>
              </a:rPr>
              <a:t>There are still some issues regarding PSR SR. [2] has proposed two issues:</a:t>
            </a:r>
          </a:p>
          <a:p>
            <a:pPr marL="457200" lvl="1" indent="0">
              <a:buNone/>
            </a:pPr>
            <a:r>
              <a:rPr lang="en-US" altLang="zh-CN" sz="1400" dirty="0" smtClean="0">
                <a:latin typeface="+mj-lt"/>
                <a:cs typeface="Calibri" panose="020F0502020204030204" pitchFamily="34" charset="0"/>
              </a:rPr>
              <a:t>2. Multiple EHT SRP (ESR) fields within the range of a PSRT PPDU. [2] proposes to use the minimum value of the two ESR fields.</a:t>
            </a:r>
          </a:p>
          <a:p>
            <a:pPr>
              <a:buFont typeface="+mj-lt"/>
              <a:buChar char="•"/>
            </a:pPr>
            <a:endParaRPr lang="en-US" altLang="zh-CN" sz="1800" dirty="0" smtClean="0">
              <a:latin typeface="+mj-lt"/>
              <a:cs typeface="Calibri" panose="020F0502020204030204" pitchFamily="34" charset="0"/>
            </a:endParaRPr>
          </a:p>
          <a:p>
            <a:pPr>
              <a:buFont typeface="+mj-lt"/>
              <a:buChar char="•"/>
            </a:pPr>
            <a:r>
              <a:rPr lang="en-US" altLang="zh-CN" sz="1800" dirty="0" smtClean="0">
                <a:latin typeface="+mj-lt"/>
                <a:cs typeface="Calibri" panose="020F0502020204030204" pitchFamily="34" charset="0"/>
              </a:rPr>
              <a:t>Another </a:t>
            </a:r>
            <a:r>
              <a:rPr lang="en-US" altLang="zh-CN" sz="1800" dirty="0">
                <a:latin typeface="+mj-lt"/>
                <a:cs typeface="Calibri" panose="020F0502020204030204" pitchFamily="34" charset="0"/>
              </a:rPr>
              <a:t>issue is discussed </a:t>
            </a:r>
            <a:r>
              <a:rPr lang="en-US" altLang="zh-CN" sz="1800" dirty="0" smtClean="0">
                <a:latin typeface="+mj-lt"/>
                <a:cs typeface="Calibri" panose="020F0502020204030204" pitchFamily="34" charset="0"/>
              </a:rPr>
              <a:t>as shown below</a:t>
            </a:r>
            <a:r>
              <a:rPr lang="en-US" altLang="zh-CN" sz="1800" dirty="0">
                <a:latin typeface="+mj-lt"/>
                <a:cs typeface="Calibri" panose="020F0502020204030204" pitchFamily="34" charset="0"/>
              </a:rPr>
              <a:t>:</a:t>
            </a:r>
          </a:p>
          <a:p>
            <a:pPr marL="457200" lvl="1" indent="0">
              <a:buNone/>
            </a:pPr>
            <a:r>
              <a:rPr lang="en-US" altLang="zh-CN" sz="1400" dirty="0" smtClean="0">
                <a:latin typeface="+mj-lt"/>
                <a:cs typeface="Calibri" panose="020F0502020204030204" pitchFamily="34" charset="0"/>
              </a:rPr>
              <a:t>3. PSRR PPDU BW and Rx BW of AP2 mismatch. There are two cases:</a:t>
            </a:r>
          </a:p>
          <a:p>
            <a:pPr marL="1028700" lvl="2">
              <a:buAutoNum type="alphaLcPeriod"/>
            </a:pPr>
            <a:r>
              <a:rPr lang="en-US" altLang="zh-CN" sz="1200" dirty="0" smtClean="0">
                <a:latin typeface="+mj-lt"/>
                <a:cs typeface="Calibri" panose="020F0502020204030204" pitchFamily="34" charset="0"/>
              </a:rPr>
              <a:t>PSRR PPDU BW=160 MHz, whilst AP2 is only 80 MHz operating STA.</a:t>
            </a:r>
          </a:p>
          <a:p>
            <a:pPr marL="1028700" lvl="2">
              <a:buAutoNum type="alphaLcPeriod"/>
            </a:pPr>
            <a:r>
              <a:rPr lang="en-US" altLang="zh-CN" sz="1200" dirty="0" smtClean="0">
                <a:latin typeface="+mj-lt"/>
                <a:cs typeface="Calibri" panose="020F0502020204030204" pitchFamily="34" charset="0"/>
              </a:rPr>
              <a:t>PSRR PPDU BW=320 MHz-1, whilst AP2’s BSS is in 320 MHz-2.</a:t>
            </a:r>
          </a:p>
          <a:p>
            <a:pPr marL="457200" lvl="1" indent="0">
              <a:buNone/>
            </a:pPr>
            <a:endParaRPr lang="en-US" altLang="zh-CN" sz="1400" dirty="0" smtClean="0">
              <a:latin typeface="+mj-lt"/>
              <a:cs typeface="Calibri" panose="020F0502020204030204" pitchFamily="34" charset="0"/>
            </a:endParaRPr>
          </a:p>
          <a:p>
            <a:pPr marL="457200" lvl="1" indent="0">
              <a:buNone/>
            </a:pPr>
            <a:r>
              <a:rPr lang="en-US" altLang="zh-CN" sz="1400" dirty="0" smtClean="0">
                <a:latin typeface="+mj-lt"/>
                <a:cs typeface="Calibri" panose="020F0502020204030204" pitchFamily="34" charset="0"/>
              </a:rPr>
              <a:t>Need to account for the BW mismatch. BW_PSRR needs to account for preamble puncturing and also the received portion of the PSRR PPDU BW by AP2.</a:t>
            </a:r>
          </a:p>
          <a:p>
            <a:pPr marL="800100" lvl="2" indent="0">
              <a:buNone/>
            </a:pPr>
            <a:r>
              <a:rPr lang="en-US" altLang="zh-CN" sz="1200" dirty="0" smtClean="0">
                <a:latin typeface="+mj-lt"/>
                <a:cs typeface="Calibri" panose="020F0502020204030204" pitchFamily="34" charset="0"/>
              </a:rPr>
              <a:t>Case a, assuming no puncturing, BW_PSRR is 80 </a:t>
            </a:r>
            <a:r>
              <a:rPr lang="en-US" altLang="zh-CN" sz="1200" dirty="0" err="1" smtClean="0">
                <a:latin typeface="+mj-lt"/>
                <a:cs typeface="Calibri" panose="020F0502020204030204" pitchFamily="34" charset="0"/>
              </a:rPr>
              <a:t>MHz.</a:t>
            </a:r>
            <a:endParaRPr lang="en-US" altLang="zh-CN" sz="1200" dirty="0" smtClean="0">
              <a:latin typeface="+mj-lt"/>
              <a:cs typeface="Calibri" panose="020F0502020204030204" pitchFamily="34" charset="0"/>
            </a:endParaRPr>
          </a:p>
          <a:p>
            <a:pPr marL="800100" lvl="2" indent="0">
              <a:buNone/>
            </a:pPr>
            <a:r>
              <a:rPr lang="en-US" altLang="zh-CN" sz="1200" dirty="0" smtClean="0">
                <a:latin typeface="+mj-lt"/>
                <a:cs typeface="Calibri" panose="020F0502020204030204" pitchFamily="34" charset="0"/>
              </a:rPr>
              <a:t>Case b, assuming no puncturing, BW_PSRR is 160 </a:t>
            </a:r>
            <a:r>
              <a:rPr lang="en-US" altLang="zh-CN" sz="1200" dirty="0" err="1" smtClean="0">
                <a:latin typeface="+mj-lt"/>
                <a:cs typeface="Calibri" panose="020F0502020204030204" pitchFamily="34" charset="0"/>
              </a:rPr>
              <a:t>MHz.</a:t>
            </a:r>
            <a:endParaRPr lang="en-US" altLang="zh-CN" sz="1200" dirty="0" smtClean="0">
              <a:latin typeface="+mj-lt"/>
              <a:cs typeface="Calibri" panose="020F0502020204030204" pitchFamily="34" charset="0"/>
            </a:endParaRPr>
          </a:p>
          <a:p>
            <a:pPr marL="800100" lvl="2" indent="0">
              <a:buNone/>
            </a:pPr>
            <a:r>
              <a:rPr lang="en-US" altLang="zh-CN" sz="1200" dirty="0" smtClean="0">
                <a:latin typeface="+mj-lt"/>
                <a:cs typeface="Calibri" panose="020F0502020204030204" pitchFamily="34" charset="0"/>
              </a:rPr>
              <a:t>Case c</a:t>
            </a:r>
            <a:r>
              <a:rPr lang="en-US" altLang="zh-CN" sz="1200" dirty="0">
                <a:latin typeface="+mj-lt"/>
                <a:cs typeface="Calibri" panose="020F0502020204030204" pitchFamily="34" charset="0"/>
              </a:rPr>
              <a:t>: </a:t>
            </a:r>
            <a:r>
              <a:rPr lang="en-US" altLang="zh-CN" sz="1200" dirty="0" smtClean="0">
                <a:latin typeface="+mj-lt"/>
                <a:cs typeface="Calibri" panose="020F0502020204030204" pitchFamily="34" charset="0"/>
              </a:rPr>
              <a:t>define </a:t>
            </a:r>
            <a:r>
              <a:rPr lang="en-US" altLang="zh-CN" sz="1200" dirty="0">
                <a:latin typeface="+mj-lt"/>
                <a:cs typeface="Calibri" panose="020F0502020204030204" pitchFamily="34" charset="0"/>
              </a:rPr>
              <a:t>all PSR related parameters per 20 MHz, leave normalization to implementation </a:t>
            </a:r>
            <a:endParaRPr lang="en-US" altLang="zh-CN" sz="1200" dirty="0" smtClean="0">
              <a:latin typeface="+mj-lt"/>
              <a:cs typeface="Calibri" panose="020F0502020204030204" pitchFamily="34" charset="0"/>
            </a:endParaRPr>
          </a:p>
          <a:p>
            <a:pPr marL="800100" lvl="2" indent="0">
              <a:buNone/>
            </a:pPr>
            <a:endParaRPr lang="en-US" altLang="zh-CN" sz="1200" dirty="0" smtClean="0">
              <a:latin typeface="+mj-lt"/>
              <a:cs typeface="Calibri" panose="020F0502020204030204" pitchFamily="34" charset="0"/>
            </a:endParaRPr>
          </a:p>
          <a:p>
            <a:pPr marL="457200" lvl="1" indent="0">
              <a:buNone/>
            </a:pPr>
            <a:r>
              <a:rPr lang="en-US" altLang="zh-CN" sz="1400" dirty="0" smtClean="0">
                <a:latin typeface="+mj-lt"/>
                <a:cs typeface="Calibri" panose="020F0502020204030204" pitchFamily="34" charset="0"/>
              </a:rPr>
              <a:t>4. Also, due to BW mismatch of PSRT PPDU and PSRR PPDU, </a:t>
            </a:r>
            <a:r>
              <a:rPr lang="en-US" altLang="zh-CN" sz="1400" dirty="0">
                <a:cs typeface="Calibri" panose="020F0502020204030204" pitchFamily="34" charset="0"/>
              </a:rPr>
              <a:t>within some 20 MHz </a:t>
            </a:r>
            <a:r>
              <a:rPr lang="en-US" altLang="zh-CN" sz="1400" dirty="0" err="1">
                <a:cs typeface="Calibri" panose="020F0502020204030204" pitchFamily="34" charset="0"/>
              </a:rPr>
              <a:t>subchannel</a:t>
            </a:r>
            <a:r>
              <a:rPr lang="en-US" altLang="zh-CN" sz="1400" dirty="0">
                <a:cs typeface="Calibri" panose="020F0502020204030204" pitchFamily="34" charset="0"/>
              </a:rPr>
              <a:t>, </a:t>
            </a:r>
            <a:r>
              <a:rPr lang="en-US" altLang="zh-CN" sz="1400" dirty="0" smtClean="0">
                <a:cs typeface="Calibri" panose="020F0502020204030204" pitchFamily="34" charset="0"/>
              </a:rPr>
              <a:t>there exists no corresponding EHT SRP fields, </a:t>
            </a:r>
            <a:r>
              <a:rPr lang="en-US" altLang="zh-CN" sz="1400" dirty="0">
                <a:cs typeface="Calibri" panose="020F0502020204030204" pitchFamily="34" charset="0"/>
              </a:rPr>
              <a:t>e.g. when PSRR PPDU is 160 MHz, PSRT PPDU is 320MHz-1, or PSRR PPDU is 320-1 MHz, PSRT PPDU is 320MHz-2. </a:t>
            </a:r>
            <a:endParaRPr lang="en-US" altLang="zh-CN" sz="1400" dirty="0" smtClean="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800100" lvl="1" indent="-342900">
              <a:buFont typeface="+mj-lt"/>
              <a:buAutoNum type="arabicPeriod"/>
            </a:pPr>
            <a:endParaRPr lang="en-US" altLang="zh-CN" sz="1400" dirty="0" smtClean="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4" name="标题 3"/>
          <p:cNvSpPr>
            <a:spLocks noGrp="1"/>
          </p:cNvSpPr>
          <p:nvPr>
            <p:ph type="title"/>
          </p:nvPr>
        </p:nvSpPr>
        <p:spPr>
          <a:xfrm>
            <a:off x="685800" y="457200"/>
            <a:ext cx="7772400" cy="1066800"/>
          </a:xfrm>
        </p:spPr>
        <p:txBody>
          <a:bodyPr/>
          <a:lstStyle/>
          <a:p>
            <a:r>
              <a:rPr lang="en-US" altLang="zh-CN" dirty="0" smtClean="0"/>
              <a:t>Further issues regarding PSR SR</a:t>
            </a:r>
            <a:endParaRPr lang="zh-CN" altLang="en-US" dirty="0"/>
          </a:p>
        </p:txBody>
      </p:sp>
      <p:sp>
        <p:nvSpPr>
          <p:cNvPr id="6" name="矩形 5"/>
          <p:cNvSpPr/>
          <p:nvPr/>
        </p:nvSpPr>
        <p:spPr bwMode="auto">
          <a:xfrm>
            <a:off x="7010400" y="2372499"/>
            <a:ext cx="8382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BW:320-1</a:t>
            </a:r>
            <a:endParaRPr kumimoji="0" lang="zh-CN" altLang="en-US" sz="1200" b="0" i="0" u="none" strike="noStrike" cap="none" normalizeH="0" baseline="0" dirty="0">
              <a:ln>
                <a:noFill/>
              </a:ln>
              <a:solidFill>
                <a:schemeClr val="tx1"/>
              </a:solidFill>
              <a:effectLst/>
              <a:latin typeface="Times New Roman" charset="0"/>
            </a:endParaRPr>
          </a:p>
        </p:txBody>
      </p:sp>
      <p:sp>
        <p:nvSpPr>
          <p:cNvPr id="7" name="矩形 6"/>
          <p:cNvSpPr/>
          <p:nvPr/>
        </p:nvSpPr>
        <p:spPr bwMode="auto">
          <a:xfrm>
            <a:off x="7848600" y="2562999"/>
            <a:ext cx="8382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smtClean="0"/>
              <a:t>BW:320-2</a:t>
            </a:r>
            <a:endParaRPr lang="zh-CN" altLang="en-US" dirty="0"/>
          </a:p>
        </p:txBody>
      </p:sp>
      <p:sp>
        <p:nvSpPr>
          <p:cNvPr id="8" name="文本框 7"/>
          <p:cNvSpPr txBox="1"/>
          <p:nvPr/>
        </p:nvSpPr>
        <p:spPr>
          <a:xfrm>
            <a:off x="6400800" y="2133600"/>
            <a:ext cx="1447800" cy="276999"/>
          </a:xfrm>
          <a:prstGeom prst="rect">
            <a:avLst/>
          </a:prstGeom>
          <a:noFill/>
        </p:spPr>
        <p:txBody>
          <a:bodyPr wrap="square" rtlCol="0">
            <a:spAutoFit/>
          </a:bodyPr>
          <a:lstStyle/>
          <a:p>
            <a:r>
              <a:rPr lang="en-US" altLang="zh-CN" dirty="0" smtClean="0"/>
              <a:t>PSRR PPDU</a:t>
            </a:r>
            <a:endParaRPr lang="zh-CN" altLang="en-US" dirty="0"/>
          </a:p>
        </p:txBody>
      </p:sp>
      <p:sp>
        <p:nvSpPr>
          <p:cNvPr id="9" name="文本框 8"/>
          <p:cNvSpPr txBox="1"/>
          <p:nvPr/>
        </p:nvSpPr>
        <p:spPr>
          <a:xfrm>
            <a:off x="7962900" y="2921139"/>
            <a:ext cx="1109254" cy="276999"/>
          </a:xfrm>
          <a:prstGeom prst="rect">
            <a:avLst/>
          </a:prstGeom>
          <a:noFill/>
        </p:spPr>
        <p:txBody>
          <a:bodyPr wrap="square" rtlCol="0">
            <a:spAutoFit/>
          </a:bodyPr>
          <a:lstStyle/>
          <a:p>
            <a:r>
              <a:rPr lang="en-US" altLang="zh-CN" dirty="0" smtClean="0"/>
              <a:t>PSRT PPDU</a:t>
            </a:r>
            <a:endParaRPr lang="zh-CN" altLang="en-US" dirty="0"/>
          </a:p>
        </p:txBody>
      </p:sp>
      <p:sp>
        <p:nvSpPr>
          <p:cNvPr id="10" name="矩形 9"/>
          <p:cNvSpPr/>
          <p:nvPr/>
        </p:nvSpPr>
        <p:spPr bwMode="auto">
          <a:xfrm>
            <a:off x="7010400" y="3581400"/>
            <a:ext cx="838200" cy="23395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smtClean="0"/>
              <a:t>BW:160</a:t>
            </a:r>
            <a:endParaRPr lang="zh-CN" altLang="en-US" dirty="0"/>
          </a:p>
        </p:txBody>
      </p:sp>
      <p:sp>
        <p:nvSpPr>
          <p:cNvPr id="11" name="矩形 10"/>
          <p:cNvSpPr/>
          <p:nvPr/>
        </p:nvSpPr>
        <p:spPr bwMode="auto">
          <a:xfrm>
            <a:off x="7848600" y="3302139"/>
            <a:ext cx="838200" cy="51321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BW:320-1</a:t>
            </a:r>
            <a:endParaRPr kumimoji="0" lang="zh-CN" altLang="en-US" sz="1200" b="0" i="0" u="none" strike="noStrike" cap="none" normalizeH="0" baseline="0" dirty="0">
              <a:ln>
                <a:noFill/>
              </a:ln>
              <a:solidFill>
                <a:schemeClr val="tx1"/>
              </a:solidFill>
              <a:effectLst/>
              <a:latin typeface="Times New Roman" charset="0"/>
            </a:endParaRPr>
          </a:p>
        </p:txBody>
      </p:sp>
      <p:sp>
        <p:nvSpPr>
          <p:cNvPr id="12" name="文本框 11"/>
          <p:cNvSpPr txBox="1"/>
          <p:nvPr/>
        </p:nvSpPr>
        <p:spPr>
          <a:xfrm>
            <a:off x="6400800" y="3311098"/>
            <a:ext cx="1447800" cy="276999"/>
          </a:xfrm>
          <a:prstGeom prst="rect">
            <a:avLst/>
          </a:prstGeom>
          <a:noFill/>
        </p:spPr>
        <p:txBody>
          <a:bodyPr wrap="square" rtlCol="0">
            <a:spAutoFit/>
          </a:bodyPr>
          <a:lstStyle/>
          <a:p>
            <a:r>
              <a:rPr lang="en-US" altLang="zh-CN" dirty="0" smtClean="0"/>
              <a:t>PSRR PPDU</a:t>
            </a:r>
            <a:endParaRPr lang="zh-CN" altLang="en-US" dirty="0"/>
          </a:p>
        </p:txBody>
      </p:sp>
      <p:sp>
        <p:nvSpPr>
          <p:cNvPr id="13" name="文本框 12"/>
          <p:cNvSpPr txBox="1"/>
          <p:nvPr/>
        </p:nvSpPr>
        <p:spPr>
          <a:xfrm>
            <a:off x="7962900" y="3737818"/>
            <a:ext cx="1109254" cy="276999"/>
          </a:xfrm>
          <a:prstGeom prst="rect">
            <a:avLst/>
          </a:prstGeom>
          <a:noFill/>
        </p:spPr>
        <p:txBody>
          <a:bodyPr wrap="square" rtlCol="0">
            <a:spAutoFit/>
          </a:bodyPr>
          <a:lstStyle/>
          <a:p>
            <a:r>
              <a:rPr lang="en-US" altLang="zh-CN" dirty="0" smtClean="0"/>
              <a:t>PSRT PPDU</a:t>
            </a:r>
            <a:endParaRPr lang="zh-CN" altLang="en-US" dirty="0"/>
          </a:p>
        </p:txBody>
      </p:sp>
    </p:spTree>
    <p:extLst>
      <p:ext uri="{BB962C8B-B14F-4D97-AF65-F5344CB8AC3E}">
        <p14:creationId xmlns:p14="http://schemas.microsoft.com/office/powerpoint/2010/main" val="42458785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5" name="Shape 94"/>
          <p:cNvSpPr txBox="1">
            <a:spLocks noGrp="1"/>
          </p:cNvSpPr>
          <p:nvPr>
            <p:ph idx="1"/>
          </p:nvPr>
        </p:nvSpPr>
        <p:spPr>
          <a:xfrm>
            <a:off x="828673" y="1403848"/>
            <a:ext cx="7781927" cy="4930458"/>
          </a:xfrm>
          <a:prstGeom prst="rect">
            <a:avLst/>
          </a:prstGeom>
          <a:noFill/>
          <a:ln>
            <a:noFill/>
          </a:ln>
        </p:spPr>
        <p:txBody>
          <a:bodyPr lIns="92075" tIns="46025" rIns="92075" bIns="46025" anchor="t" anchorCtr="0">
            <a:noAutofit/>
          </a:bodyPr>
          <a:lstStyle/>
          <a:p>
            <a:r>
              <a:rPr lang="en-US" altLang="zh-CN" sz="2000" dirty="0" smtClean="0"/>
              <a:t>After we decide the normalization is always per 20MHz, there are still some remaining issues regarding PSR SR:</a:t>
            </a:r>
          </a:p>
          <a:p>
            <a:pPr lvl="1"/>
            <a:r>
              <a:rPr lang="en-US" altLang="zh-CN" sz="1600" dirty="0" smtClean="0"/>
              <a:t>1a: Puncturing of PSRT PPDU</a:t>
            </a:r>
          </a:p>
          <a:p>
            <a:pPr lvl="1"/>
            <a:r>
              <a:rPr lang="en-US" altLang="zh-CN" sz="1600" dirty="0" smtClean="0"/>
              <a:t>1b</a:t>
            </a:r>
            <a:r>
              <a:rPr lang="en-US" altLang="zh-CN" sz="1600" dirty="0"/>
              <a:t>:</a:t>
            </a:r>
            <a:r>
              <a:rPr lang="zh-CN" altLang="en-US" sz="1600" dirty="0" smtClean="0"/>
              <a:t> </a:t>
            </a:r>
            <a:r>
              <a:rPr lang="en-US" altLang="zh-CN" sz="1600" dirty="0" smtClean="0"/>
              <a:t>Puncturing of PSRR PPDU</a:t>
            </a:r>
          </a:p>
          <a:p>
            <a:pPr lvl="1"/>
            <a:r>
              <a:rPr lang="en-US" altLang="zh-CN" sz="1600" dirty="0" smtClean="0"/>
              <a:t>2: Multiple ESR fields within the range of PSRT PPDU</a:t>
            </a:r>
          </a:p>
          <a:p>
            <a:pPr lvl="1"/>
            <a:r>
              <a:rPr lang="en-US" altLang="zh-CN" sz="1600" dirty="0" smtClean="0">
                <a:cs typeface="Calibri" panose="020F0502020204030204" pitchFamily="34" charset="0"/>
              </a:rPr>
              <a:t>3: PSRR </a:t>
            </a:r>
            <a:r>
              <a:rPr lang="en-US" altLang="zh-CN" sz="1600" dirty="0">
                <a:cs typeface="Calibri" panose="020F0502020204030204" pitchFamily="34" charset="0"/>
              </a:rPr>
              <a:t>PPDU BW and Rx BW of AP2 </a:t>
            </a:r>
            <a:r>
              <a:rPr lang="en-US" altLang="zh-CN" sz="1600" dirty="0" smtClean="0">
                <a:cs typeface="Calibri" panose="020F0502020204030204" pitchFamily="34" charset="0"/>
              </a:rPr>
              <a:t>mismatch</a:t>
            </a:r>
          </a:p>
          <a:p>
            <a:pPr lvl="1"/>
            <a:r>
              <a:rPr lang="en-US" altLang="zh-CN" sz="1600" dirty="0" smtClean="0">
                <a:cs typeface="Calibri" panose="020F0502020204030204" pitchFamily="34" charset="0"/>
              </a:rPr>
              <a:t>4: PSRT </a:t>
            </a:r>
            <a:r>
              <a:rPr lang="en-US" altLang="zh-CN" sz="1600" dirty="0">
                <a:cs typeface="Calibri" panose="020F0502020204030204" pitchFamily="34" charset="0"/>
              </a:rPr>
              <a:t>PPDU and PSRR </a:t>
            </a:r>
            <a:r>
              <a:rPr lang="en-US" altLang="zh-CN" sz="1600" dirty="0" smtClean="0">
                <a:cs typeface="Calibri" panose="020F0502020204030204" pitchFamily="34" charset="0"/>
              </a:rPr>
              <a:t>PPDU </a:t>
            </a:r>
            <a:r>
              <a:rPr lang="en-US" altLang="zh-CN" sz="1600" dirty="0">
                <a:cs typeface="Calibri" panose="020F0502020204030204" pitchFamily="34" charset="0"/>
              </a:rPr>
              <a:t>BW </a:t>
            </a:r>
            <a:r>
              <a:rPr lang="en-US" altLang="zh-CN" sz="1600" dirty="0" smtClean="0">
                <a:cs typeface="Calibri" panose="020F0502020204030204" pitchFamily="34" charset="0"/>
              </a:rPr>
              <a:t>mismatch</a:t>
            </a:r>
            <a:endParaRPr lang="en-US" altLang="zh-CN" sz="1600" dirty="0" smtClean="0"/>
          </a:p>
          <a:p>
            <a:pPr lvl="1"/>
            <a:endParaRPr lang="en-US" altLang="zh-CN" sz="1600" dirty="0" smtClean="0"/>
          </a:p>
          <a:p>
            <a:r>
              <a:rPr lang="en-US" altLang="zh-CN" dirty="0" smtClean="0"/>
              <a:t>Some potential solutions are discussed:</a:t>
            </a:r>
          </a:p>
          <a:p>
            <a:pPr lvl="1"/>
            <a:r>
              <a:rPr lang="en-US" altLang="zh-CN" sz="1600" dirty="0" smtClean="0"/>
              <a:t>For PSRT PPDU:</a:t>
            </a:r>
          </a:p>
          <a:p>
            <a:pPr lvl="2"/>
            <a:r>
              <a:rPr lang="en-US" altLang="zh-CN" sz="1400" dirty="0" smtClean="0"/>
              <a:t>Normalized by PSRT </a:t>
            </a:r>
            <a:r>
              <a:rPr lang="en-US" altLang="zh-CN" sz="1400" dirty="0"/>
              <a:t>PPDU effective BW: non-punctured </a:t>
            </a:r>
            <a:r>
              <a:rPr lang="en-US" altLang="zh-CN" sz="1400" dirty="0" smtClean="0"/>
              <a:t>portion of the PSRT PPDU BW</a:t>
            </a:r>
            <a:endParaRPr lang="en-US" altLang="zh-CN" sz="1400" dirty="0"/>
          </a:p>
          <a:p>
            <a:pPr lvl="1"/>
            <a:r>
              <a:rPr lang="en-US" altLang="zh-CN" sz="1600" dirty="0" smtClean="0"/>
              <a:t>For PSRR PPDU:</a:t>
            </a:r>
          </a:p>
          <a:p>
            <a:pPr lvl="2"/>
            <a:r>
              <a:rPr lang="en-US" altLang="zh-CN" sz="1400" dirty="0" smtClean="0"/>
              <a:t>Normalized </a:t>
            </a:r>
            <a:r>
              <a:rPr lang="en-US" altLang="zh-CN" sz="1400" dirty="0"/>
              <a:t>by </a:t>
            </a:r>
            <a:r>
              <a:rPr lang="en-US" altLang="zh-CN" sz="1400" dirty="0" smtClean="0"/>
              <a:t>PSRR </a:t>
            </a:r>
            <a:r>
              <a:rPr lang="en-US" altLang="zh-CN" sz="1400" dirty="0"/>
              <a:t>PPDU effective </a:t>
            </a:r>
            <a:r>
              <a:rPr lang="en-US" altLang="zh-CN" sz="1400" dirty="0" smtClean="0"/>
              <a:t>BW:</a:t>
            </a:r>
          </a:p>
          <a:p>
            <a:pPr lvl="3"/>
            <a:r>
              <a:rPr lang="en-US" altLang="zh-CN" sz="1200" dirty="0" smtClean="0"/>
              <a:t>Opt1: </a:t>
            </a:r>
            <a:r>
              <a:rPr lang="en-US" altLang="zh-CN" sz="1200" dirty="0"/>
              <a:t>within Rx BW of </a:t>
            </a:r>
            <a:r>
              <a:rPr lang="en-US" altLang="zh-CN" sz="1200" dirty="0" smtClean="0"/>
              <a:t>AP2 + </a:t>
            </a:r>
            <a:r>
              <a:rPr lang="en-US" altLang="zh-CN" sz="1200" dirty="0"/>
              <a:t>non-punctured portion</a:t>
            </a:r>
          </a:p>
          <a:p>
            <a:pPr lvl="3"/>
            <a:r>
              <a:rPr lang="en-US" altLang="zh-CN" sz="1200" dirty="0" smtClean="0"/>
              <a:t>Opt2: </a:t>
            </a:r>
            <a:r>
              <a:rPr lang="en-US" altLang="zh-CN" sz="1200" dirty="0"/>
              <a:t>within Rx BW of </a:t>
            </a:r>
            <a:r>
              <a:rPr lang="en-US" altLang="zh-CN" sz="1200" dirty="0" smtClean="0"/>
              <a:t>AP2 + </a:t>
            </a:r>
            <a:r>
              <a:rPr lang="en-US" altLang="zh-CN" sz="1200" dirty="0"/>
              <a:t>decrease the </a:t>
            </a:r>
            <a:r>
              <a:rPr lang="en-US" altLang="zh-CN" sz="1200" dirty="0" err="1"/>
              <a:t>Tx</a:t>
            </a:r>
            <a:r>
              <a:rPr lang="en-US" altLang="zh-CN" sz="1200" dirty="0"/>
              <a:t> Power of PSRT or PSR value by </a:t>
            </a:r>
            <a:r>
              <a:rPr lang="en-US" altLang="zh-CN" sz="1200" dirty="0" smtClean="0"/>
              <a:t>3dB</a:t>
            </a:r>
          </a:p>
          <a:p>
            <a:pPr lvl="2"/>
            <a:r>
              <a:rPr lang="en-US" altLang="zh-CN" sz="1400" dirty="0" smtClean="0"/>
              <a:t>Define RPL as </a:t>
            </a:r>
            <a:r>
              <a:rPr lang="en-US" altLang="zh-CN" sz="1400" dirty="0" err="1" smtClean="0"/>
              <a:t>dBm</a:t>
            </a:r>
            <a:r>
              <a:rPr lang="en-US" altLang="zh-CN" sz="1400" dirty="0" smtClean="0"/>
              <a:t>/20 MHz, and leave normalization to implementation.</a:t>
            </a:r>
            <a:endParaRPr lang="en-US" altLang="zh-CN" sz="1400" dirty="0"/>
          </a:p>
        </p:txBody>
      </p:sp>
      <p:sp>
        <p:nvSpPr>
          <p:cNvPr id="8" name="Rectangle 2"/>
          <p:cNvSpPr>
            <a:spLocks noGrp="1" noChangeArrowheads="1"/>
          </p:cNvSpPr>
          <p:nvPr>
            <p:ph type="title"/>
          </p:nvPr>
        </p:nvSpPr>
        <p:spPr>
          <a:xfrm>
            <a:off x="609600" y="685800"/>
            <a:ext cx="8001000" cy="533400"/>
          </a:xfrm>
          <a:noFill/>
          <a:ln/>
        </p:spPr>
        <p:txBody>
          <a:bodyPr/>
          <a:lstStyle/>
          <a:p>
            <a:r>
              <a:rPr lang="en-US" altLang="zh-CN" dirty="0" smtClean="0"/>
              <a:t>Summary</a:t>
            </a:r>
            <a:endParaRPr lang="en-US" dirty="0">
              <a:solidFill>
                <a:schemeClr val="tx1"/>
              </a:solidFill>
            </a:endParaRPr>
          </a:p>
        </p:txBody>
      </p:sp>
    </p:spTree>
    <p:extLst>
      <p:ext uri="{BB962C8B-B14F-4D97-AF65-F5344CB8AC3E}">
        <p14:creationId xmlns:p14="http://schemas.microsoft.com/office/powerpoint/2010/main" val="5894873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8</a:t>
            </a:fld>
            <a:endParaRPr lang="en-US" dirty="0"/>
          </a:p>
        </p:txBody>
      </p:sp>
      <p:sp>
        <p:nvSpPr>
          <p:cNvPr id="5" name="Shape 94"/>
          <p:cNvSpPr txBox="1">
            <a:spLocks noGrp="1"/>
          </p:cNvSpPr>
          <p:nvPr>
            <p:ph idx="1"/>
          </p:nvPr>
        </p:nvSpPr>
        <p:spPr>
          <a:xfrm>
            <a:off x="828673" y="1281927"/>
            <a:ext cx="7781927" cy="4930458"/>
          </a:xfrm>
          <a:prstGeom prst="rect">
            <a:avLst/>
          </a:prstGeom>
          <a:noFill/>
          <a:ln>
            <a:noFill/>
          </a:ln>
        </p:spPr>
        <p:txBody>
          <a:bodyPr lIns="92075" tIns="46025" rIns="92075" bIns="46025" anchor="t" anchorCtr="0">
            <a:noAutofit/>
          </a:bodyPr>
          <a:lstStyle/>
          <a:p>
            <a:r>
              <a:rPr lang="en-US" altLang="zh-CN" sz="1600" dirty="0" smtClean="0"/>
              <a:t>Considering the preamble puncturing info of PSRR PPDU BW is not known by AP2, and the BW mismatch problem, an alternative way is to following UL power control, define per 20 MHz parameter, and leave the normalization to implementation: </a:t>
            </a:r>
            <a:endParaRPr lang="en-US" altLang="zh-CN" sz="1050" dirty="0"/>
          </a:p>
        </p:txBody>
      </p:sp>
      <p:sp>
        <p:nvSpPr>
          <p:cNvPr id="8" name="Rectangle 2"/>
          <p:cNvSpPr>
            <a:spLocks noGrp="1" noChangeArrowheads="1"/>
          </p:cNvSpPr>
          <p:nvPr>
            <p:ph type="title"/>
          </p:nvPr>
        </p:nvSpPr>
        <p:spPr>
          <a:xfrm>
            <a:off x="609600" y="685800"/>
            <a:ext cx="8001000" cy="533400"/>
          </a:xfrm>
          <a:noFill/>
          <a:ln/>
        </p:spPr>
        <p:txBody>
          <a:bodyPr/>
          <a:lstStyle/>
          <a:p>
            <a:r>
              <a:rPr lang="en-US" altLang="zh-CN" dirty="0" smtClean="0"/>
              <a:t>More discussion</a:t>
            </a:r>
            <a:endParaRPr lang="en-US" dirty="0">
              <a:solidFill>
                <a:schemeClr val="tx1"/>
              </a:solidFill>
            </a:endParaRPr>
          </a:p>
        </p:txBody>
      </p:sp>
      <p:pic>
        <p:nvPicPr>
          <p:cNvPr id="7" name="图片 6"/>
          <p:cNvPicPr>
            <a:picLocks noChangeAspect="1"/>
          </p:cNvPicPr>
          <p:nvPr/>
        </p:nvPicPr>
        <p:blipFill>
          <a:blip r:embed="rId3"/>
          <a:stretch>
            <a:fillRect/>
          </a:stretch>
        </p:blipFill>
        <p:spPr>
          <a:xfrm>
            <a:off x="1984412" y="2438400"/>
            <a:ext cx="5540721" cy="3886200"/>
          </a:xfrm>
          <a:prstGeom prst="rect">
            <a:avLst/>
          </a:prstGeom>
        </p:spPr>
      </p:pic>
      <p:sp>
        <p:nvSpPr>
          <p:cNvPr id="4" name="矩形 3"/>
          <p:cNvSpPr/>
          <p:nvPr/>
        </p:nvSpPr>
        <p:spPr>
          <a:xfrm>
            <a:off x="304801" y="3505200"/>
            <a:ext cx="1447800" cy="461665"/>
          </a:xfrm>
          <a:prstGeom prst="rect">
            <a:avLst/>
          </a:prstGeom>
        </p:spPr>
        <p:txBody>
          <a:bodyPr wrap="square">
            <a:spAutoFit/>
          </a:bodyPr>
          <a:lstStyle/>
          <a:p>
            <a:r>
              <a:rPr lang="en-US" altLang="zh-CN" b="1" dirty="0">
                <a:latin typeface="+mj-lt"/>
              </a:rPr>
              <a:t>27.3.15.2 Power pre-correction</a:t>
            </a:r>
            <a:endParaRPr lang="zh-CN" altLang="en-US" dirty="0">
              <a:latin typeface="+mj-lt"/>
            </a:endParaRPr>
          </a:p>
        </p:txBody>
      </p:sp>
    </p:spTree>
    <p:extLst>
      <p:ext uri="{BB962C8B-B14F-4D97-AF65-F5344CB8AC3E}">
        <p14:creationId xmlns:p14="http://schemas.microsoft.com/office/powerpoint/2010/main" val="3219787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9</a:t>
            </a:fld>
            <a:endParaRPr lang="en-US" dirty="0"/>
          </a:p>
        </p:txBody>
      </p:sp>
      <p:sp>
        <p:nvSpPr>
          <p:cNvPr id="5" name="Shape 94"/>
          <p:cNvSpPr txBox="1">
            <a:spLocks noGrp="1"/>
          </p:cNvSpPr>
          <p:nvPr>
            <p:ph idx="1"/>
          </p:nvPr>
        </p:nvSpPr>
        <p:spPr>
          <a:xfrm>
            <a:off x="828673" y="1242060"/>
            <a:ext cx="7781927" cy="456544"/>
          </a:xfrm>
          <a:prstGeom prst="rect">
            <a:avLst/>
          </a:prstGeom>
          <a:noFill/>
          <a:ln>
            <a:noFill/>
          </a:ln>
        </p:spPr>
        <p:txBody>
          <a:bodyPr lIns="92075" tIns="46025" rIns="92075" bIns="46025" anchor="t" anchorCtr="0">
            <a:noAutofit/>
          </a:bodyPr>
          <a:lstStyle/>
          <a:p>
            <a:r>
              <a:rPr lang="en-US" altLang="zh-CN" sz="2000" dirty="0" smtClean="0"/>
              <a:t>Then we have the following PSR related parameters:</a:t>
            </a:r>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p:txBody>
      </p:sp>
      <p:sp>
        <p:nvSpPr>
          <p:cNvPr id="8" name="Rectangle 2"/>
          <p:cNvSpPr>
            <a:spLocks noGrp="1" noChangeArrowheads="1"/>
          </p:cNvSpPr>
          <p:nvPr>
            <p:ph type="title"/>
          </p:nvPr>
        </p:nvSpPr>
        <p:spPr>
          <a:xfrm>
            <a:off x="609600" y="685800"/>
            <a:ext cx="8001000" cy="533400"/>
          </a:xfrm>
          <a:noFill/>
          <a:ln/>
        </p:spPr>
        <p:txBody>
          <a:bodyPr/>
          <a:lstStyle/>
          <a:p>
            <a:r>
              <a:rPr lang="en-US" altLang="zh-CN" dirty="0" smtClean="0"/>
              <a:t>More discussion</a:t>
            </a:r>
            <a:endParaRPr lang="en-US" dirty="0">
              <a:solidFill>
                <a:schemeClr val="tx1"/>
              </a:solidFill>
            </a:endParaRPr>
          </a:p>
        </p:txBody>
      </p:sp>
      <mc:AlternateContent xmlns:mc="http://schemas.openxmlformats.org/markup-compatibility/2006" xmlns:a14="http://schemas.microsoft.com/office/drawing/2010/main">
        <mc:Choice Requires="a14">
          <p:graphicFrame>
            <p:nvGraphicFramePr>
              <p:cNvPr id="2" name="表格 1"/>
              <p:cNvGraphicFramePr>
                <a:graphicFrameLocks noGrp="1"/>
              </p:cNvGraphicFramePr>
              <p:nvPr>
                <p:extLst>
                  <p:ext uri="{D42A27DB-BD31-4B8C-83A1-F6EECF244321}">
                    <p14:modId xmlns:p14="http://schemas.microsoft.com/office/powerpoint/2010/main" val="14701557"/>
                  </p:ext>
                </p:extLst>
              </p:nvPr>
            </p:nvGraphicFramePr>
            <p:xfrm>
              <a:off x="1752600" y="1650143"/>
              <a:ext cx="5715000" cy="2362200"/>
            </p:xfrm>
            <a:graphic>
              <a:graphicData uri="http://schemas.openxmlformats.org/drawingml/2006/table">
                <a:tbl>
                  <a:tblPr firstRow="1" firstCol="1" bandRow="1">
                    <a:tableStyleId>{5C22544A-7EE6-4342-B048-85BDC9FD1C3A}</a:tableStyleId>
                  </a:tblPr>
                  <a:tblGrid>
                    <a:gridCol w="3491711"/>
                    <a:gridCol w="2223289"/>
                  </a:tblGrid>
                  <a:tr h="275590">
                    <a:tc>
                      <a:txBody>
                        <a:bodyPr/>
                        <a:lstStyle/>
                        <a:p>
                          <a:pPr algn="just">
                            <a:spcAft>
                              <a:spcPts val="0"/>
                            </a:spcAft>
                          </a:pPr>
                          <a:r>
                            <a:rPr lang="en-US" sz="1200" dirty="0">
                              <a:effectLst/>
                              <a:latin typeface="+mj-lt"/>
                            </a:rPr>
                            <a:t>PSR </a:t>
                          </a:r>
                          <a:r>
                            <a:rPr lang="en-US" sz="1200" dirty="0" smtClean="0">
                              <a:effectLst/>
                              <a:latin typeface="+mj-lt"/>
                            </a:rPr>
                            <a:t>related Parameter</a:t>
                          </a:r>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dirty="0">
                              <a:effectLst/>
                              <a:latin typeface="+mj-lt"/>
                            </a:rPr>
                            <a:t>Dimensions (Proposal)</a:t>
                          </a:r>
                          <a:endParaRPr lang="zh-CN" sz="1200" dirty="0">
                            <a:effectLst/>
                            <a:latin typeface="+mj-lt"/>
                            <a:ea typeface="宋体" panose="02010600030101010101" pitchFamily="2" charset="-122"/>
                          </a:endParaRPr>
                        </a:p>
                      </a:txBody>
                      <a:tcPr marL="68580" marR="68580" marT="0" marB="0"/>
                    </a:tc>
                  </a:tr>
                  <a:tr h="826770">
                    <a:tc>
                      <a:txBody>
                        <a:bodyPr/>
                        <a:lstStyle/>
                        <a:p>
                          <a:pPr algn="just">
                            <a:spcAft>
                              <a:spcPts val="0"/>
                            </a:spcAft>
                          </a:pPr>
                          <a:r>
                            <a:rPr lang="en-US" sz="1200" dirty="0">
                              <a:effectLst/>
                              <a:latin typeface="+mj-lt"/>
                            </a:rPr>
                            <a:t>Spatial Reuse Field in U-SIG</a:t>
                          </a:r>
                          <a:endParaRPr lang="zh-CN" sz="1200" dirty="0">
                            <a:effectLst/>
                            <a:latin typeface="+mj-lt"/>
                          </a:endParaRPr>
                        </a:p>
                        <a:p>
                          <a:pPr algn="just">
                            <a:spcAft>
                              <a:spcPts val="0"/>
                            </a:spcAft>
                          </a:pPr>
                          <a:r>
                            <a:rPr lang="en-US" sz="1200" dirty="0">
                              <a:effectLst/>
                              <a:latin typeface="+mj-lt"/>
                            </a:rPr>
                            <a:t>(Also called PSR_INPUT)</a:t>
                          </a:r>
                          <a:endParaRPr lang="zh-CN" sz="1200" dirty="0">
                            <a:effectLst/>
                            <a:latin typeface="+mj-lt"/>
                          </a:endParaRPr>
                        </a:p>
                        <a:p>
                          <a:pPr algn="just">
                            <a:spcAft>
                              <a:spcPts val="0"/>
                            </a:spcAft>
                          </a:pPr>
                          <a:r>
                            <a:rPr lang="en-US" sz="1200" dirty="0">
                              <a:effectLst/>
                              <a:latin typeface="+mj-lt"/>
                            </a:rPr>
                            <a:t>(Also called </a:t>
                          </a:r>
                          <a:r>
                            <a:rPr lang="en-US" sz="1200" dirty="0" smtClean="0">
                              <a:effectLst/>
                              <a:latin typeface="+mj-lt"/>
                            </a:rPr>
                            <a:t>PSR/EHT PSR)</a:t>
                          </a:r>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a:effectLst/>
                              <a:latin typeface="+mj-lt"/>
                            </a:rPr>
                            <a:t>dBm/20MHz</a:t>
                          </a:r>
                          <a:endParaRPr lang="zh-CN" sz="1200">
                            <a:effectLst/>
                            <a:latin typeface="+mj-lt"/>
                            <a:ea typeface="宋体" panose="02010600030101010101" pitchFamily="2" charset="-122"/>
                          </a:endParaRPr>
                        </a:p>
                      </a:txBody>
                      <a:tcPr marL="68580" marR="68580" marT="0" marB="0"/>
                    </a:tc>
                  </a:tr>
                  <a:tr h="314960">
                    <a:tc>
                      <a:txBody>
                        <a:bodyPr/>
                        <a:lstStyle/>
                        <a:p>
                          <a:pPr algn="just">
                            <a:spcAft>
                              <a:spcPts val="0"/>
                            </a:spcAft>
                          </a:pPr>
                          <a14:m>
                            <m:oMath xmlns:m="http://schemas.openxmlformats.org/officeDocument/2006/math">
                              <m:sSub>
                                <m:sSubPr>
                                  <m:ctrlPr>
                                    <a:rPr lang="zh-CN" sz="1200" b="1" i="1" kern="1200" smtClean="0">
                                      <a:solidFill>
                                        <a:schemeClr val="lt1"/>
                                      </a:solidFill>
                                      <a:effectLst/>
                                      <a:latin typeface="Cambria Math" panose="02040503050406030204" pitchFamily="18" charset="0"/>
                                      <a:ea typeface="+mn-ea"/>
                                      <a:cs typeface="+mn-cs"/>
                                    </a:rPr>
                                  </m:ctrlPr>
                                </m:sSubPr>
                                <m:e>
                                  <m:r>
                                    <a:rPr lang="en-US" altLang="zh-CN" sz="1200" b="1" kern="1200" smtClean="0">
                                      <a:solidFill>
                                        <a:schemeClr val="lt1"/>
                                      </a:solidFill>
                                      <a:effectLst/>
                                      <a:latin typeface="Cambria Math" panose="02040503050406030204" pitchFamily="18" charset="0"/>
                                      <a:ea typeface="+mn-ea"/>
                                      <a:cs typeface="+mn-cs"/>
                                    </a:rPr>
                                    <m:t>𝑇</m:t>
                                  </m:r>
                                  <m:r>
                                    <a:rPr lang="en-US" altLang="zh-CN" sz="1200" b="1" i="0" kern="1200" smtClean="0">
                                      <a:solidFill>
                                        <a:schemeClr val="lt1"/>
                                      </a:solidFill>
                                      <a:effectLst/>
                                      <a:latin typeface="Cambria Math" panose="02040503050406030204" pitchFamily="18" charset="0"/>
                                      <a:ea typeface="+mn-ea"/>
                                      <a:cs typeface="+mn-cs"/>
                                    </a:rPr>
                                    <m:t>𝐱𝐏𝐨𝐰𝐞𝐫</m:t>
                                  </m:r>
                                </m:e>
                                <m:sub>
                                  <m:r>
                                    <a:rPr lang="en-US" sz="1200" b="1" kern="1200" smtClean="0">
                                      <a:solidFill>
                                        <a:schemeClr val="lt1"/>
                                      </a:solidFill>
                                      <a:effectLst/>
                                      <a:latin typeface="Cambria Math" panose="02040503050406030204" pitchFamily="18" charset="0"/>
                                      <a:ea typeface="+mn-ea"/>
                                      <a:cs typeface="+mn-cs"/>
                                    </a:rPr>
                                    <m:t>𝐏𝐒𝐑𝐑</m:t>
                                  </m:r>
                                </m:sub>
                              </m:sSub>
                            </m:oMath>
                          </a14:m>
                          <a:r>
                            <a:rPr lang="en-US" altLang="zh-CN" sz="1200" b="1" kern="1200" dirty="0" smtClean="0">
                              <a:solidFill>
                                <a:schemeClr val="lt1"/>
                              </a:solidFill>
                              <a:effectLst/>
                              <a:latin typeface="+mj-lt"/>
                              <a:ea typeface="+mn-ea"/>
                              <a:cs typeface="+mn-cs"/>
                            </a:rPr>
                            <a:t> or</a:t>
                          </a:r>
                          <a14:m>
                            <m:oMath xmlns:m="http://schemas.openxmlformats.org/officeDocument/2006/math">
                              <m:r>
                                <a:rPr lang="en-US" altLang="zh-CN" sz="1200" b="1" i="0" kern="1200" smtClean="0">
                                  <a:solidFill>
                                    <a:schemeClr val="lt1"/>
                                  </a:solidFill>
                                  <a:effectLst/>
                                  <a:latin typeface="Cambria Math" panose="02040503050406030204" pitchFamily="18" charset="0"/>
                                  <a:ea typeface="+mn-ea"/>
                                  <a:cs typeface="+mn-cs"/>
                                </a:rPr>
                                <m:t> </m:t>
                              </m:r>
                              <m:sSub>
                                <m:sSubPr>
                                  <m:ctrlPr>
                                    <a:rPr lang="zh-CN" altLang="zh-CN" sz="1200" b="1" i="1" kern="1200" smtClean="0">
                                      <a:solidFill>
                                        <a:schemeClr val="lt1"/>
                                      </a:solidFill>
                                      <a:effectLst/>
                                      <a:latin typeface="Cambria Math" panose="02040503050406030204" pitchFamily="18" charset="0"/>
                                      <a:ea typeface="+mn-ea"/>
                                      <a:cs typeface="+mn-cs"/>
                                    </a:rPr>
                                  </m:ctrlPr>
                                </m:sSubPr>
                                <m:e>
                                  <m:r>
                                    <a:rPr lang="en-US" altLang="zh-CN" sz="1200" b="1" i="0" kern="1200" smtClean="0">
                                      <a:solidFill>
                                        <a:schemeClr val="lt1"/>
                                      </a:solidFill>
                                      <a:effectLst/>
                                      <a:latin typeface="Cambria Math" panose="02040503050406030204" pitchFamily="18" charset="0"/>
                                      <a:ea typeface="+mn-ea"/>
                                      <a:cs typeface="+mn-cs"/>
                                    </a:rPr>
                                    <m:t>𝐓𝐱𝐏𝐨𝐰𝐞𝐫</m:t>
                                  </m:r>
                                </m:e>
                                <m:sub>
                                  <m:r>
                                    <a:rPr lang="en-US" altLang="zh-CN" sz="1200" b="1" i="0" kern="1200" smtClean="0">
                                      <a:solidFill>
                                        <a:schemeClr val="lt1"/>
                                      </a:solidFill>
                                      <a:effectLst/>
                                      <a:latin typeface="Cambria Math" panose="02040503050406030204" pitchFamily="18" charset="0"/>
                                      <a:ea typeface="+mn-ea"/>
                                      <a:cs typeface="+mn-cs"/>
                                    </a:rPr>
                                    <m:t>𝐀</m:t>
                                  </m:r>
                                  <m:r>
                                    <a:rPr lang="en-US" altLang="zh-CN" sz="1200" b="1" kern="1200" smtClean="0">
                                      <a:solidFill>
                                        <a:schemeClr val="lt1"/>
                                      </a:solidFill>
                                      <a:effectLst/>
                                      <a:latin typeface="Cambria Math" panose="02040503050406030204" pitchFamily="18" charset="0"/>
                                      <a:ea typeface="+mn-ea"/>
                                      <a:cs typeface="+mn-cs"/>
                                    </a:rPr>
                                    <m:t>𝐏</m:t>
                                  </m:r>
                                  <m:r>
                                    <a:rPr lang="en-US" altLang="zh-CN" sz="1200" b="1" i="0" kern="1200" smtClean="0">
                                      <a:solidFill>
                                        <a:schemeClr val="lt1"/>
                                      </a:solidFill>
                                      <a:effectLst/>
                                      <a:latin typeface="Cambria Math" panose="02040503050406030204" pitchFamily="18" charset="0"/>
                                      <a:ea typeface="+mn-ea"/>
                                      <a:cs typeface="+mn-cs"/>
                                    </a:rPr>
                                    <m:t>𝟏</m:t>
                                  </m:r>
                                </m:sub>
                              </m:sSub>
                            </m:oMath>
                          </a14:m>
                          <a:endParaRPr lang="zh-CN" sz="1200" b="1" kern="1200" dirty="0">
                            <a:solidFill>
                              <a:schemeClr val="lt1"/>
                            </a:solidFill>
                            <a:effectLst/>
                            <a:latin typeface="+mj-lt"/>
                            <a:ea typeface="+mn-ea"/>
                            <a:cs typeface="+mn-cs"/>
                          </a:endParaRPr>
                        </a:p>
                      </a:txBody>
                      <a:tcPr marL="68580" marR="68580" marT="0" marB="0"/>
                    </a:tc>
                    <a:tc>
                      <a:txBody>
                        <a:bodyPr/>
                        <a:lstStyle/>
                        <a:p>
                          <a:pPr algn="ctr">
                            <a:spcAft>
                              <a:spcPts val="0"/>
                            </a:spcAft>
                          </a:pPr>
                          <a:r>
                            <a:rPr lang="en-US" sz="1200" dirty="0" err="1">
                              <a:effectLst/>
                              <a:latin typeface="+mj-lt"/>
                            </a:rPr>
                            <a:t>dBm</a:t>
                          </a:r>
                          <a:r>
                            <a:rPr lang="en-US" sz="1200" dirty="0">
                              <a:effectLst/>
                              <a:latin typeface="+mj-lt"/>
                            </a:rPr>
                            <a:t>/20MHz</a:t>
                          </a:r>
                          <a:endParaRPr lang="zh-CN" sz="1200" dirty="0">
                            <a:effectLst/>
                            <a:latin typeface="+mj-lt"/>
                            <a:ea typeface="宋体" panose="02010600030101010101" pitchFamily="2" charset="-122"/>
                          </a:endParaRPr>
                        </a:p>
                      </a:txBody>
                      <a:tcPr marL="68580" marR="68580" marT="0" marB="0"/>
                    </a:tc>
                  </a:tr>
                  <a:tr h="314960">
                    <a:tc>
                      <a:txBody>
                        <a:bodyPr/>
                        <a:lstStyle/>
                        <a:p>
                          <a:pPr algn="just">
                            <a:spcAft>
                              <a:spcPts val="0"/>
                            </a:spcAft>
                          </a:pPr>
                          <a:r>
                            <a:rPr lang="en-US" sz="1200" dirty="0" smtClean="0">
                              <a:effectLst/>
                              <a:latin typeface="+mj-lt"/>
                            </a:rPr>
                            <a:t>Acceptable Receiver Interference</a:t>
                          </a:r>
                          <a14:m>
                            <m:oMath xmlns:m="http://schemas.openxmlformats.org/officeDocument/2006/math">
                              <m:r>
                                <m:rPr>
                                  <m:sty m:val="p"/>
                                </m:rPr>
                                <a:rPr lang="en-US" sz="1200">
                                  <a:effectLst/>
                                  <a:latin typeface="Cambria Math" panose="02040503050406030204" pitchFamily="18" charset="0"/>
                                </a:rPr>
                                <m:t>Leve</m:t>
                              </m:r>
                              <m:sSub>
                                <m:sSubPr>
                                  <m:ctrlPr>
                                    <a:rPr lang="zh-CN" sz="1400" i="1">
                                      <a:effectLst/>
                                      <a:latin typeface="Cambria Math" panose="02040503050406030204" pitchFamily="18" charset="0"/>
                                    </a:rPr>
                                  </m:ctrlPr>
                                </m:sSubPr>
                                <m:e>
                                  <m:r>
                                    <m:rPr>
                                      <m:sty m:val="p"/>
                                    </m:rPr>
                                    <a:rPr lang="en-US" sz="1200">
                                      <a:effectLst/>
                                      <a:latin typeface="Cambria Math" panose="02040503050406030204" pitchFamily="18" charset="0"/>
                                    </a:rPr>
                                    <m:t>l</m:t>
                                  </m:r>
                                </m:e>
                                <m:sub>
                                  <m:r>
                                    <m:rPr>
                                      <m:sty m:val="p"/>
                                    </m:rPr>
                                    <a:rPr lang="en-US" sz="1200">
                                      <a:effectLst/>
                                      <a:latin typeface="Cambria Math" panose="02040503050406030204" pitchFamily="18" charset="0"/>
                                    </a:rPr>
                                    <m:t>AP</m:t>
                                  </m:r>
                                  <m:r>
                                    <a:rPr lang="en-US" sz="1200" b="1" i="0" smtClean="0">
                                      <a:effectLst/>
                                      <a:latin typeface="Cambria Math" panose="02040503050406030204" pitchFamily="18" charset="0"/>
                                    </a:rPr>
                                    <m:t>𝟏</m:t>
                                  </m:r>
                                </m:sub>
                              </m:sSub>
                            </m:oMath>
                          </a14:m>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a:effectLst/>
                              <a:latin typeface="+mj-lt"/>
                            </a:rPr>
                            <a:t>dBm/20MHz</a:t>
                          </a:r>
                          <a:endParaRPr lang="zh-CN" sz="1200">
                            <a:effectLst/>
                            <a:latin typeface="+mj-lt"/>
                            <a:ea typeface="宋体" panose="02010600030101010101" pitchFamily="2" charset="-122"/>
                          </a:endParaRPr>
                        </a:p>
                      </a:txBody>
                      <a:tcPr marL="68580" marR="68580" marT="0" marB="0"/>
                    </a:tc>
                  </a:tr>
                  <a:tr h="314960">
                    <a:tc>
                      <a:txBody>
                        <a:bodyPr/>
                        <a:lstStyle/>
                        <a:p>
                          <a:pPr algn="just">
                            <a:spcAft>
                              <a:spcPts val="0"/>
                            </a:spcAft>
                          </a:pPr>
                          <a:r>
                            <a:rPr lang="en-US" sz="1200" dirty="0" smtClean="0">
                              <a:effectLst/>
                              <a:latin typeface="+mj-lt"/>
                            </a:rPr>
                            <a:t>RPL</a:t>
                          </a:r>
                          <a:r>
                            <a:rPr lang="en-US" sz="1200" baseline="-25000" dirty="0" smtClean="0">
                              <a:effectLst/>
                              <a:latin typeface="+mj-lt"/>
                            </a:rPr>
                            <a:t>PSRR</a:t>
                          </a:r>
                          <a:r>
                            <a:rPr lang="en-US" sz="1200" dirty="0" smtClean="0">
                              <a:effectLst/>
                              <a:latin typeface="+mj-lt"/>
                            </a:rPr>
                            <a:t> </a:t>
                          </a:r>
                          <a:r>
                            <a:rPr lang="en-US" sz="1200" dirty="0">
                              <a:effectLst/>
                              <a:latin typeface="+mj-lt"/>
                            </a:rPr>
                            <a:t>(Received Power Level)</a:t>
                          </a:r>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a:effectLst/>
                              <a:latin typeface="+mj-lt"/>
                            </a:rPr>
                            <a:t>dBm/20MHz</a:t>
                          </a:r>
                          <a:endParaRPr lang="zh-CN" sz="1200">
                            <a:effectLst/>
                            <a:latin typeface="+mj-lt"/>
                            <a:ea typeface="宋体" panose="02010600030101010101" pitchFamily="2" charset="-122"/>
                          </a:endParaRPr>
                        </a:p>
                      </a:txBody>
                      <a:tcPr marL="68580" marR="68580" marT="0" marB="0"/>
                    </a:tc>
                  </a:tr>
                  <a:tr h="314960">
                    <a:tc>
                      <a:txBody>
                        <a:bodyPr/>
                        <a:lstStyle/>
                        <a:p>
                          <a:pPr algn="just">
                            <a:spcAft>
                              <a:spcPts val="0"/>
                            </a:spcAft>
                          </a:pPr>
                          <a14:m>
                            <m:oMath xmlns:m="http://schemas.openxmlformats.org/officeDocument/2006/math">
                              <m:sSub>
                                <m:sSubPr>
                                  <m:ctrlPr>
                                    <a:rPr lang="zh-CN" altLang="zh-CN" sz="1200" b="1" i="1" kern="1200" smtClean="0">
                                      <a:solidFill>
                                        <a:schemeClr val="lt1"/>
                                      </a:solidFill>
                                      <a:effectLst/>
                                      <a:latin typeface="Cambria Math" panose="02040503050406030204" pitchFamily="18" charset="0"/>
                                      <a:ea typeface="+mn-ea"/>
                                      <a:cs typeface="+mn-cs"/>
                                    </a:rPr>
                                  </m:ctrlPr>
                                </m:sSubPr>
                                <m:e>
                                  <m:r>
                                    <a:rPr lang="en-US" altLang="zh-CN" sz="1200" b="1" i="0" kern="1200" smtClean="0">
                                      <a:solidFill>
                                        <a:schemeClr val="lt1"/>
                                      </a:solidFill>
                                      <a:effectLst/>
                                      <a:latin typeface="Cambria Math" panose="02040503050406030204" pitchFamily="18" charset="0"/>
                                      <a:ea typeface="+mn-ea"/>
                                      <a:cs typeface="+mn-cs"/>
                                    </a:rPr>
                                    <m:t>𝐓</m:t>
                                  </m:r>
                                  <m:r>
                                    <a:rPr lang="en-US" altLang="zh-CN" sz="1200" b="1" i="1" kern="1200" smtClean="0">
                                      <a:solidFill>
                                        <a:schemeClr val="lt1"/>
                                      </a:solidFill>
                                      <a:effectLst/>
                                      <a:latin typeface="Cambria Math" panose="02040503050406030204" pitchFamily="18" charset="0"/>
                                      <a:ea typeface="+mn-ea"/>
                                      <a:cs typeface="+mn-cs"/>
                                    </a:rPr>
                                    <m:t>𝒙𝑷𝒐𝒘𝒆𝒓</m:t>
                                  </m:r>
                                </m:e>
                                <m:sub>
                                  <m:r>
                                    <a:rPr lang="en-US" altLang="zh-CN" sz="1200" b="1" kern="1200" smtClean="0">
                                      <a:solidFill>
                                        <a:schemeClr val="lt1"/>
                                      </a:solidFill>
                                      <a:effectLst/>
                                      <a:latin typeface="Cambria Math" panose="02040503050406030204" pitchFamily="18" charset="0"/>
                                      <a:ea typeface="+mn-ea"/>
                                      <a:cs typeface="+mn-cs"/>
                                    </a:rPr>
                                    <m:t>𝐏𝐒𝐑</m:t>
                                  </m:r>
                                  <m:r>
                                    <a:rPr lang="en-US" altLang="zh-CN" sz="1200" b="1" i="0" kern="1200" smtClean="0">
                                      <a:solidFill>
                                        <a:schemeClr val="lt1"/>
                                      </a:solidFill>
                                      <a:effectLst/>
                                      <a:latin typeface="Cambria Math" panose="02040503050406030204" pitchFamily="18" charset="0"/>
                                      <a:ea typeface="+mn-ea"/>
                                      <a:cs typeface="+mn-cs"/>
                                    </a:rPr>
                                    <m:t>𝐓</m:t>
                                  </m:r>
                                </m:sub>
                              </m:sSub>
                            </m:oMath>
                          </a14:m>
                          <a:r>
                            <a:rPr lang="en-US" altLang="zh-CN" sz="1200" b="1" kern="1200" dirty="0" smtClean="0">
                              <a:solidFill>
                                <a:schemeClr val="lt1"/>
                              </a:solidFill>
                              <a:effectLst/>
                              <a:latin typeface="+mn-lt"/>
                              <a:ea typeface="+mn-ea"/>
                              <a:cs typeface="+mn-cs"/>
                            </a:rPr>
                            <a:t> or</a:t>
                          </a:r>
                          <a14:m>
                            <m:oMath xmlns:m="http://schemas.openxmlformats.org/officeDocument/2006/math">
                              <m:r>
                                <a:rPr lang="en-US" altLang="zh-CN" sz="1200" b="1" i="0" kern="1200" smtClean="0">
                                  <a:solidFill>
                                    <a:schemeClr val="lt1"/>
                                  </a:solidFill>
                                  <a:effectLst/>
                                  <a:latin typeface="Cambria Math" panose="02040503050406030204" pitchFamily="18" charset="0"/>
                                  <a:ea typeface="+mn-ea"/>
                                  <a:cs typeface="+mn-cs"/>
                                </a:rPr>
                                <m:t> </m:t>
                              </m:r>
                              <m:sSub>
                                <m:sSubPr>
                                  <m:ctrlPr>
                                    <a:rPr lang="zh-CN" altLang="zh-CN" sz="1200" b="1" i="1" kern="1200" smtClean="0">
                                      <a:solidFill>
                                        <a:schemeClr val="lt1"/>
                                      </a:solidFill>
                                      <a:effectLst/>
                                      <a:latin typeface="Cambria Math" panose="02040503050406030204" pitchFamily="18" charset="0"/>
                                      <a:ea typeface="+mn-ea"/>
                                      <a:cs typeface="+mn-cs"/>
                                    </a:rPr>
                                  </m:ctrlPr>
                                </m:sSubPr>
                                <m:e>
                                  <m:r>
                                    <a:rPr lang="en-US" altLang="zh-CN" sz="1200" b="1" i="0" kern="1200" smtClean="0">
                                      <a:solidFill>
                                        <a:schemeClr val="lt1"/>
                                      </a:solidFill>
                                      <a:effectLst/>
                                      <a:latin typeface="Cambria Math" panose="02040503050406030204" pitchFamily="18" charset="0"/>
                                      <a:ea typeface="+mn-ea"/>
                                      <a:cs typeface="+mn-cs"/>
                                    </a:rPr>
                                    <m:t>𝐓𝐱𝐏𝐨𝐰𝐞𝐫</m:t>
                                  </m:r>
                                </m:e>
                                <m:sub>
                                  <m:r>
                                    <a:rPr lang="en-US" altLang="zh-CN" sz="1200" b="1" i="0" kern="1200" smtClean="0">
                                      <a:solidFill>
                                        <a:schemeClr val="lt1"/>
                                      </a:solidFill>
                                      <a:effectLst/>
                                      <a:latin typeface="Cambria Math" panose="02040503050406030204" pitchFamily="18" charset="0"/>
                                      <a:ea typeface="+mn-ea"/>
                                      <a:cs typeface="+mn-cs"/>
                                    </a:rPr>
                                    <m:t>𝐀</m:t>
                                  </m:r>
                                  <m:r>
                                    <a:rPr lang="en-US" altLang="zh-CN" sz="1200" b="1" kern="1200" smtClean="0">
                                      <a:solidFill>
                                        <a:schemeClr val="lt1"/>
                                      </a:solidFill>
                                      <a:effectLst/>
                                      <a:latin typeface="Cambria Math" panose="02040503050406030204" pitchFamily="18" charset="0"/>
                                      <a:ea typeface="+mn-ea"/>
                                      <a:cs typeface="+mn-cs"/>
                                    </a:rPr>
                                    <m:t>𝐏</m:t>
                                  </m:r>
                                  <m:r>
                                    <a:rPr lang="en-US" altLang="zh-CN" sz="1200" b="1" i="0" kern="1200" smtClean="0">
                                      <a:solidFill>
                                        <a:schemeClr val="lt1"/>
                                      </a:solidFill>
                                      <a:effectLst/>
                                      <a:latin typeface="Cambria Math" panose="02040503050406030204" pitchFamily="18" charset="0"/>
                                      <a:ea typeface="+mn-ea"/>
                                      <a:cs typeface="+mn-cs"/>
                                    </a:rPr>
                                    <m:t>𝟐</m:t>
                                  </m:r>
                                </m:sub>
                              </m:sSub>
                            </m:oMath>
                          </a14:m>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dirty="0" err="1">
                              <a:effectLst/>
                              <a:latin typeface="+mj-lt"/>
                            </a:rPr>
                            <a:t>dBm</a:t>
                          </a:r>
                          <a:r>
                            <a:rPr lang="en-US" sz="1200" dirty="0">
                              <a:effectLst/>
                              <a:latin typeface="+mj-lt"/>
                            </a:rPr>
                            <a:t>/20MHz</a:t>
                          </a:r>
                          <a:endParaRPr lang="zh-CN" sz="1200" dirty="0">
                            <a:effectLst/>
                            <a:latin typeface="+mj-lt"/>
                            <a:ea typeface="宋体" panose="02010600030101010101" pitchFamily="2" charset="-122"/>
                          </a:endParaRPr>
                        </a:p>
                      </a:txBody>
                      <a:tcPr marL="68580" marR="68580" marT="0" marB="0"/>
                    </a:tc>
                  </a:tr>
                </a:tbl>
              </a:graphicData>
            </a:graphic>
          </p:graphicFrame>
        </mc:Choice>
        <mc:Fallback xmlns="">
          <p:graphicFrame>
            <p:nvGraphicFramePr>
              <p:cNvPr id="2" name="表格 1"/>
              <p:cNvGraphicFramePr>
                <a:graphicFrameLocks noGrp="1"/>
              </p:cNvGraphicFramePr>
              <p:nvPr>
                <p:extLst>
                  <p:ext uri="{D42A27DB-BD31-4B8C-83A1-F6EECF244321}">
                    <p14:modId xmlns:p14="http://schemas.microsoft.com/office/powerpoint/2010/main" val="14701557"/>
                  </p:ext>
                </p:extLst>
              </p:nvPr>
            </p:nvGraphicFramePr>
            <p:xfrm>
              <a:off x="1752600" y="1650143"/>
              <a:ext cx="5715000" cy="2362200"/>
            </p:xfrm>
            <a:graphic>
              <a:graphicData uri="http://schemas.openxmlformats.org/drawingml/2006/table">
                <a:tbl>
                  <a:tblPr firstRow="1" firstCol="1" bandRow="1">
                    <a:tableStyleId>{5C22544A-7EE6-4342-B048-85BDC9FD1C3A}</a:tableStyleId>
                  </a:tblPr>
                  <a:tblGrid>
                    <a:gridCol w="3491711"/>
                    <a:gridCol w="2223289"/>
                  </a:tblGrid>
                  <a:tr h="275590">
                    <a:tc>
                      <a:txBody>
                        <a:bodyPr/>
                        <a:lstStyle/>
                        <a:p>
                          <a:pPr algn="just">
                            <a:spcAft>
                              <a:spcPts val="0"/>
                            </a:spcAft>
                          </a:pPr>
                          <a:r>
                            <a:rPr lang="en-US" sz="1200" dirty="0">
                              <a:effectLst/>
                              <a:latin typeface="+mj-lt"/>
                            </a:rPr>
                            <a:t>PSR </a:t>
                          </a:r>
                          <a:r>
                            <a:rPr lang="en-US" sz="1200" dirty="0" smtClean="0">
                              <a:effectLst/>
                              <a:latin typeface="+mj-lt"/>
                            </a:rPr>
                            <a:t>related Parameter</a:t>
                          </a:r>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dirty="0">
                              <a:effectLst/>
                              <a:latin typeface="+mj-lt"/>
                            </a:rPr>
                            <a:t>Dimensions (Proposal)</a:t>
                          </a:r>
                          <a:endParaRPr lang="zh-CN" sz="1200" dirty="0">
                            <a:effectLst/>
                            <a:latin typeface="+mj-lt"/>
                            <a:ea typeface="宋体" panose="02010600030101010101" pitchFamily="2" charset="-122"/>
                          </a:endParaRPr>
                        </a:p>
                      </a:txBody>
                      <a:tcPr marL="68580" marR="68580" marT="0" marB="0"/>
                    </a:tc>
                  </a:tr>
                  <a:tr h="826770">
                    <a:tc>
                      <a:txBody>
                        <a:bodyPr/>
                        <a:lstStyle/>
                        <a:p>
                          <a:pPr algn="just">
                            <a:spcAft>
                              <a:spcPts val="0"/>
                            </a:spcAft>
                          </a:pPr>
                          <a:r>
                            <a:rPr lang="en-US" sz="1200" dirty="0">
                              <a:effectLst/>
                              <a:latin typeface="+mj-lt"/>
                            </a:rPr>
                            <a:t>Spatial Reuse Field in U-SIG</a:t>
                          </a:r>
                          <a:endParaRPr lang="zh-CN" sz="1200" dirty="0">
                            <a:effectLst/>
                            <a:latin typeface="+mj-lt"/>
                          </a:endParaRPr>
                        </a:p>
                        <a:p>
                          <a:pPr algn="just">
                            <a:spcAft>
                              <a:spcPts val="0"/>
                            </a:spcAft>
                          </a:pPr>
                          <a:r>
                            <a:rPr lang="en-US" sz="1200" dirty="0">
                              <a:effectLst/>
                              <a:latin typeface="+mj-lt"/>
                            </a:rPr>
                            <a:t>(Also called PSR_INPUT)</a:t>
                          </a:r>
                          <a:endParaRPr lang="zh-CN" sz="1200" dirty="0">
                            <a:effectLst/>
                            <a:latin typeface="+mj-lt"/>
                          </a:endParaRPr>
                        </a:p>
                        <a:p>
                          <a:pPr algn="just">
                            <a:spcAft>
                              <a:spcPts val="0"/>
                            </a:spcAft>
                          </a:pPr>
                          <a:r>
                            <a:rPr lang="en-US" sz="1200" dirty="0">
                              <a:effectLst/>
                              <a:latin typeface="+mj-lt"/>
                            </a:rPr>
                            <a:t>(Also called </a:t>
                          </a:r>
                          <a:r>
                            <a:rPr lang="en-US" sz="1200" dirty="0" smtClean="0">
                              <a:effectLst/>
                              <a:latin typeface="+mj-lt"/>
                            </a:rPr>
                            <a:t>PSR/EHT PSR)</a:t>
                          </a:r>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a:effectLst/>
                              <a:latin typeface="+mj-lt"/>
                            </a:rPr>
                            <a:t>dBm/20MHz</a:t>
                          </a:r>
                          <a:endParaRPr lang="zh-CN" sz="1200">
                            <a:effectLst/>
                            <a:latin typeface="+mj-lt"/>
                            <a:ea typeface="宋体" panose="02010600030101010101" pitchFamily="2" charset="-122"/>
                          </a:endParaRPr>
                        </a:p>
                      </a:txBody>
                      <a:tcPr marL="68580" marR="68580" marT="0" marB="0"/>
                    </a:tc>
                  </a:tr>
                  <a:tr h="314960">
                    <a:tc>
                      <a:txBody>
                        <a:bodyPr/>
                        <a:lstStyle/>
                        <a:p>
                          <a:endParaRPr lang="zh-CN"/>
                        </a:p>
                      </a:txBody>
                      <a:tcPr marL="68580" marR="68580" marT="0" marB="0">
                        <a:blipFill rotWithShape="0">
                          <a:blip r:embed="rId4"/>
                          <a:stretch>
                            <a:fillRect l="-175" t="-370588" r="-64572" b="-309804"/>
                          </a:stretch>
                        </a:blipFill>
                      </a:tcPr>
                    </a:tc>
                    <a:tc>
                      <a:txBody>
                        <a:bodyPr/>
                        <a:lstStyle/>
                        <a:p>
                          <a:pPr algn="ctr">
                            <a:spcAft>
                              <a:spcPts val="0"/>
                            </a:spcAft>
                          </a:pPr>
                          <a:r>
                            <a:rPr lang="en-US" sz="1200" dirty="0" err="1">
                              <a:effectLst/>
                              <a:latin typeface="+mj-lt"/>
                            </a:rPr>
                            <a:t>dBm</a:t>
                          </a:r>
                          <a:r>
                            <a:rPr lang="en-US" sz="1200" dirty="0">
                              <a:effectLst/>
                              <a:latin typeface="+mj-lt"/>
                            </a:rPr>
                            <a:t>/20MHz</a:t>
                          </a:r>
                          <a:endParaRPr lang="zh-CN" sz="1200" dirty="0">
                            <a:effectLst/>
                            <a:latin typeface="+mj-lt"/>
                            <a:ea typeface="宋体" panose="02010600030101010101" pitchFamily="2" charset="-122"/>
                          </a:endParaRPr>
                        </a:p>
                      </a:txBody>
                      <a:tcPr marL="68580" marR="68580" marT="0" marB="0"/>
                    </a:tc>
                  </a:tr>
                  <a:tr h="314960">
                    <a:tc>
                      <a:txBody>
                        <a:bodyPr/>
                        <a:lstStyle/>
                        <a:p>
                          <a:endParaRPr lang="zh-CN"/>
                        </a:p>
                      </a:txBody>
                      <a:tcPr marL="68580" marR="68580" marT="0" marB="0">
                        <a:blipFill rotWithShape="0">
                          <a:blip r:embed="rId4"/>
                          <a:stretch>
                            <a:fillRect l="-175" t="-461538" r="-64572" b="-203846"/>
                          </a:stretch>
                        </a:blipFill>
                      </a:tcPr>
                    </a:tc>
                    <a:tc>
                      <a:txBody>
                        <a:bodyPr/>
                        <a:lstStyle/>
                        <a:p>
                          <a:pPr algn="ctr">
                            <a:spcAft>
                              <a:spcPts val="0"/>
                            </a:spcAft>
                          </a:pPr>
                          <a:r>
                            <a:rPr lang="en-US" sz="1200">
                              <a:effectLst/>
                              <a:latin typeface="+mj-lt"/>
                            </a:rPr>
                            <a:t>dBm/20MHz</a:t>
                          </a:r>
                          <a:endParaRPr lang="zh-CN" sz="1200">
                            <a:effectLst/>
                            <a:latin typeface="+mj-lt"/>
                            <a:ea typeface="宋体" panose="02010600030101010101" pitchFamily="2" charset="-122"/>
                          </a:endParaRPr>
                        </a:p>
                      </a:txBody>
                      <a:tcPr marL="68580" marR="68580" marT="0" marB="0"/>
                    </a:tc>
                  </a:tr>
                  <a:tr h="314960">
                    <a:tc>
                      <a:txBody>
                        <a:bodyPr/>
                        <a:lstStyle/>
                        <a:p>
                          <a:pPr algn="just">
                            <a:spcAft>
                              <a:spcPts val="0"/>
                            </a:spcAft>
                          </a:pPr>
                          <a:r>
                            <a:rPr lang="en-US" sz="1200" dirty="0" smtClean="0">
                              <a:effectLst/>
                              <a:latin typeface="+mj-lt"/>
                            </a:rPr>
                            <a:t>RPL</a:t>
                          </a:r>
                          <a:r>
                            <a:rPr lang="en-US" sz="1200" baseline="-25000" dirty="0" smtClean="0">
                              <a:effectLst/>
                              <a:latin typeface="+mj-lt"/>
                            </a:rPr>
                            <a:t>PSRR</a:t>
                          </a:r>
                          <a:r>
                            <a:rPr lang="en-US" sz="1200" dirty="0" smtClean="0">
                              <a:effectLst/>
                              <a:latin typeface="+mj-lt"/>
                            </a:rPr>
                            <a:t> </a:t>
                          </a:r>
                          <a:r>
                            <a:rPr lang="en-US" sz="1200" dirty="0">
                              <a:effectLst/>
                              <a:latin typeface="+mj-lt"/>
                            </a:rPr>
                            <a:t>(Received Power Level)</a:t>
                          </a:r>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a:effectLst/>
                              <a:latin typeface="+mj-lt"/>
                            </a:rPr>
                            <a:t>dBm/20MHz</a:t>
                          </a:r>
                          <a:endParaRPr lang="zh-CN" sz="1200">
                            <a:effectLst/>
                            <a:latin typeface="+mj-lt"/>
                            <a:ea typeface="宋体" panose="02010600030101010101" pitchFamily="2" charset="-122"/>
                          </a:endParaRPr>
                        </a:p>
                      </a:txBody>
                      <a:tcPr marL="68580" marR="68580" marT="0" marB="0"/>
                    </a:tc>
                  </a:tr>
                  <a:tr h="314960">
                    <a:tc>
                      <a:txBody>
                        <a:bodyPr/>
                        <a:lstStyle/>
                        <a:p>
                          <a:endParaRPr lang="zh-CN"/>
                        </a:p>
                      </a:txBody>
                      <a:tcPr marL="68580" marR="68580" marT="0" marB="0">
                        <a:blipFill rotWithShape="0">
                          <a:blip r:embed="rId4"/>
                          <a:stretch>
                            <a:fillRect l="-175" t="-661538" r="-64572" b="-3846"/>
                          </a:stretch>
                        </a:blipFill>
                      </a:tcPr>
                    </a:tc>
                    <a:tc>
                      <a:txBody>
                        <a:bodyPr/>
                        <a:lstStyle/>
                        <a:p>
                          <a:pPr algn="ctr">
                            <a:spcAft>
                              <a:spcPts val="0"/>
                            </a:spcAft>
                          </a:pPr>
                          <a:r>
                            <a:rPr lang="en-US" sz="1200" dirty="0" err="1">
                              <a:effectLst/>
                              <a:latin typeface="+mj-lt"/>
                            </a:rPr>
                            <a:t>dBm</a:t>
                          </a:r>
                          <a:r>
                            <a:rPr lang="en-US" sz="1200" dirty="0">
                              <a:effectLst/>
                              <a:latin typeface="+mj-lt"/>
                            </a:rPr>
                            <a:t>/20MHz</a:t>
                          </a:r>
                          <a:endParaRPr lang="zh-CN" sz="1200" dirty="0">
                            <a:effectLst/>
                            <a:latin typeface="+mj-lt"/>
                            <a:ea typeface="宋体" panose="02010600030101010101" pitchFamily="2" charset="-122"/>
                          </a:endParaRPr>
                        </a:p>
                      </a:txBody>
                      <a:tcPr marL="68580" marR="68580" marT="0" marB="0"/>
                    </a:tc>
                  </a:tr>
                </a:tbl>
              </a:graphicData>
            </a:graphic>
          </p:graphicFrame>
        </mc:Fallback>
      </mc:AlternateContent>
      <p:graphicFrame>
        <p:nvGraphicFramePr>
          <p:cNvPr id="9" name="对象 8"/>
          <p:cNvGraphicFramePr>
            <a:graphicFrameLocks noChangeAspect="1"/>
          </p:cNvGraphicFramePr>
          <p:nvPr>
            <p:extLst>
              <p:ext uri="{D42A27DB-BD31-4B8C-83A1-F6EECF244321}">
                <p14:modId xmlns:p14="http://schemas.microsoft.com/office/powerpoint/2010/main" val="434424732"/>
              </p:ext>
            </p:extLst>
          </p:nvPr>
        </p:nvGraphicFramePr>
        <p:xfrm>
          <a:off x="2920684" y="4048511"/>
          <a:ext cx="3808413" cy="303213"/>
        </p:xfrm>
        <a:graphic>
          <a:graphicData uri="http://schemas.openxmlformats.org/presentationml/2006/ole">
            <mc:AlternateContent xmlns:mc="http://schemas.openxmlformats.org/markup-compatibility/2006">
              <mc:Choice xmlns:v="urn:schemas-microsoft-com:vml" Requires="v">
                <p:oleObj spid="_x0000_s5218" name="Equation" r:id="rId5" imgW="2997000" imgH="241200" progId="Equation.DSMT4">
                  <p:embed/>
                </p:oleObj>
              </mc:Choice>
              <mc:Fallback>
                <p:oleObj name="Equation" r:id="rId5" imgW="2997000" imgH="241200" progId="Equation.DSMT4">
                  <p:embed/>
                  <p:pic>
                    <p:nvPicPr>
                      <p:cNvPr id="0" name=""/>
                      <p:cNvPicPr>
                        <a:picLocks noChangeAspect="1" noChangeArrowheads="1"/>
                      </p:cNvPicPr>
                      <p:nvPr/>
                    </p:nvPicPr>
                    <p:blipFill>
                      <a:blip r:embed="rId6"/>
                      <a:srcRect/>
                      <a:stretch>
                        <a:fillRect/>
                      </a:stretch>
                    </p:blipFill>
                    <p:spPr bwMode="auto">
                      <a:xfrm>
                        <a:off x="2920684" y="4048511"/>
                        <a:ext cx="3808413" cy="303213"/>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1359221570"/>
              </p:ext>
            </p:extLst>
          </p:nvPr>
        </p:nvGraphicFramePr>
        <p:xfrm>
          <a:off x="2041525" y="4406889"/>
          <a:ext cx="5667375" cy="409575"/>
        </p:xfrm>
        <a:graphic>
          <a:graphicData uri="http://schemas.openxmlformats.org/presentationml/2006/ole">
            <mc:AlternateContent xmlns:mc="http://schemas.openxmlformats.org/markup-compatibility/2006">
              <mc:Choice xmlns:v="urn:schemas-microsoft-com:vml" Requires="v">
                <p:oleObj spid="_x0000_s5219" name="Equation" r:id="rId7" imgW="4711680" imgH="342720" progId="Equation.DSMT4">
                  <p:embed/>
                </p:oleObj>
              </mc:Choice>
              <mc:Fallback>
                <p:oleObj name="Equation" r:id="rId7" imgW="4711680" imgH="342720" progId="Equation.DSMT4">
                  <p:embed/>
                  <p:pic>
                    <p:nvPicPr>
                      <p:cNvPr id="0" name=""/>
                      <p:cNvPicPr>
                        <a:picLocks noChangeAspect="1" noChangeArrowheads="1"/>
                      </p:cNvPicPr>
                      <p:nvPr/>
                    </p:nvPicPr>
                    <p:blipFill>
                      <a:blip r:embed="rId8"/>
                      <a:srcRect/>
                      <a:stretch>
                        <a:fillRect/>
                      </a:stretch>
                    </p:blipFill>
                    <p:spPr bwMode="auto">
                      <a:xfrm>
                        <a:off x="2041525" y="4406889"/>
                        <a:ext cx="5667375" cy="409575"/>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2240989116"/>
              </p:ext>
            </p:extLst>
          </p:nvPr>
        </p:nvGraphicFramePr>
        <p:xfrm>
          <a:off x="2425700" y="4915944"/>
          <a:ext cx="676275" cy="228600"/>
        </p:xfrm>
        <a:graphic>
          <a:graphicData uri="http://schemas.openxmlformats.org/presentationml/2006/ole">
            <mc:AlternateContent xmlns:mc="http://schemas.openxmlformats.org/markup-compatibility/2006">
              <mc:Choice xmlns:v="urn:schemas-microsoft-com:vml" Requires="v">
                <p:oleObj spid="_x0000_s5220" name="Equation" r:id="rId9" imgW="672840" imgH="228600" progId="Equation.DSMT4">
                  <p:embed/>
                </p:oleObj>
              </mc:Choice>
              <mc:Fallback>
                <p:oleObj name="Equation" r:id="rId9" imgW="672840" imgH="228600" progId="Equation.DSMT4">
                  <p:embed/>
                  <p:pic>
                    <p:nvPicPr>
                      <p:cNvPr id="0" name="Object 3"/>
                      <p:cNvPicPr>
                        <a:picLocks noChangeAspect="1" noChangeArrowheads="1"/>
                      </p:cNvPicPr>
                      <p:nvPr/>
                    </p:nvPicPr>
                    <p:blipFill>
                      <a:blip r:embed="rId10"/>
                      <a:srcRect/>
                      <a:stretch>
                        <a:fillRect/>
                      </a:stretch>
                    </p:blipFill>
                    <p:spPr bwMode="auto">
                      <a:xfrm>
                        <a:off x="2425700" y="4915944"/>
                        <a:ext cx="6762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矩形 11"/>
          <p:cNvSpPr/>
          <p:nvPr/>
        </p:nvSpPr>
        <p:spPr>
          <a:xfrm>
            <a:off x="3101975" y="4816464"/>
            <a:ext cx="4572000" cy="646331"/>
          </a:xfrm>
          <a:prstGeom prst="rect">
            <a:avLst/>
          </a:prstGeom>
        </p:spPr>
        <p:txBody>
          <a:bodyPr>
            <a:spAutoFit/>
          </a:bodyPr>
          <a:lstStyle/>
          <a:p>
            <a:pPr algn="just"/>
            <a:r>
              <a:rPr lang="en-US" altLang="zh-CN" dirty="0" smtClean="0">
                <a:solidFill>
                  <a:srgbClr val="000000"/>
                </a:solidFill>
                <a:latin typeface="Times New Roman" panose="02020603050405020304" pitchFamily="18" charset="0"/>
              </a:rPr>
              <a:t>k is the 20 MHz </a:t>
            </a:r>
            <a:r>
              <a:rPr lang="en-US" altLang="zh-CN" dirty="0" err="1" smtClean="0">
                <a:solidFill>
                  <a:srgbClr val="000000"/>
                </a:solidFill>
                <a:latin typeface="Times New Roman" panose="02020603050405020304" pitchFamily="18" charset="0"/>
              </a:rPr>
              <a:t>subchannel</a:t>
            </a:r>
            <a:r>
              <a:rPr lang="en-US" altLang="zh-CN" dirty="0" smtClean="0">
                <a:solidFill>
                  <a:srgbClr val="000000"/>
                </a:solidFill>
                <a:latin typeface="Times New Roman" panose="02020603050405020304" pitchFamily="18" charset="0"/>
              </a:rPr>
              <a:t> index</a:t>
            </a:r>
          </a:p>
          <a:p>
            <a:pPr algn="just"/>
            <a:r>
              <a:rPr lang="en-US" altLang="zh-CN" dirty="0">
                <a:solidFill>
                  <a:srgbClr val="000000"/>
                </a:solidFill>
                <a:latin typeface="Times New Roman" panose="02020603050405020304" pitchFamily="18" charset="0"/>
              </a:rPr>
              <a:t> </a:t>
            </a:r>
            <a:r>
              <a:rPr lang="en-US" altLang="zh-CN" dirty="0" smtClean="0">
                <a:solidFill>
                  <a:srgbClr val="000000"/>
                </a:solidFill>
                <a:latin typeface="Times New Roman" panose="02020603050405020304" pitchFamily="18" charset="0"/>
              </a:rPr>
              <a:t>             is </a:t>
            </a:r>
            <a:r>
              <a:rPr lang="en-US" altLang="zh-CN" dirty="0">
                <a:solidFill>
                  <a:srgbClr val="000000"/>
                </a:solidFill>
                <a:latin typeface="Times New Roman" panose="02020603050405020304" pitchFamily="18" charset="0"/>
              </a:rPr>
              <a:t>a set of 20 MHz channels where pre-EHT modulated fields </a:t>
            </a:r>
            <a:r>
              <a:rPr lang="en-US" altLang="zh-CN" dirty="0" smtClean="0">
                <a:solidFill>
                  <a:srgbClr val="000000"/>
                </a:solidFill>
                <a:latin typeface="Times New Roman" panose="02020603050405020304" pitchFamily="18" charset="0"/>
              </a:rPr>
              <a:t>of PSRT PPDU are </a:t>
            </a:r>
            <a:r>
              <a:rPr lang="en-US" altLang="zh-CN" dirty="0">
                <a:solidFill>
                  <a:srgbClr val="000000"/>
                </a:solidFill>
                <a:latin typeface="Times New Roman" panose="02020603050405020304" pitchFamily="18" charset="0"/>
              </a:rPr>
              <a:t>located. </a:t>
            </a:r>
            <a:endParaRPr lang="zh-CN" altLang="en-US" dirty="0"/>
          </a:p>
        </p:txBody>
      </p:sp>
      <p:sp>
        <p:nvSpPr>
          <p:cNvPr id="13" name="矩形 12"/>
          <p:cNvSpPr/>
          <p:nvPr/>
        </p:nvSpPr>
        <p:spPr>
          <a:xfrm>
            <a:off x="2190750" y="5321294"/>
            <a:ext cx="4572000" cy="276999"/>
          </a:xfrm>
          <a:prstGeom prst="rect">
            <a:avLst/>
          </a:prstGeom>
        </p:spPr>
        <p:txBody>
          <a:bodyPr>
            <a:spAutoFit/>
          </a:bodyPr>
          <a:lstStyle/>
          <a:p>
            <a:pPr algn="just"/>
            <a:r>
              <a:rPr lang="en-US" altLang="zh-CN" dirty="0" smtClean="0">
                <a:solidFill>
                  <a:srgbClr val="000000"/>
                </a:solidFill>
                <a:latin typeface="Times New Roman" panose="02020603050405020304" pitchFamily="18" charset="0"/>
              </a:rPr>
              <a:t>Note:                             is a normalized value</a:t>
            </a:r>
            <a:r>
              <a:rPr lang="en-US" altLang="zh-CN" dirty="0" smtClean="0">
                <a:solidFill>
                  <a:srgbClr val="FF0000"/>
                </a:solidFill>
                <a:latin typeface="Times New Roman" panose="02020603050405020304" pitchFamily="18" charset="0"/>
              </a:rPr>
              <a:t>, not changing with </a:t>
            </a:r>
            <a:r>
              <a:rPr lang="en-US" altLang="zh-CN" i="1" dirty="0" smtClean="0">
                <a:solidFill>
                  <a:srgbClr val="FF0000"/>
                </a:solidFill>
                <a:latin typeface="Times New Roman" panose="02020603050405020304" pitchFamily="18" charset="0"/>
              </a:rPr>
              <a:t>k</a:t>
            </a:r>
            <a:endParaRPr lang="zh-CN" altLang="en-US" i="1" dirty="0">
              <a:solidFill>
                <a:srgbClr val="FF0000"/>
              </a:solidFill>
            </a:endParaRPr>
          </a:p>
        </p:txBody>
      </p:sp>
      <mc:AlternateContent xmlns:mc="http://schemas.openxmlformats.org/markup-compatibility/2006" xmlns:a14="http://schemas.microsoft.com/office/drawing/2010/main">
        <mc:Choice Requires="a14">
          <p:sp>
            <p:nvSpPr>
              <p:cNvPr id="15" name="矩形 14"/>
              <p:cNvSpPr/>
              <p:nvPr/>
            </p:nvSpPr>
            <p:spPr>
              <a:xfrm>
                <a:off x="2590800" y="5303290"/>
                <a:ext cx="1194558" cy="28520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i="1">
                          <a:latin typeface="Cambria Math" panose="02040503050406030204" pitchFamily="18" charset="0"/>
                        </a:rPr>
                        <m:t>𝑅𝑃</m:t>
                      </m:r>
                      <m:sSub>
                        <m:sSubPr>
                          <m:ctrlPr>
                            <a:rPr lang="zh-CN" altLang="en-US" i="1">
                              <a:latin typeface="Cambria Math" panose="02040503050406030204" pitchFamily="18" charset="0"/>
                            </a:rPr>
                          </m:ctrlPr>
                        </m:sSubPr>
                        <m:e>
                          <m:r>
                            <a:rPr lang="zh-CN" altLang="en-US" i="1">
                              <a:latin typeface="Cambria Math" panose="02040503050406030204" pitchFamily="18" charset="0"/>
                            </a:rPr>
                            <m:t>𝐿</m:t>
                          </m:r>
                        </m:e>
                        <m:sub>
                          <m:r>
                            <a:rPr lang="zh-CN" altLang="en-US" i="1">
                              <a:latin typeface="Cambria Math" panose="02040503050406030204" pitchFamily="18" charset="0"/>
                            </a:rPr>
                            <m:t>𝑃𝑆𝑅𝑅</m:t>
                          </m:r>
                          <m:r>
                            <a:rPr lang="zh-CN" altLang="en-US" i="0">
                              <a:latin typeface="Cambria Math" panose="02040503050406030204" pitchFamily="18" charset="0"/>
                            </a:rPr>
                            <m:t>,20</m:t>
                          </m:r>
                          <m:r>
                            <a:rPr lang="zh-CN" altLang="en-US" i="1">
                              <a:latin typeface="Cambria Math" panose="02040503050406030204" pitchFamily="18" charset="0"/>
                            </a:rPr>
                            <m:t>𝑀𝐻𝑧</m:t>
                          </m:r>
                        </m:sub>
                      </m:sSub>
                    </m:oMath>
                  </m:oMathPara>
                </a14:m>
                <a:endParaRPr lang="zh-CN" altLang="en-US" dirty="0"/>
              </a:p>
            </p:txBody>
          </p:sp>
        </mc:Choice>
        <mc:Fallback xmlns="">
          <p:sp>
            <p:nvSpPr>
              <p:cNvPr id="15" name="矩形 14"/>
              <p:cNvSpPr>
                <a:spLocks noRot="1" noChangeAspect="1" noMove="1" noResize="1" noEditPoints="1" noAdjustHandles="1" noChangeArrowheads="1" noChangeShapeType="1" noTextEdit="1"/>
              </p:cNvSpPr>
              <p:nvPr/>
            </p:nvSpPr>
            <p:spPr>
              <a:xfrm>
                <a:off x="2590800" y="5303290"/>
                <a:ext cx="1194558" cy="285206"/>
              </a:xfrm>
              <a:prstGeom prst="rect">
                <a:avLst/>
              </a:prstGeom>
              <a:blipFill rotWithShape="0">
                <a:blip r:embed="rId11"/>
                <a:stretch>
                  <a:fillRect/>
                </a:stretch>
              </a:blipFill>
            </p:spPr>
            <p:txBody>
              <a:bodyPr/>
              <a:lstStyle/>
              <a:p>
                <a:r>
                  <a:rPr lang="zh-CN" altLang="en-US">
                    <a:noFill/>
                  </a:rPr>
                  <a:t> </a:t>
                </a:r>
              </a:p>
            </p:txBody>
          </p:sp>
        </mc:Fallback>
      </mc:AlternateContent>
      <p:sp>
        <p:nvSpPr>
          <p:cNvPr id="16" name="矩形 15"/>
          <p:cNvSpPr/>
          <p:nvPr/>
        </p:nvSpPr>
        <p:spPr>
          <a:xfrm>
            <a:off x="2190750" y="5644416"/>
            <a:ext cx="5962650" cy="830997"/>
          </a:xfrm>
          <a:prstGeom prst="rect">
            <a:avLst/>
          </a:prstGeom>
        </p:spPr>
        <p:txBody>
          <a:bodyPr wrap="square">
            <a:spAutoFit/>
          </a:bodyPr>
          <a:lstStyle/>
          <a:p>
            <a:pPr algn="just"/>
            <a:r>
              <a:rPr lang="en-US" altLang="zh-CN" dirty="0" smtClean="0"/>
              <a:t>Remaining issue:                        = PSR1 or PSR2,  doesn’t exist in some 20 MHz </a:t>
            </a:r>
            <a:r>
              <a:rPr lang="en-US" altLang="zh-CN" dirty="0" err="1" smtClean="0"/>
              <a:t>subchannel</a:t>
            </a:r>
            <a:r>
              <a:rPr lang="en-US" altLang="zh-CN" dirty="0" smtClean="0"/>
              <a:t>, e.g. when PSRR PPDU is 160 MHz, PSRT PPDU is 320MHz-1, or PSRR PPDU is 320-1 MHz, PSRT PPDU is 320MHz-2. One potential solution: use min(PSR1, PSR2) for those 20 MHz </a:t>
            </a:r>
            <a:r>
              <a:rPr lang="en-US" altLang="zh-CN" dirty="0" err="1" smtClean="0"/>
              <a:t>subchannels</a:t>
            </a:r>
            <a:endParaRPr lang="zh-CN" altLang="en-US" dirty="0"/>
          </a:p>
        </p:txBody>
      </p:sp>
      <mc:AlternateContent xmlns:mc="http://schemas.openxmlformats.org/markup-compatibility/2006" xmlns:a14="http://schemas.microsoft.com/office/drawing/2010/main">
        <mc:Choice Requires="a14">
          <p:sp>
            <p:nvSpPr>
              <p:cNvPr id="17" name="矩形 16"/>
              <p:cNvSpPr/>
              <p:nvPr/>
            </p:nvSpPr>
            <p:spPr>
              <a:xfrm>
                <a:off x="3247395" y="5614988"/>
                <a:ext cx="1096005" cy="28520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i="1">
                          <a:latin typeface="Cambria Math" panose="02040503050406030204" pitchFamily="18" charset="0"/>
                        </a:rPr>
                        <m:t>𝑃𝑆</m:t>
                      </m:r>
                      <m:sSub>
                        <m:sSubPr>
                          <m:ctrlPr>
                            <a:rPr lang="zh-CN" altLang="en-US" i="1">
                              <a:latin typeface="Cambria Math" panose="02040503050406030204" pitchFamily="18" charset="0"/>
                            </a:rPr>
                          </m:ctrlPr>
                        </m:sSubPr>
                        <m:e>
                          <m:r>
                            <a:rPr lang="zh-CN" altLang="en-US" i="1">
                              <a:latin typeface="Cambria Math" panose="02040503050406030204" pitchFamily="18" charset="0"/>
                            </a:rPr>
                            <m:t>𝑅</m:t>
                          </m:r>
                        </m:e>
                        <m:sub>
                          <m:r>
                            <a:rPr lang="zh-CN" altLang="en-US" i="1">
                              <a:latin typeface="Cambria Math" panose="02040503050406030204" pitchFamily="18" charset="0"/>
                            </a:rPr>
                            <m:t>𝑘𝑡h</m:t>
                          </m:r>
                          <m:r>
                            <a:rPr lang="zh-CN" altLang="en-US" i="0">
                              <a:latin typeface="Cambria Math" panose="02040503050406030204" pitchFamily="18" charset="0"/>
                            </a:rPr>
                            <m:t>,20</m:t>
                          </m:r>
                          <m:r>
                            <a:rPr lang="zh-CN" altLang="en-US" i="1">
                              <a:latin typeface="Cambria Math" panose="02040503050406030204" pitchFamily="18" charset="0"/>
                            </a:rPr>
                            <m:t>𝑀𝐻𝑧</m:t>
                          </m:r>
                        </m:sub>
                      </m:sSub>
                    </m:oMath>
                  </m:oMathPara>
                </a14:m>
                <a:endParaRPr lang="zh-CN" altLang="en-US" dirty="0"/>
              </a:p>
            </p:txBody>
          </p:sp>
        </mc:Choice>
        <mc:Fallback xmlns="">
          <p:sp>
            <p:nvSpPr>
              <p:cNvPr id="17" name="矩形 16"/>
              <p:cNvSpPr>
                <a:spLocks noRot="1" noChangeAspect="1" noMove="1" noResize="1" noEditPoints="1" noAdjustHandles="1" noChangeArrowheads="1" noChangeShapeType="1" noTextEdit="1"/>
              </p:cNvSpPr>
              <p:nvPr/>
            </p:nvSpPr>
            <p:spPr>
              <a:xfrm>
                <a:off x="3247395" y="5614988"/>
                <a:ext cx="1096005" cy="285206"/>
              </a:xfrm>
              <a:prstGeom prst="rect">
                <a:avLst/>
              </a:prstGeom>
              <a:blipFill rotWithShape="0">
                <a:blip r:embed="rId12"/>
                <a:stretch>
                  <a:fillRect/>
                </a:stretch>
              </a:blipFill>
            </p:spPr>
            <p:txBody>
              <a:bodyPr/>
              <a:lstStyle/>
              <a:p>
                <a:r>
                  <a:rPr lang="zh-CN" altLang="en-US">
                    <a:noFill/>
                  </a:rPr>
                  <a:t> </a:t>
                </a:r>
              </a:p>
            </p:txBody>
          </p:sp>
        </mc:Fallback>
      </mc:AlternateContent>
      <p:sp>
        <p:nvSpPr>
          <p:cNvPr id="20" name="文本框 19"/>
          <p:cNvSpPr txBox="1"/>
          <p:nvPr/>
        </p:nvSpPr>
        <p:spPr>
          <a:xfrm>
            <a:off x="609600" y="4117213"/>
            <a:ext cx="838200" cy="338554"/>
          </a:xfrm>
          <a:prstGeom prst="rect">
            <a:avLst/>
          </a:prstGeom>
          <a:noFill/>
        </p:spPr>
        <p:txBody>
          <a:bodyPr wrap="square" rtlCol="0">
            <a:spAutoFit/>
          </a:bodyPr>
          <a:lstStyle/>
          <a:p>
            <a:r>
              <a:rPr lang="en-US" altLang="zh-CN" sz="1600" dirty="0" smtClean="0"/>
              <a:t>Opt 1:</a:t>
            </a:r>
            <a:endParaRPr lang="zh-CN" altLang="en-US" sz="1600" dirty="0"/>
          </a:p>
        </p:txBody>
      </p:sp>
      <mc:AlternateContent xmlns:mc="http://schemas.openxmlformats.org/markup-compatibility/2006" xmlns:a14="http://schemas.microsoft.com/office/drawing/2010/main">
        <mc:Choice Requires="a14">
          <p:sp>
            <p:nvSpPr>
              <p:cNvPr id="3" name="矩形 2"/>
              <p:cNvSpPr/>
              <p:nvPr/>
            </p:nvSpPr>
            <p:spPr>
              <a:xfrm>
                <a:off x="3036605" y="4980801"/>
                <a:ext cx="717696"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zh-CN" altLang="en-US" i="1">
                              <a:latin typeface="Cambria Math" panose="02040503050406030204" pitchFamily="18" charset="0"/>
                            </a:rPr>
                          </m:ctrlPr>
                        </m:sSubPr>
                        <m:e>
                          <m:r>
                            <a:rPr lang="zh-CN" altLang="en-US" i="1">
                              <a:latin typeface="Cambria Math" panose="02040503050406030204" pitchFamily="18" charset="0"/>
                            </a:rPr>
                            <m:t>𝛺</m:t>
                          </m:r>
                        </m:e>
                        <m:sub>
                          <m:r>
                            <a:rPr lang="zh-CN" altLang="en-US" i="0">
                              <a:latin typeface="Cambria Math" panose="02040503050406030204" pitchFamily="18" charset="0"/>
                            </a:rPr>
                            <m:t>20</m:t>
                          </m:r>
                          <m:r>
                            <a:rPr lang="zh-CN" altLang="en-US" i="1">
                              <a:latin typeface="Cambria Math" panose="02040503050406030204" pitchFamily="18" charset="0"/>
                            </a:rPr>
                            <m:t>𝑀𝐻</m:t>
                          </m:r>
                          <m:r>
                            <m:rPr>
                              <m:nor/>
                            </m:rPr>
                            <a:rPr lang="en-US" altLang="zh-CN" b="0" i="1" smtClean="0">
                              <a:latin typeface="Cambria Math" panose="02040503050406030204" pitchFamily="18" charset="0"/>
                            </a:rPr>
                            <m:t>z</m:t>
                          </m:r>
                        </m:sub>
                      </m:sSub>
                    </m:oMath>
                  </m:oMathPara>
                </a14:m>
                <a:endParaRPr lang="zh-CN" altLang="en-US" dirty="0"/>
              </a:p>
            </p:txBody>
          </p:sp>
        </mc:Choice>
        <mc:Fallback xmlns="">
          <p:sp>
            <p:nvSpPr>
              <p:cNvPr id="3" name="矩形 2"/>
              <p:cNvSpPr>
                <a:spLocks noRot="1" noChangeAspect="1" noMove="1" noResize="1" noEditPoints="1" noAdjustHandles="1" noChangeArrowheads="1" noChangeShapeType="1" noTextEdit="1"/>
              </p:cNvSpPr>
              <p:nvPr/>
            </p:nvSpPr>
            <p:spPr>
              <a:xfrm>
                <a:off x="3036605" y="4980801"/>
                <a:ext cx="717696" cy="276999"/>
              </a:xfrm>
              <a:prstGeom prst="rect">
                <a:avLst/>
              </a:prstGeom>
              <a:blipFill rotWithShape="0">
                <a:blip r:embed="rId13"/>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537625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89653</TotalTime>
  <Words>1325</Words>
  <Application>Microsoft Office PowerPoint</Application>
  <PresentationFormat>全屏显示(4:3)</PresentationFormat>
  <Paragraphs>237</Paragraphs>
  <Slides>12</Slides>
  <Notes>5</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2</vt:i4>
      </vt:variant>
      <vt:variant>
        <vt:lpstr>幻灯片标题</vt:lpstr>
      </vt:variant>
      <vt:variant>
        <vt:i4>12</vt:i4>
      </vt:variant>
    </vt:vector>
  </HeadingPairs>
  <TitlesOfParts>
    <vt:vector size="21" baseType="lpstr">
      <vt:lpstr>MS PGothic</vt:lpstr>
      <vt:lpstr>宋体</vt:lpstr>
      <vt:lpstr>Arial</vt:lpstr>
      <vt:lpstr>Calibri</vt:lpstr>
      <vt:lpstr>Cambria Math</vt:lpstr>
      <vt:lpstr>Times New Roman</vt:lpstr>
      <vt:lpstr>802-11-Submission</vt:lpstr>
      <vt:lpstr>Equation</vt:lpstr>
      <vt:lpstr>Visio</vt:lpstr>
      <vt:lpstr>PSR-based SR Discussion Follow-up</vt:lpstr>
      <vt:lpstr>PSR-based SR</vt:lpstr>
      <vt:lpstr>Background</vt:lpstr>
      <vt:lpstr>Further issues regarding PSR SR</vt:lpstr>
      <vt:lpstr>Further issues regarding PSR SR</vt:lpstr>
      <vt:lpstr>Further issues regarding PSR SR</vt:lpstr>
      <vt:lpstr>Summary</vt:lpstr>
      <vt:lpstr>More discussion</vt:lpstr>
      <vt:lpstr>More discussion</vt:lpstr>
      <vt:lpstr>More discussion</vt:lpstr>
      <vt:lpstr>Straw Poll #1</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PSR SR</dc:title>
  <dc:creator>Ross Jian Yu</dc:creator>
  <cp:lastModifiedBy>Yujian (Ross Yu)</cp:lastModifiedBy>
  <cp:revision>1555</cp:revision>
  <cp:lastPrinted>1998-02-10T13:28:06Z</cp:lastPrinted>
  <dcterms:created xsi:type="dcterms:W3CDTF">2013-11-12T18:41:50Z</dcterms:created>
  <dcterms:modified xsi:type="dcterms:W3CDTF">2021-04-27T06:31:10Z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(3)P7DouqcKKn9SUvo9negdI4ygsagfY5OsvlskiSCaL5iDA8KKZxdRuJfP5ZEUYaQULD32/VY+
rFuHNl5Rhqd+bLvEVjMu3asT+TNQ/MUKFr9aoheiAo/4+4T6hwfR/Oz5k+M19igWK6L5wa5D
B86V6p5uqDqXTQGCZdXnGcJC2yVs6sa8qkvjOBGOwRSIkyYpXSigoFCUuBpTxKgmWzuwyiis
cu2NDTpOPPPQf4IBad</vt:lpwstr>
  </property>
  <property fmtid="{D5CDD505-2E9C-101B-9397-08002B2CF9AE}" pid="4" name="_2015_ms_pID_7253431">
    <vt:lpwstr>53cgtPjrCFDDQh95+7eWMkAAAKxE61mxKm3+d1t2YBp4/K+kXdjwHX
R/0qa/Sx01Rjcqq1JgpLkzjxyeNfh7toKfRCmqPTs9vHu+wpRPR0QaLfsYOzudpksEgXAPsA
vuFQ5J0AcY8922ySpyNRAj7Acj4sp5wynhWlN8OROLfXUISMba4FHPvu0oj5aZYKIFLkMQWW
Xoh3n3wGTD1G3b3R0XxUtXcMUxM0GlDIra57</vt:lpwstr>
  </property>
  <property fmtid="{D5CDD505-2E9C-101B-9397-08002B2CF9AE}" pid="5" name="_2015_ms_pID_7253432">
    <vt:lpwstr>P7z7IqM0HkqyEC9fglNHqZw=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1575852556</vt:lpwstr>
  </property>
</Properties>
</file>