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1" r:id="rId3"/>
    <p:sldId id="297" r:id="rId4"/>
    <p:sldId id="289" r:id="rId5"/>
    <p:sldId id="290" r:id="rId6"/>
    <p:sldId id="272" r:id="rId7"/>
    <p:sldId id="291" r:id="rId8"/>
    <p:sldId id="294" r:id="rId9"/>
    <p:sldId id="296" r:id="rId10"/>
    <p:sldId id="298" r:id="rId11"/>
    <p:sldId id="281" r:id="rId12"/>
    <p:sldId id="285" r:id="rId13"/>
    <p:sldId id="295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88466" autoAdjust="0"/>
  </p:normalViewPr>
  <p:slideViewPr>
    <p:cSldViewPr>
      <p:cViewPr varScale="1">
        <p:scale>
          <a:sx n="99" d="100"/>
          <a:sy n="99" d="100"/>
        </p:scale>
        <p:origin x="21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63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 the MPDUs of low latency traffic can be included in the A-MPDU even though there are some MPDUs in primary AC that can be aggregated in the A-MPDU</a:t>
            </a:r>
            <a:endParaRPr lang="en-US" altLang="zh-CN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848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aseline="0" dirty="0" smtClean="0"/>
              <a:t>One simple example is that they are encoded and processed in PHY as 4 short PPDUs with same parameters. And then concatenated together omitting the PHY headers of the last 3 PPDUs.</a:t>
            </a:r>
          </a:p>
          <a:p>
            <a:endParaRPr lang="en-US" altLang="zh-CN" baseline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Note that It only applies to STAs</a:t>
            </a:r>
            <a:r>
              <a:rPr lang="en-US" altLang="zh-CN" baseline="0" dirty="0" smtClean="0"/>
              <a:t> that has latency sensitive traffic.</a:t>
            </a: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201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Pros: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Latency sensitive traffic can be send within</a:t>
            </a:r>
            <a:r>
              <a:rPr lang="en-US" altLang="zh-CN" baseline="0" dirty="0" smtClean="0"/>
              <a:t> the current TXOP as early as possible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Data bits that has already been send can be received and delivered to up layer by the receiver.</a:t>
            </a:r>
            <a:endParaRPr lang="en-US" altLang="zh-CN" dirty="0" smtClean="0"/>
          </a:p>
          <a:p>
            <a:r>
              <a:rPr lang="en-US" altLang="zh-CN" dirty="0" err="1" smtClean="0"/>
              <a:t>Conts</a:t>
            </a:r>
            <a:r>
              <a:rPr lang="en-US" altLang="zh-CN" dirty="0" smtClean="0"/>
              <a:t>:</a:t>
            </a:r>
          </a:p>
          <a:p>
            <a:r>
              <a:rPr lang="en-US" altLang="zh-CN" dirty="0" smtClean="0"/>
              <a:t>A</a:t>
            </a:r>
            <a:r>
              <a:rPr lang="en-US" altLang="zh-CN" baseline="0" dirty="0" smtClean="0"/>
              <a:t> bit complex for the PHY. Need to encode 4 short PPDUs instead of 1 long PPDU.</a:t>
            </a:r>
          </a:p>
          <a:p>
            <a:r>
              <a:rPr lang="en-US" altLang="zh-CN" baseline="0" dirty="0" smtClean="0"/>
              <a:t>The good news is that</a:t>
            </a:r>
            <a:endParaRPr lang="en-US" altLang="zh-CN" dirty="0" smtClean="0"/>
          </a:p>
          <a:p>
            <a:r>
              <a:rPr lang="en-US" altLang="zh-CN" dirty="0" smtClean="0"/>
              <a:t>It only applies to STAs</a:t>
            </a:r>
            <a:r>
              <a:rPr lang="en-US" altLang="zh-CN" baseline="0" dirty="0" smtClean="0"/>
              <a:t> that has latency sensitive traffic(for example the STA that has setup a </a:t>
            </a:r>
            <a:r>
              <a:rPr lang="en-US" altLang="zh-CN" baseline="0" dirty="0" err="1" smtClean="0"/>
              <a:t>rTWT</a:t>
            </a:r>
            <a:r>
              <a:rPr lang="en-US" altLang="zh-CN" baseline="0" dirty="0" smtClean="0"/>
              <a:t> with AP). The STA don’t have to do this all the time.</a:t>
            </a: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934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Pros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Latency sensitive traffic can be send within</a:t>
            </a:r>
            <a:r>
              <a:rPr lang="en-US" altLang="zh-CN" baseline="0" dirty="0" smtClean="0"/>
              <a:t> the current TXOP.</a:t>
            </a:r>
            <a:endParaRPr lang="en-US" altLang="zh-CN" dirty="0" smtClean="0"/>
          </a:p>
          <a:p>
            <a:r>
              <a:rPr lang="en-US" altLang="zh-CN" dirty="0" smtClean="0"/>
              <a:t>Less changes are made to </a:t>
            </a:r>
            <a:r>
              <a:rPr lang="en-US" altLang="zh-CN" dirty="0" err="1" smtClean="0"/>
              <a:t>phy</a:t>
            </a:r>
            <a:r>
              <a:rPr lang="en-US" altLang="zh-CN" dirty="0" smtClean="0"/>
              <a:t>. </a:t>
            </a:r>
            <a:r>
              <a:rPr lang="en-US" altLang="zh-CN" dirty="0" err="1" smtClean="0"/>
              <a:t>Phy</a:t>
            </a:r>
            <a:r>
              <a:rPr lang="en-US" altLang="zh-CN" dirty="0" smtClean="0"/>
              <a:t> don’t have to separate</a:t>
            </a:r>
            <a:r>
              <a:rPr lang="en-US" altLang="zh-CN" baseline="0" dirty="0" smtClean="0"/>
              <a:t> a long PPDU into many short PPDUs.</a:t>
            </a:r>
            <a:endParaRPr lang="en-US" altLang="zh-CN" dirty="0" smtClean="0"/>
          </a:p>
          <a:p>
            <a:r>
              <a:rPr lang="en-US" altLang="zh-CN" dirty="0" err="1" smtClean="0"/>
              <a:t>Conts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Latency sensitive traffic may</a:t>
            </a:r>
            <a:r>
              <a:rPr lang="en-US" altLang="zh-CN" baseline="0" dirty="0" smtClean="0"/>
              <a:t> have to wait for a long time if the ongoing PPDU is very long, say 4ms.</a:t>
            </a:r>
            <a:endParaRPr lang="en-US" altLang="zh-CN" dirty="0" smtClean="0"/>
          </a:p>
          <a:p>
            <a:r>
              <a:rPr lang="en-US" altLang="zh-CN" dirty="0" smtClean="0"/>
              <a:t>STAs that don’t support latency sensitive feature</a:t>
            </a:r>
            <a:r>
              <a:rPr lang="en-US" altLang="zh-CN" baseline="0" dirty="0" smtClean="0"/>
              <a:t> are not </a:t>
            </a:r>
            <a:r>
              <a:rPr lang="en-US" altLang="zh-CN" baseline="0" dirty="0" err="1" smtClean="0"/>
              <a:t>afftected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3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Pros:</a:t>
            </a:r>
            <a:r>
              <a:rPr lang="en-US" altLang="zh-CN" baseline="0" dirty="0" smtClean="0"/>
              <a:t> </a:t>
            </a:r>
          </a:p>
          <a:p>
            <a:r>
              <a:rPr lang="en-US" altLang="zh-CN" dirty="0" smtClean="0"/>
              <a:t>Less changes are made to </a:t>
            </a:r>
            <a:r>
              <a:rPr lang="en-US" altLang="zh-CN" dirty="0" err="1" smtClean="0"/>
              <a:t>phy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Latency</a:t>
            </a:r>
            <a:r>
              <a:rPr lang="en-US" altLang="zh-CN" baseline="0" dirty="0" smtClean="0"/>
              <a:t> sensitive traffic can be send earlier.</a:t>
            </a:r>
          </a:p>
          <a:p>
            <a:r>
              <a:rPr lang="en-US" altLang="zh-CN" baseline="0" dirty="0" err="1" smtClean="0"/>
              <a:t>Conts</a:t>
            </a:r>
            <a:r>
              <a:rPr lang="en-US" altLang="zh-CN" baseline="0" dirty="0" smtClean="0"/>
              <a:t>:</a:t>
            </a:r>
          </a:p>
          <a:p>
            <a:r>
              <a:rPr lang="en-US" altLang="zh-CN" baseline="0" dirty="0" smtClean="0"/>
              <a:t>Part or all bits that have been send may be discarded</a:t>
            </a:r>
            <a:endParaRPr lang="en-US" altLang="zh-CN" dirty="0" smtClean="0"/>
          </a:p>
          <a:p>
            <a:endParaRPr lang="en-US" altLang="zh-CN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The receiver would expect receiving a latency sensitive PPDU after SIFS when a PPDU sequence end marker is detected.</a:t>
            </a:r>
          </a:p>
          <a:p>
            <a:endParaRPr lang="en-US" altLang="zh-CN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77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74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802.11-21/0670r0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A</a:t>
            </a:r>
            <a:r>
              <a:rPr lang="en-US" altLang="zh-CN" sz="1600" b="1" dirty="0" smtClean="0"/>
              <a:t>pril</a:t>
            </a:r>
            <a:r>
              <a:rPr lang="en-US" sz="1600" b="1" dirty="0" smtClean="0"/>
              <a:t> </a:t>
            </a:r>
            <a:r>
              <a:rPr lang="en-US" sz="1600" b="1" baseline="0" dirty="0" smtClean="0"/>
              <a:t>2021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F</a:t>
            </a:r>
            <a:r>
              <a:rPr lang="en-US" altLang="zh-CN" sz="2800" dirty="0" smtClean="0">
                <a:solidFill>
                  <a:schemeClr val="tx1"/>
                </a:solidFill>
              </a:rPr>
              <a:t>urther Improve Latency Performance in 11be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2021-04-13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444061"/>
              </p:ext>
            </p:extLst>
          </p:nvPr>
        </p:nvGraphicFramePr>
        <p:xfrm>
          <a:off x="838200" y="2209192"/>
          <a:ext cx="7239000" cy="1101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Boyce Bo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Nanjing,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yangbo59@huawei.com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Jason Yuchen Guo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i="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Ross Jian</a:t>
                      </a:r>
                      <a:r>
                        <a:rPr lang="en-US" sz="1200" i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</a:t>
            </a:r>
            <a:r>
              <a:rPr lang="en-US" dirty="0" smtClean="0"/>
              <a:t>Huawei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Transmitter block diagram of PHY</a:t>
            </a:r>
            <a:endParaRPr lang="en-US" sz="2800" dirty="0">
              <a:latin typeface="+mj-lt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2895600" y="2618601"/>
            <a:ext cx="42672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/>
              <a:t>Transmitter block diagram </a:t>
            </a:r>
            <a:r>
              <a:rPr lang="en-US" altLang="zh-CN" sz="1100" dirty="0" smtClean="0"/>
              <a:t>for EHT PPDU Data field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209800" y="3049075"/>
            <a:ext cx="685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Control Switch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肘形连接符 9"/>
          <p:cNvCxnSpPr>
            <a:stCxn id="8" idx="0"/>
            <a:endCxn id="5" idx="1"/>
          </p:cNvCxnSpPr>
          <p:nvPr/>
        </p:nvCxnSpPr>
        <p:spPr bwMode="auto">
          <a:xfrm rot="5400000" flipH="1" flipV="1">
            <a:off x="2585113" y="2738588"/>
            <a:ext cx="278074" cy="3429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肘形连接符 12"/>
          <p:cNvCxnSpPr>
            <a:stCxn id="5" idx="3"/>
            <a:endCxn id="14" idx="1"/>
          </p:cNvCxnSpPr>
          <p:nvPr/>
        </p:nvCxnSpPr>
        <p:spPr bwMode="auto">
          <a:xfrm>
            <a:off x="7162800" y="2771001"/>
            <a:ext cx="533400" cy="457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矩形 13"/>
          <p:cNvSpPr/>
          <p:nvPr/>
        </p:nvSpPr>
        <p:spPr bwMode="auto">
          <a:xfrm>
            <a:off x="7696200" y="2999601"/>
            <a:ext cx="762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Analog and RF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5791200" y="3533001"/>
            <a:ext cx="1371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PPDU End Marker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肘形连接符 18"/>
          <p:cNvCxnSpPr>
            <a:stCxn id="8" idx="2"/>
            <a:endCxn id="40" idx="1"/>
          </p:cNvCxnSpPr>
          <p:nvPr/>
        </p:nvCxnSpPr>
        <p:spPr bwMode="auto">
          <a:xfrm rot="16200000" flipH="1">
            <a:off x="4082387" y="1976588"/>
            <a:ext cx="179126" cy="32385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肘形连接符 20"/>
          <p:cNvCxnSpPr>
            <a:stCxn id="40" idx="3"/>
            <a:endCxn id="14" idx="1"/>
          </p:cNvCxnSpPr>
          <p:nvPr/>
        </p:nvCxnSpPr>
        <p:spPr bwMode="auto">
          <a:xfrm flipV="1">
            <a:off x="7162800" y="3228201"/>
            <a:ext cx="533400" cy="4572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直接箭头连接符 24"/>
          <p:cNvCxnSpPr>
            <a:stCxn id="14" idx="3"/>
          </p:cNvCxnSpPr>
          <p:nvPr/>
        </p:nvCxnSpPr>
        <p:spPr bwMode="auto">
          <a:xfrm>
            <a:off x="8458200" y="3228201"/>
            <a:ext cx="22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 flipV="1">
            <a:off x="2324100" y="35052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1752600" y="3733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Control signal</a:t>
            </a:r>
            <a:endParaRPr lang="zh-CN" altLang="en-US" b="1" dirty="0"/>
          </a:p>
        </p:txBody>
      </p:sp>
      <p:cxnSp>
        <p:nvCxnSpPr>
          <p:cNvPr id="32" name="直接箭头连接符 31"/>
          <p:cNvCxnSpPr>
            <a:endCxn id="8" idx="1"/>
          </p:cNvCxnSpPr>
          <p:nvPr/>
        </p:nvCxnSpPr>
        <p:spPr bwMode="auto">
          <a:xfrm>
            <a:off x="152400" y="3277675"/>
            <a:ext cx="2057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矩形 34"/>
          <p:cNvSpPr/>
          <p:nvPr/>
        </p:nvSpPr>
        <p:spPr bwMode="auto">
          <a:xfrm>
            <a:off x="1219200" y="2771001"/>
            <a:ext cx="9144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Data </a:t>
            </a:r>
            <a:r>
              <a:rPr lang="en-US" altLang="zh-CN" sz="1000" dirty="0" smtClean="0"/>
              <a:t> bits of EHT PPDU 1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228600" y="2771001"/>
            <a:ext cx="9144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Data </a:t>
            </a:r>
            <a:r>
              <a:rPr lang="en-US" altLang="zh-CN" sz="1000" dirty="0" smtClean="0"/>
              <a:t> bits of EHT PPDU 2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4" name="矩形 83"/>
          <p:cNvSpPr/>
          <p:nvPr/>
        </p:nvSpPr>
        <p:spPr bwMode="auto">
          <a:xfrm>
            <a:off x="2895600" y="1752600"/>
            <a:ext cx="42672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>
                <a:solidFill>
                  <a:schemeClr val="bg1">
                    <a:lumMod val="65000"/>
                  </a:schemeClr>
                </a:solidFill>
              </a:rPr>
              <a:t>Transmitter block </a:t>
            </a:r>
            <a:r>
              <a:rPr lang="en-US" altLang="zh-CN" sz="1100" dirty="0" smtClean="0">
                <a:solidFill>
                  <a:schemeClr val="bg1">
                    <a:lumMod val="65000"/>
                  </a:schemeClr>
                </a:solidFill>
              </a:rPr>
              <a:t>diagrams for Pre-EHT PPDU Data field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2895600" y="2209800"/>
            <a:ext cx="42672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100" dirty="0"/>
              <a:t>Transmitter block diagram </a:t>
            </a:r>
            <a:r>
              <a:rPr lang="en-US" altLang="zh-CN" sz="1100" dirty="0" smtClean="0"/>
              <a:t>for L-SIG, RL-SIG,U-SIG, HE-SIG-A fields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直接箭头连接符 53"/>
          <p:cNvCxnSpPr>
            <a:endCxn id="84" idx="1"/>
          </p:cNvCxnSpPr>
          <p:nvPr/>
        </p:nvCxnSpPr>
        <p:spPr bwMode="auto">
          <a:xfrm>
            <a:off x="2514600" y="19050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7" name="肘形连接符 56"/>
          <p:cNvCxnSpPr>
            <a:stCxn id="84" idx="3"/>
            <a:endCxn id="14" idx="1"/>
          </p:cNvCxnSpPr>
          <p:nvPr/>
        </p:nvCxnSpPr>
        <p:spPr bwMode="auto">
          <a:xfrm>
            <a:off x="7162800" y="1905000"/>
            <a:ext cx="533400" cy="1323201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1" name="肘形连接符 90"/>
          <p:cNvCxnSpPr>
            <a:stCxn id="87" idx="3"/>
            <a:endCxn id="14" idx="1"/>
          </p:cNvCxnSpPr>
          <p:nvPr/>
        </p:nvCxnSpPr>
        <p:spPr bwMode="auto">
          <a:xfrm>
            <a:off x="7162800" y="2362200"/>
            <a:ext cx="533400" cy="866001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肘形连接符 103"/>
          <p:cNvCxnSpPr>
            <a:stCxn id="8" idx="0"/>
            <a:endCxn id="87" idx="1"/>
          </p:cNvCxnSpPr>
          <p:nvPr/>
        </p:nvCxnSpPr>
        <p:spPr bwMode="auto">
          <a:xfrm rot="5400000" flipH="1" flipV="1">
            <a:off x="2380713" y="2534188"/>
            <a:ext cx="686875" cy="3429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5" name="矩形 104"/>
          <p:cNvSpPr/>
          <p:nvPr/>
        </p:nvSpPr>
        <p:spPr bwMode="auto">
          <a:xfrm>
            <a:off x="609600" y="3380601"/>
            <a:ext cx="12192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bits </a:t>
            </a:r>
            <a:r>
              <a:rPr lang="en-US" altLang="zh-CN" sz="1000" dirty="0" smtClean="0"/>
              <a:t>of PHY </a:t>
            </a:r>
            <a:r>
              <a:rPr lang="en-US" altLang="zh-CN" sz="1000" dirty="0"/>
              <a:t>Header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6" name="矩形 105"/>
          <p:cNvSpPr/>
          <p:nvPr/>
        </p:nvSpPr>
        <p:spPr bwMode="auto">
          <a:xfrm>
            <a:off x="885825" y="4820424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07" name="矩形 106"/>
          <p:cNvSpPr/>
          <p:nvPr/>
        </p:nvSpPr>
        <p:spPr bwMode="auto">
          <a:xfrm>
            <a:off x="1265184" y="4820424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08" name="矩形 107"/>
          <p:cNvSpPr/>
          <p:nvPr/>
        </p:nvSpPr>
        <p:spPr bwMode="auto">
          <a:xfrm>
            <a:off x="2273296" y="4820424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3281408" y="4820424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4289520" y="4820424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1" name="文本框 110"/>
          <p:cNvSpPr txBox="1"/>
          <p:nvPr/>
        </p:nvSpPr>
        <p:spPr>
          <a:xfrm>
            <a:off x="5562600" y="48006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Generate 1 PHY Header and then 4 Data fields</a:t>
            </a:r>
            <a:endParaRPr lang="zh-CN" altLang="en-US" dirty="0"/>
          </a:p>
        </p:txBody>
      </p:sp>
      <p:sp>
        <p:nvSpPr>
          <p:cNvPr id="112" name="矩形 111"/>
          <p:cNvSpPr/>
          <p:nvPr/>
        </p:nvSpPr>
        <p:spPr bwMode="auto">
          <a:xfrm>
            <a:off x="3019625" y="5487670"/>
            <a:ext cx="815752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</a:t>
            </a:r>
            <a:r>
              <a:rPr lang="en-US" altLang="zh-CN" kern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3" name="矩形 112"/>
          <p:cNvSpPr/>
          <p:nvPr/>
        </p:nvSpPr>
        <p:spPr bwMode="auto">
          <a:xfrm>
            <a:off x="2640266" y="548767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4" name="矩形 113"/>
          <p:cNvSpPr/>
          <p:nvPr/>
        </p:nvSpPr>
        <p:spPr bwMode="auto">
          <a:xfrm>
            <a:off x="897785" y="548640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5" name="矩形 114"/>
          <p:cNvSpPr/>
          <p:nvPr/>
        </p:nvSpPr>
        <p:spPr bwMode="auto">
          <a:xfrm>
            <a:off x="1277144" y="548640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6" name="矩形 115"/>
          <p:cNvSpPr/>
          <p:nvPr/>
        </p:nvSpPr>
        <p:spPr bwMode="auto">
          <a:xfrm>
            <a:off x="4419600" y="548640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9" name="下箭头 118"/>
          <p:cNvSpPr/>
          <p:nvPr/>
        </p:nvSpPr>
        <p:spPr bwMode="auto">
          <a:xfrm>
            <a:off x="1990874" y="5311904"/>
            <a:ext cx="94840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120" name="直接连接符 119"/>
          <p:cNvCxnSpPr/>
          <p:nvPr/>
        </p:nvCxnSpPr>
        <p:spPr bwMode="auto">
          <a:xfrm>
            <a:off x="2438797" y="5341046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直接连接符 120"/>
          <p:cNvCxnSpPr/>
          <p:nvPr/>
        </p:nvCxnSpPr>
        <p:spPr bwMode="auto">
          <a:xfrm>
            <a:off x="2640532" y="5341046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直接箭头连接符 121"/>
          <p:cNvCxnSpPr/>
          <p:nvPr/>
        </p:nvCxnSpPr>
        <p:spPr bwMode="auto">
          <a:xfrm>
            <a:off x="2280492" y="5413054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直接箭头连接符 122"/>
          <p:cNvCxnSpPr/>
          <p:nvPr/>
        </p:nvCxnSpPr>
        <p:spPr bwMode="auto">
          <a:xfrm flipH="1">
            <a:off x="2650058" y="5413054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直接连接符 124"/>
          <p:cNvCxnSpPr/>
          <p:nvPr/>
        </p:nvCxnSpPr>
        <p:spPr bwMode="auto">
          <a:xfrm>
            <a:off x="3838774" y="5341046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直接连接符 125"/>
          <p:cNvCxnSpPr/>
          <p:nvPr/>
        </p:nvCxnSpPr>
        <p:spPr bwMode="auto">
          <a:xfrm>
            <a:off x="4040509" y="5341046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直接箭头连接符 126"/>
          <p:cNvCxnSpPr/>
          <p:nvPr/>
        </p:nvCxnSpPr>
        <p:spPr bwMode="auto">
          <a:xfrm>
            <a:off x="3680469" y="5413054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直接箭头连接符 127"/>
          <p:cNvCxnSpPr/>
          <p:nvPr/>
        </p:nvCxnSpPr>
        <p:spPr bwMode="auto">
          <a:xfrm flipH="1">
            <a:off x="4050035" y="5413054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矩形 129"/>
          <p:cNvSpPr/>
          <p:nvPr/>
        </p:nvSpPr>
        <p:spPr bwMode="auto">
          <a:xfrm>
            <a:off x="4038480" y="548767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31" name="矩形 130"/>
          <p:cNvSpPr/>
          <p:nvPr/>
        </p:nvSpPr>
        <p:spPr bwMode="auto">
          <a:xfrm>
            <a:off x="2288497" y="5486400"/>
            <a:ext cx="144016" cy="238653"/>
          </a:xfrm>
          <a:prstGeom prst="rect">
            <a:avLst/>
          </a:prstGeom>
          <a:pattFill prst="wdUpDiag">
            <a:fgClr>
              <a:srgbClr val="FFCC99">
                <a:lumMod val="75000"/>
              </a:srgbClr>
            </a:fgClr>
            <a:bgClr>
              <a:srgbClr val="FFFFFF"/>
            </a:bgClr>
          </a:patt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32" name="文本框 131"/>
          <p:cNvSpPr txBox="1"/>
          <p:nvPr/>
        </p:nvSpPr>
        <p:spPr>
          <a:xfrm>
            <a:off x="5562600" y="54057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Switch to generate PPDU End Marker at the end of the first PPDU Data field</a:t>
            </a:r>
            <a:endParaRPr lang="zh-CN" altLang="en-US" dirty="0"/>
          </a:p>
        </p:txBody>
      </p:sp>
      <p:sp>
        <p:nvSpPr>
          <p:cNvPr id="133" name="文本框 132"/>
          <p:cNvSpPr txBox="1"/>
          <p:nvPr/>
        </p:nvSpPr>
        <p:spPr>
          <a:xfrm>
            <a:off x="685800" y="4202668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Generating PPDUs shown in previous examples</a:t>
            </a:r>
            <a:endParaRPr lang="zh-CN" altLang="en-US" sz="1800" b="1" dirty="0"/>
          </a:p>
        </p:txBody>
      </p:sp>
      <p:sp>
        <p:nvSpPr>
          <p:cNvPr id="139" name="矩形 138"/>
          <p:cNvSpPr/>
          <p:nvPr/>
        </p:nvSpPr>
        <p:spPr bwMode="auto">
          <a:xfrm>
            <a:off x="2233310" y="6152622"/>
            <a:ext cx="2948289" cy="238653"/>
          </a:xfrm>
          <a:prstGeom prst="rect">
            <a:avLst/>
          </a:prstGeom>
          <a:solidFill>
            <a:srgbClr val="FFCC66">
              <a:alpha val="30000"/>
            </a:srgbClr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40" name="矩形 139"/>
          <p:cNvSpPr/>
          <p:nvPr/>
        </p:nvSpPr>
        <p:spPr bwMode="auto">
          <a:xfrm>
            <a:off x="2972444" y="6152622"/>
            <a:ext cx="815752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</a:t>
            </a:r>
            <a:r>
              <a:rPr lang="en-US" altLang="zh-CN" kern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41" name="矩形 140"/>
          <p:cNvSpPr/>
          <p:nvPr/>
        </p:nvSpPr>
        <p:spPr bwMode="auto">
          <a:xfrm>
            <a:off x="2593085" y="6152622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42" name="矩形 141"/>
          <p:cNvSpPr/>
          <p:nvPr/>
        </p:nvSpPr>
        <p:spPr bwMode="auto">
          <a:xfrm>
            <a:off x="914400" y="6151352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43" name="矩形 142"/>
          <p:cNvSpPr/>
          <p:nvPr/>
        </p:nvSpPr>
        <p:spPr bwMode="auto">
          <a:xfrm>
            <a:off x="1293759" y="6151352"/>
            <a:ext cx="93955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44" name="下箭头 143"/>
          <p:cNvSpPr/>
          <p:nvPr/>
        </p:nvSpPr>
        <p:spPr bwMode="auto">
          <a:xfrm>
            <a:off x="2007489" y="5976856"/>
            <a:ext cx="94840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145" name="直接连接符 144"/>
          <p:cNvCxnSpPr/>
          <p:nvPr/>
        </p:nvCxnSpPr>
        <p:spPr bwMode="auto">
          <a:xfrm>
            <a:off x="2391616" y="6005998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直接连接符 145"/>
          <p:cNvCxnSpPr/>
          <p:nvPr/>
        </p:nvCxnSpPr>
        <p:spPr bwMode="auto">
          <a:xfrm>
            <a:off x="2593351" y="6005998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直接箭头连接符 146"/>
          <p:cNvCxnSpPr/>
          <p:nvPr/>
        </p:nvCxnSpPr>
        <p:spPr bwMode="auto">
          <a:xfrm>
            <a:off x="2233311" y="6078006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直接箭头连接符 147"/>
          <p:cNvCxnSpPr/>
          <p:nvPr/>
        </p:nvCxnSpPr>
        <p:spPr bwMode="auto">
          <a:xfrm flipH="1">
            <a:off x="2602877" y="6078006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矩形 148"/>
          <p:cNvSpPr/>
          <p:nvPr/>
        </p:nvSpPr>
        <p:spPr bwMode="auto">
          <a:xfrm>
            <a:off x="2236553" y="6151352"/>
            <a:ext cx="144016" cy="238653"/>
          </a:xfrm>
          <a:prstGeom prst="rect">
            <a:avLst/>
          </a:prstGeom>
          <a:pattFill prst="wdUpDiag">
            <a:fgClr>
              <a:srgbClr val="FFCC99">
                <a:lumMod val="75000"/>
              </a:srgbClr>
            </a:fgClr>
            <a:bgClr>
              <a:srgbClr val="FFFFFF"/>
            </a:bgClr>
          </a:patt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50" name="文本框 149"/>
          <p:cNvSpPr txBox="1"/>
          <p:nvPr/>
        </p:nvSpPr>
        <p:spPr>
          <a:xfrm>
            <a:off x="5562600" y="6096000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Switch to generate PPDU End Marker at any time</a:t>
            </a:r>
            <a:endParaRPr lang="zh-CN" altLang="en-US" dirty="0"/>
          </a:p>
        </p:txBody>
      </p:sp>
      <p:sp>
        <p:nvSpPr>
          <p:cNvPr id="152" name="文本框 151"/>
          <p:cNvSpPr txBox="1"/>
          <p:nvPr/>
        </p:nvSpPr>
        <p:spPr>
          <a:xfrm>
            <a:off x="2971800" y="2938046"/>
            <a:ext cx="419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Pre-FEC Padding, Scrambler, LDPC Encoder, Post FEC Padding, Stream Parser, Constellation mapper, LDPC Tone mapper, CSD, Spatial and Frequency mapping, IDFT, Insert GI, window</a:t>
            </a:r>
            <a:endParaRPr lang="zh-CN" altLang="en-US" sz="800" dirty="0"/>
          </a:p>
        </p:txBody>
      </p:sp>
      <p:cxnSp>
        <p:nvCxnSpPr>
          <p:cNvPr id="157" name="肘形连接符 156"/>
          <p:cNvCxnSpPr>
            <a:stCxn id="8" idx="0"/>
            <a:endCxn id="5" idx="1"/>
          </p:cNvCxnSpPr>
          <p:nvPr/>
        </p:nvCxnSpPr>
        <p:spPr bwMode="auto">
          <a:xfrm rot="5400000" flipH="1" flipV="1">
            <a:off x="2585113" y="2738588"/>
            <a:ext cx="278074" cy="3429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9" name="肘形连接符 158"/>
          <p:cNvCxnSpPr>
            <a:stCxn id="5" idx="3"/>
            <a:endCxn id="14" idx="1"/>
          </p:cNvCxnSpPr>
          <p:nvPr/>
        </p:nvCxnSpPr>
        <p:spPr bwMode="auto">
          <a:xfrm>
            <a:off x="7162800" y="2771001"/>
            <a:ext cx="533400" cy="4572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1" name="肘形连接符 160"/>
          <p:cNvCxnSpPr>
            <a:stCxn id="40" idx="3"/>
            <a:endCxn id="14" idx="1"/>
          </p:cNvCxnSpPr>
          <p:nvPr/>
        </p:nvCxnSpPr>
        <p:spPr bwMode="auto">
          <a:xfrm flipV="1">
            <a:off x="7162800" y="3228201"/>
            <a:ext cx="533400" cy="4572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92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1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indefinite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We give some basic ideas on further improving latency and jitter performances in 11be.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Reference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>
                <a:latin typeface="+mj-lt"/>
              </a:rPr>
              <a:t>[1] 11-20-1670-02-00be-low-latency-resource-agreements </a:t>
            </a:r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[2] 11-20-1897-03-00be-obss-edca-parameter-sets-for-rta </a:t>
            </a:r>
            <a:endParaRPr lang="en-US" sz="2000" dirty="0" smtClean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2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BACKUP</a:t>
            </a:r>
            <a:endParaRPr lang="en-US" sz="2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13</a:t>
            </a:fld>
            <a:endParaRPr 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457200" y="1522200"/>
            <a:ext cx="8229600" cy="459000"/>
          </a:xfrm>
        </p:spPr>
        <p:txBody>
          <a:bodyPr/>
          <a:lstStyle/>
          <a:p>
            <a:r>
              <a:rPr lang="en-US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Current rules for TXOP sharing in md5.0</a:t>
            </a:r>
            <a:endParaRPr lang="zh-CN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文本占位符 5"/>
          <p:cNvSpPr txBox="1">
            <a:spLocks/>
          </p:cNvSpPr>
          <p:nvPr/>
        </p:nvSpPr>
        <p:spPr bwMode="auto">
          <a:xfrm>
            <a:off x="457200" y="3579600"/>
            <a:ext cx="8229600" cy="4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Intel Clear" panose="020B0604020203020204" pitchFamily="34" charset="0"/>
                <a:ea typeface="+mn-ea"/>
                <a:cs typeface="+mn-cs"/>
              </a:defRPr>
            </a:lvl1pPr>
            <a:lvl2pPr marL="360000" indent="-180000" algn="l" rtl="0" eaLnBrk="0" fontAlgn="base" hangingPunct="0">
              <a:spcBef>
                <a:spcPts val="300"/>
              </a:spcBef>
              <a:spcAft>
                <a:spcPct val="0"/>
              </a:spcAft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 algn="l" rtl="0" eaLnBrk="0" fontAlgn="base" hangingPunct="0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Intel Clear" panose="020B0604020203020204" pitchFamily="34" charset="0"/>
              </a:defRPr>
            </a:lvl4pPr>
            <a:lvl5pPr marL="900000" indent="-180000" algn="l" rtl="0" eaLnBrk="0" fontAlgn="base" hangingPunct="0">
              <a:spcBef>
                <a:spcPts val="3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Intel Clear" panose="020B0604020203020204" pitchFamily="34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Additional rules for TXOP sharing in ax8.0</a:t>
            </a:r>
            <a:endParaRPr lang="zh-CN" altLang="en-US" sz="18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5799" y="4061936"/>
            <a:ext cx="68652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0000"/>
                </a:solidFill>
              </a:rPr>
              <a:t>If the TXOP limit of the primary AC is greater than 0, then the STA may aggregate </a:t>
            </a:r>
            <a:r>
              <a:rPr lang="en-US" altLang="zh-CN" sz="1400" dirty="0" err="1">
                <a:solidFill>
                  <a:srgbClr val="000000"/>
                </a:solidFill>
              </a:rPr>
              <a:t>QoS</a:t>
            </a:r>
            <a:r>
              <a:rPr lang="en-US" altLang="zh-CN" sz="1400" dirty="0">
                <a:solidFill>
                  <a:srgbClr val="000000"/>
                </a:solidFill>
              </a:rPr>
              <a:t> Data frames from one or more TIDs in the AMPDU under the following conditions:</a:t>
            </a:r>
            <a:r>
              <a:rPr lang="en-US" altLang="zh-CN" sz="1400" dirty="0"/>
              <a:t> </a:t>
            </a:r>
            <a:endParaRPr lang="zh-CN" altLang="en-US" sz="1400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35" y="4564595"/>
            <a:ext cx="6354765" cy="191240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514601"/>
            <a:ext cx="6629400" cy="739922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838200" y="1944469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0000"/>
                </a:solidFill>
              </a:rPr>
              <a:t>Frames from ACs other than the primary AC shall not be included in the TXOP, with the following </a:t>
            </a:r>
            <a:r>
              <a:rPr lang="en-US" altLang="zh-CN" sz="1400" dirty="0" smtClean="0">
                <a:solidFill>
                  <a:srgbClr val="000000"/>
                </a:solidFill>
              </a:rPr>
              <a:t>exceptions (</a:t>
            </a:r>
            <a:r>
              <a:rPr lang="en-US" altLang="zh-CN" sz="1400" dirty="0">
                <a:solidFill>
                  <a:srgbClr val="000000"/>
                </a:solidFill>
              </a:rPr>
              <a:t>TXOP sharing):</a:t>
            </a:r>
            <a:r>
              <a:rPr lang="en-US" altLang="zh-CN" sz="1400" dirty="0"/>
              <a:t>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0984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E2E Delays in </a:t>
            </a:r>
            <a:r>
              <a:rPr lang="en-US" sz="2800" dirty="0" smtClean="0">
                <a:latin typeface="+mj-lt"/>
              </a:rPr>
              <a:t>heterogeneous networks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2" y="3200400"/>
            <a:ext cx="8459787" cy="3200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A typical data path nowadays consists of three hops, wireless LAN, wired network, and then wireless LAN.</a:t>
            </a:r>
          </a:p>
          <a:p>
            <a:r>
              <a:rPr lang="en-US" sz="2000" dirty="0" smtClean="0">
                <a:latin typeface="+mj-lt"/>
              </a:rPr>
              <a:t>E2E </a:t>
            </a:r>
            <a:r>
              <a:rPr lang="en-US" altLang="zh-CN" sz="2000" dirty="0" smtClean="0">
                <a:latin typeface="+mj-lt"/>
              </a:rPr>
              <a:t>delay is a combination of transmission delays of wireless and wired networks.</a:t>
            </a:r>
            <a:endParaRPr lang="en-US" altLang="zh-CN" sz="1400" b="0" dirty="0">
              <a:latin typeface="+mj-lt"/>
            </a:endParaRPr>
          </a:p>
          <a:p>
            <a:pPr lvl="2"/>
            <a:r>
              <a:rPr lang="en-US" altLang="zh-CN" sz="1600" dirty="0" smtClean="0">
                <a:latin typeface="+mj-lt"/>
              </a:rPr>
              <a:t>For wired networks, many efforts have been made over last several years, such as TSN, </a:t>
            </a:r>
            <a:r>
              <a:rPr lang="en-US" altLang="zh-CN" sz="1600" dirty="0" err="1" smtClean="0">
                <a:latin typeface="+mj-lt"/>
              </a:rPr>
              <a:t>DetNet</a:t>
            </a:r>
            <a:r>
              <a:rPr lang="en-US" altLang="zh-CN" sz="1600" dirty="0" smtClean="0">
                <a:latin typeface="+mj-lt"/>
              </a:rPr>
              <a:t> etc.</a:t>
            </a:r>
          </a:p>
          <a:p>
            <a:pPr lvl="2"/>
            <a:r>
              <a:rPr lang="en-US" altLang="zh-CN" sz="1600" dirty="0" smtClean="0">
                <a:latin typeface="+mj-lt"/>
              </a:rPr>
              <a:t>For wireless LANs, 802.11be also aims at providing better delay performance for latency sensitive traffic.</a:t>
            </a:r>
          </a:p>
          <a:p>
            <a:r>
              <a:rPr lang="en-US" altLang="zh-CN" sz="2000" dirty="0">
                <a:latin typeface="+mj-lt"/>
              </a:rPr>
              <a:t>This proposal is to provide some mechanism to further improve latency performance in 11be</a:t>
            </a: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103" name="组合 102"/>
          <p:cNvGrpSpPr/>
          <p:nvPr/>
        </p:nvGrpSpPr>
        <p:grpSpPr>
          <a:xfrm>
            <a:off x="685800" y="1828800"/>
            <a:ext cx="7315200" cy="914400"/>
            <a:chOff x="533400" y="1981200"/>
            <a:chExt cx="7772400" cy="914400"/>
          </a:xfrm>
        </p:grpSpPr>
        <p:sp>
          <p:nvSpPr>
            <p:cNvPr id="4" name="椭圆 3"/>
            <p:cNvSpPr/>
            <p:nvPr/>
          </p:nvSpPr>
          <p:spPr bwMode="auto">
            <a:xfrm>
              <a:off x="533400" y="2019300"/>
              <a:ext cx="1143000" cy="838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Source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椭圆 68"/>
            <p:cNvSpPr/>
            <p:nvPr/>
          </p:nvSpPr>
          <p:spPr bwMode="auto">
            <a:xfrm>
              <a:off x="7239000" y="2019300"/>
              <a:ext cx="1066800" cy="838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Destination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六边形 72"/>
            <p:cNvSpPr/>
            <p:nvPr/>
          </p:nvSpPr>
          <p:spPr bwMode="auto">
            <a:xfrm>
              <a:off x="1909763" y="1981200"/>
              <a:ext cx="1133475" cy="914400"/>
            </a:xfrm>
            <a:prstGeom prst="hexagon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WLAN - 1</a:t>
              </a:r>
            </a:p>
          </p:txBody>
        </p:sp>
        <p:sp>
          <p:nvSpPr>
            <p:cNvPr id="74" name="六边形 73"/>
            <p:cNvSpPr/>
            <p:nvPr/>
          </p:nvSpPr>
          <p:spPr bwMode="auto">
            <a:xfrm>
              <a:off x="3286125" y="1981200"/>
              <a:ext cx="2347913" cy="914400"/>
            </a:xfrm>
            <a:prstGeom prst="hexagon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Wired Networks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(Ethernet and IP)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六边形 74"/>
            <p:cNvSpPr/>
            <p:nvPr/>
          </p:nvSpPr>
          <p:spPr bwMode="auto">
            <a:xfrm>
              <a:off x="5876925" y="1981200"/>
              <a:ext cx="1128712" cy="914400"/>
            </a:xfrm>
            <a:prstGeom prst="hexagon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WLAN - 2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7" name="直接箭头连接符 76"/>
            <p:cNvCxnSpPr>
              <a:stCxn id="4" idx="6"/>
              <a:endCxn id="73" idx="3"/>
            </p:cNvCxnSpPr>
            <p:nvPr/>
          </p:nvCxnSpPr>
          <p:spPr bwMode="auto">
            <a:xfrm>
              <a:off x="1676400" y="2438400"/>
              <a:ext cx="23336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9" name="直接箭头连接符 78"/>
            <p:cNvCxnSpPr>
              <a:stCxn id="73" idx="0"/>
              <a:endCxn id="74" idx="3"/>
            </p:cNvCxnSpPr>
            <p:nvPr/>
          </p:nvCxnSpPr>
          <p:spPr bwMode="auto">
            <a:xfrm>
              <a:off x="3043238" y="2438400"/>
              <a:ext cx="24288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1" name="直接箭头连接符 80"/>
            <p:cNvCxnSpPr>
              <a:stCxn id="74" idx="0"/>
              <a:endCxn id="75" idx="3"/>
            </p:cNvCxnSpPr>
            <p:nvPr/>
          </p:nvCxnSpPr>
          <p:spPr bwMode="auto">
            <a:xfrm>
              <a:off x="5634038" y="2438400"/>
              <a:ext cx="24288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83" name="直接箭头连接符 82"/>
            <p:cNvCxnSpPr>
              <a:stCxn id="75" idx="0"/>
              <a:endCxn id="69" idx="2"/>
            </p:cNvCxnSpPr>
            <p:nvPr/>
          </p:nvCxnSpPr>
          <p:spPr bwMode="auto">
            <a:xfrm>
              <a:off x="7005637" y="2438400"/>
              <a:ext cx="23336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Analysis on access delays when using EDCA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1001" y="4343400"/>
            <a:ext cx="8305800" cy="1859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+mj-lt"/>
              </a:rPr>
              <a:t>The figure above shows where the latency tail comes from in WLAN.</a:t>
            </a:r>
          </a:p>
          <a:p>
            <a:pPr lvl="2">
              <a:spcBef>
                <a:spcPts val="600"/>
              </a:spcBef>
            </a:pPr>
            <a:r>
              <a:rPr lang="en-US" sz="1600" b="0" dirty="0" smtClean="0">
                <a:latin typeface="+mj-lt"/>
              </a:rPr>
              <a:t>Waiting for the transmission of other </a:t>
            </a:r>
            <a:r>
              <a:rPr lang="en-US" altLang="zh-CN" sz="1600" b="0" dirty="0" smtClean="0">
                <a:latin typeface="+mj-lt"/>
              </a:rPr>
              <a:t>ongoing PPDUs of the device itself.</a:t>
            </a:r>
            <a:r>
              <a:rPr lang="en-US" sz="1600" b="0" dirty="0" smtClean="0">
                <a:latin typeface="+mj-lt"/>
              </a:rPr>
              <a:t> </a:t>
            </a:r>
          </a:p>
          <a:p>
            <a:pPr lvl="2">
              <a:spcBef>
                <a:spcPts val="600"/>
              </a:spcBef>
            </a:pPr>
            <a:r>
              <a:rPr lang="en-US" sz="1600" dirty="0" err="1">
                <a:latin typeface="+mj-lt"/>
              </a:rPr>
              <a:t>B</a:t>
            </a:r>
            <a:r>
              <a:rPr lang="en-US" sz="1600" b="0" dirty="0" err="1" smtClean="0">
                <a:latin typeface="+mj-lt"/>
              </a:rPr>
              <a:t>ackoff</a:t>
            </a:r>
            <a:r>
              <a:rPr lang="en-US" sz="1600" b="0" dirty="0" smtClean="0">
                <a:latin typeface="+mj-lt"/>
              </a:rPr>
              <a:t> and frequently being interrupted by transmissions of other STAs</a:t>
            </a:r>
          </a:p>
          <a:p>
            <a:pPr lvl="2">
              <a:spcBef>
                <a:spcPts val="600"/>
              </a:spcBef>
            </a:pPr>
            <a:r>
              <a:rPr lang="en-US" sz="1600" b="0" dirty="0" smtClean="0">
                <a:latin typeface="+mj-lt"/>
              </a:rPr>
              <a:t>Collisions and </a:t>
            </a:r>
            <a:r>
              <a:rPr lang="en-US" sz="1600" b="0" dirty="0" err="1" smtClean="0">
                <a:latin typeface="+mj-lt"/>
              </a:rPr>
              <a:t>backoff</a:t>
            </a:r>
            <a:r>
              <a:rPr lang="en-US" sz="1600" b="0" dirty="0" smtClean="0">
                <a:latin typeface="+mj-lt"/>
              </a:rPr>
              <a:t> with a larger window</a:t>
            </a: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381000" y="1828800"/>
            <a:ext cx="8458200" cy="1960984"/>
            <a:chOff x="425205" y="891952"/>
            <a:chExt cx="10999387" cy="1960984"/>
          </a:xfrm>
        </p:grpSpPr>
        <p:cxnSp>
          <p:nvCxnSpPr>
            <p:cNvPr id="8" name="直接箭头连接符 7"/>
            <p:cNvCxnSpPr>
              <a:stCxn id="47" idx="2"/>
            </p:cNvCxnSpPr>
            <p:nvPr/>
          </p:nvCxnSpPr>
          <p:spPr bwMode="auto">
            <a:xfrm>
              <a:off x="3348631" y="1214373"/>
              <a:ext cx="12437" cy="552527"/>
            </a:xfrm>
            <a:prstGeom prst="straightConnector1">
              <a:avLst/>
            </a:prstGeom>
            <a:noFill/>
            <a:ln w="19050">
              <a:solidFill>
                <a:srgbClr val="00B050"/>
              </a:solidFill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连接符 8"/>
            <p:cNvCxnSpPr/>
            <p:nvPr/>
          </p:nvCxnSpPr>
          <p:spPr bwMode="auto">
            <a:xfrm flipH="1">
              <a:off x="3499433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连接符 9"/>
            <p:cNvCxnSpPr/>
            <p:nvPr/>
          </p:nvCxnSpPr>
          <p:spPr bwMode="auto">
            <a:xfrm>
              <a:off x="3587112" y="1768676"/>
              <a:ext cx="42226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" name="组合 12"/>
            <p:cNvGrpSpPr/>
            <p:nvPr/>
          </p:nvGrpSpPr>
          <p:grpSpPr>
            <a:xfrm>
              <a:off x="1199456" y="1929581"/>
              <a:ext cx="9730352" cy="844679"/>
              <a:chOff x="1296237" y="5054321"/>
              <a:chExt cx="5657222" cy="1115576"/>
            </a:xfrm>
          </p:grpSpPr>
          <p:cxnSp>
            <p:nvCxnSpPr>
              <p:cNvPr id="63" name="直接连接符 62"/>
              <p:cNvCxnSpPr/>
              <p:nvPr/>
            </p:nvCxnSpPr>
            <p:spPr bwMode="auto">
              <a:xfrm>
                <a:off x="1296237" y="5054321"/>
                <a:ext cx="565722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4" name="直接连接符 63"/>
              <p:cNvCxnSpPr/>
              <p:nvPr/>
            </p:nvCxnSpPr>
            <p:spPr bwMode="auto">
              <a:xfrm>
                <a:off x="1296237" y="5456255"/>
                <a:ext cx="565722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直接连接符 64"/>
              <p:cNvCxnSpPr/>
              <p:nvPr/>
            </p:nvCxnSpPr>
            <p:spPr bwMode="auto">
              <a:xfrm>
                <a:off x="1296237" y="5807947"/>
                <a:ext cx="565722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直接连接符 65"/>
              <p:cNvCxnSpPr/>
              <p:nvPr/>
            </p:nvCxnSpPr>
            <p:spPr bwMode="auto">
              <a:xfrm>
                <a:off x="1296237" y="6169897"/>
                <a:ext cx="565722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4" name="直接连接符 13"/>
            <p:cNvCxnSpPr/>
            <p:nvPr/>
          </p:nvCxnSpPr>
          <p:spPr bwMode="auto">
            <a:xfrm flipH="1">
              <a:off x="3610249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连接符 14"/>
            <p:cNvCxnSpPr/>
            <p:nvPr/>
          </p:nvCxnSpPr>
          <p:spPr bwMode="auto">
            <a:xfrm flipH="1">
              <a:off x="3711830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直接连接符 15"/>
            <p:cNvCxnSpPr/>
            <p:nvPr/>
          </p:nvCxnSpPr>
          <p:spPr bwMode="auto">
            <a:xfrm flipH="1">
              <a:off x="3818029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928843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矩形 17"/>
            <p:cNvSpPr/>
            <p:nvPr/>
          </p:nvSpPr>
          <p:spPr bwMode="auto">
            <a:xfrm>
              <a:off x="4063100" y="2095041"/>
              <a:ext cx="1888481" cy="139433"/>
            </a:xfrm>
            <a:prstGeom prst="rect">
              <a:avLst/>
            </a:prstGeom>
            <a:solidFill>
              <a:srgbClr val="FFCC66"/>
            </a:solidFill>
            <a:ln w="6350">
              <a:solidFill>
                <a:srgbClr val="00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</a:endParaRPr>
            </a:p>
          </p:txBody>
        </p:sp>
        <p:cxnSp>
          <p:nvCxnSpPr>
            <p:cNvPr id="19" name="直接箭头连接符 18"/>
            <p:cNvCxnSpPr/>
            <p:nvPr/>
          </p:nvCxnSpPr>
          <p:spPr bwMode="auto">
            <a:xfrm>
              <a:off x="3522875" y="1660502"/>
              <a:ext cx="525288" cy="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文本框 19"/>
            <p:cNvSpPr txBox="1"/>
            <p:nvPr/>
          </p:nvSpPr>
          <p:spPr>
            <a:xfrm>
              <a:off x="3497106" y="1349152"/>
              <a:ext cx="56153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1000" kern="0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DIFS+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36us</a:t>
              </a:r>
              <a:endPara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425205" y="1731416"/>
              <a:ext cx="744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STA a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25205" y="2043356"/>
              <a:ext cx="744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STA b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425205" y="2294430"/>
              <a:ext cx="744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STA c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25205" y="2575937"/>
              <a:ext cx="744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STA d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 bwMode="auto">
            <a:xfrm>
              <a:off x="4056175" y="1660502"/>
              <a:ext cx="1893860" cy="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文本框 25"/>
            <p:cNvSpPr txBox="1"/>
            <p:nvPr/>
          </p:nvSpPr>
          <p:spPr>
            <a:xfrm>
              <a:off x="4789176" y="1502520"/>
              <a:ext cx="468261" cy="153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5 </a:t>
              </a:r>
              <a:r>
                <a:rPr kumimoji="0" lang="en-US" altLang="zh-CN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ms</a:t>
              </a:r>
              <a:endPara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 flipH="1">
              <a:off x="6038668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6144866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6255682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直接连接符 29"/>
            <p:cNvCxnSpPr/>
            <p:nvPr/>
          </p:nvCxnSpPr>
          <p:spPr bwMode="auto">
            <a:xfrm flipH="1">
              <a:off x="6366498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直接连接符 30"/>
            <p:cNvCxnSpPr/>
            <p:nvPr/>
          </p:nvCxnSpPr>
          <p:spPr bwMode="auto">
            <a:xfrm>
              <a:off x="6125954" y="1768676"/>
              <a:ext cx="323374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直接箭头连接符 31"/>
            <p:cNvCxnSpPr/>
            <p:nvPr/>
          </p:nvCxnSpPr>
          <p:spPr bwMode="auto">
            <a:xfrm>
              <a:off x="6009598" y="1660502"/>
              <a:ext cx="454344" cy="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文本框 32"/>
            <p:cNvSpPr txBox="1"/>
            <p:nvPr/>
          </p:nvSpPr>
          <p:spPr>
            <a:xfrm>
              <a:off x="5990962" y="1292002"/>
              <a:ext cx="49546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DIFS+27us</a:t>
              </a:r>
              <a:endPara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34" name="矩形 33"/>
            <p:cNvSpPr/>
            <p:nvPr/>
          </p:nvSpPr>
          <p:spPr bwMode="auto">
            <a:xfrm>
              <a:off x="6510277" y="2365613"/>
              <a:ext cx="1888481" cy="139433"/>
            </a:xfrm>
            <a:prstGeom prst="rect">
              <a:avLst/>
            </a:prstGeom>
            <a:solidFill>
              <a:srgbClr val="FFCC66"/>
            </a:solidFill>
            <a:ln w="6350">
              <a:solidFill>
                <a:srgbClr val="00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</a:endParaRPr>
            </a:p>
          </p:txBody>
        </p:sp>
        <p:cxnSp>
          <p:nvCxnSpPr>
            <p:cNvPr id="35" name="直接箭头连接符 34"/>
            <p:cNvCxnSpPr/>
            <p:nvPr/>
          </p:nvCxnSpPr>
          <p:spPr bwMode="auto">
            <a:xfrm>
              <a:off x="6488576" y="1660502"/>
              <a:ext cx="1893860" cy="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文本框 35"/>
            <p:cNvSpPr txBox="1"/>
            <p:nvPr/>
          </p:nvSpPr>
          <p:spPr>
            <a:xfrm>
              <a:off x="7221578" y="1502520"/>
              <a:ext cx="468261" cy="153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1000" kern="0" dirty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5</a:t>
              </a: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 </a:t>
              </a:r>
              <a:r>
                <a:rPr kumimoji="0" lang="en-US" altLang="zh-CN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ms</a:t>
              </a:r>
              <a:endPara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 flipH="1">
              <a:off x="8459988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8566186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8677002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8787817" y="1768424"/>
              <a:ext cx="87678" cy="15977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直接连接符 40"/>
            <p:cNvCxnSpPr/>
            <p:nvPr/>
          </p:nvCxnSpPr>
          <p:spPr bwMode="auto">
            <a:xfrm>
              <a:off x="8547274" y="1768676"/>
              <a:ext cx="323374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直接箭头连接符 41"/>
            <p:cNvCxnSpPr/>
            <p:nvPr/>
          </p:nvCxnSpPr>
          <p:spPr bwMode="auto">
            <a:xfrm>
              <a:off x="8430918" y="1660502"/>
              <a:ext cx="454344" cy="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文本框 42"/>
            <p:cNvSpPr txBox="1"/>
            <p:nvPr/>
          </p:nvSpPr>
          <p:spPr>
            <a:xfrm>
              <a:off x="8445976" y="1272952"/>
              <a:ext cx="50127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0" rIns="36000" bIns="0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DIFS+27us</a:t>
              </a:r>
              <a:endPara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4" name="矩形 43"/>
            <p:cNvSpPr/>
            <p:nvPr/>
          </p:nvSpPr>
          <p:spPr bwMode="auto">
            <a:xfrm>
              <a:off x="8922362" y="1789251"/>
              <a:ext cx="411702" cy="139433"/>
            </a:xfrm>
            <a:prstGeom prst="rect">
              <a:avLst/>
            </a:prstGeom>
            <a:solidFill>
              <a:schemeClr val="accent1"/>
            </a:solidFill>
            <a:ln w="6350">
              <a:solidFill>
                <a:srgbClr val="00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</a:endParaRPr>
            </a:p>
          </p:txBody>
        </p:sp>
        <p:sp>
          <p:nvSpPr>
            <p:cNvPr id="45" name="矩形 44"/>
            <p:cNvSpPr/>
            <p:nvPr/>
          </p:nvSpPr>
          <p:spPr bwMode="auto">
            <a:xfrm>
              <a:off x="8932058" y="2635197"/>
              <a:ext cx="1888481" cy="139433"/>
            </a:xfrm>
            <a:prstGeom prst="rect">
              <a:avLst/>
            </a:prstGeom>
            <a:solidFill>
              <a:srgbClr val="FFCC66"/>
            </a:solidFill>
            <a:ln w="6350">
              <a:solidFill>
                <a:srgbClr val="00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 bwMode="auto">
            <a:xfrm>
              <a:off x="4048735" y="1588259"/>
              <a:ext cx="0" cy="65256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文本框 46"/>
            <p:cNvSpPr txBox="1"/>
            <p:nvPr/>
          </p:nvSpPr>
          <p:spPr>
            <a:xfrm>
              <a:off x="2850873" y="968152"/>
              <a:ext cx="9955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Backoff</a:t>
              </a:r>
              <a:r>
                <a:rPr lang="en-US" altLang="zh-CN" sz="1000" kern="0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: </a:t>
              </a: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10</a:t>
              </a:r>
              <a:endPara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cxnSp>
          <p:nvCxnSpPr>
            <p:cNvPr id="48" name="直接连接符 47"/>
            <p:cNvCxnSpPr/>
            <p:nvPr/>
          </p:nvCxnSpPr>
          <p:spPr bwMode="auto">
            <a:xfrm>
              <a:off x="6494320" y="1675796"/>
              <a:ext cx="0" cy="84355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直接连接符 48"/>
            <p:cNvCxnSpPr/>
            <p:nvPr/>
          </p:nvCxnSpPr>
          <p:spPr bwMode="auto">
            <a:xfrm>
              <a:off x="5966990" y="1588259"/>
              <a:ext cx="0" cy="65256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直接连接符 49"/>
            <p:cNvCxnSpPr/>
            <p:nvPr/>
          </p:nvCxnSpPr>
          <p:spPr bwMode="auto">
            <a:xfrm>
              <a:off x="8404933" y="1659881"/>
              <a:ext cx="0" cy="84355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直接连接符 50"/>
            <p:cNvCxnSpPr/>
            <p:nvPr/>
          </p:nvCxnSpPr>
          <p:spPr bwMode="auto">
            <a:xfrm>
              <a:off x="8901692" y="1659881"/>
              <a:ext cx="0" cy="11141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52" name="Group 9"/>
            <p:cNvGrpSpPr>
              <a:grpSpLocks/>
            </p:cNvGrpSpPr>
            <p:nvPr/>
          </p:nvGrpSpPr>
          <p:grpSpPr bwMode="auto">
            <a:xfrm>
              <a:off x="9019350" y="1723545"/>
              <a:ext cx="180398" cy="211008"/>
              <a:chOff x="3071" y="1288"/>
              <a:chExt cx="728" cy="839"/>
            </a:xfrm>
          </p:grpSpPr>
          <p:sp>
            <p:nvSpPr>
              <p:cNvPr id="61" name="Freeform 10"/>
              <p:cNvSpPr>
                <a:spLocks/>
              </p:cNvSpPr>
              <p:nvPr/>
            </p:nvSpPr>
            <p:spPr bwMode="auto">
              <a:xfrm>
                <a:off x="3071" y="1288"/>
                <a:ext cx="728" cy="839"/>
              </a:xfrm>
              <a:custGeom>
                <a:avLst/>
                <a:gdLst>
                  <a:gd name="T0" fmla="*/ 727 w 728"/>
                  <a:gd name="T1" fmla="*/ 753 h 839"/>
                  <a:gd name="T2" fmla="*/ 100 w 728"/>
                  <a:gd name="T3" fmla="*/ 0 h 839"/>
                  <a:gd name="T4" fmla="*/ 0 w 728"/>
                  <a:gd name="T5" fmla="*/ 84 h 839"/>
                  <a:gd name="T6" fmla="*/ 626 w 728"/>
                  <a:gd name="T7" fmla="*/ 838 h 839"/>
                  <a:gd name="T8" fmla="*/ 727 w 728"/>
                  <a:gd name="T9" fmla="*/ 753 h 8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8"/>
                  <a:gd name="T16" fmla="*/ 0 h 839"/>
                  <a:gd name="T17" fmla="*/ 728 w 728"/>
                  <a:gd name="T18" fmla="*/ 839 h 8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8" h="839">
                    <a:moveTo>
                      <a:pt x="727" y="753"/>
                    </a:moveTo>
                    <a:lnTo>
                      <a:pt x="100" y="0"/>
                    </a:lnTo>
                    <a:lnTo>
                      <a:pt x="0" y="84"/>
                    </a:lnTo>
                    <a:lnTo>
                      <a:pt x="626" y="838"/>
                    </a:lnTo>
                    <a:lnTo>
                      <a:pt x="727" y="753"/>
                    </a:lnTo>
                  </a:path>
                </a:pathLst>
              </a:custGeom>
              <a:solidFill>
                <a:srgbClr val="CC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62" name="Freeform 11"/>
              <p:cNvSpPr>
                <a:spLocks/>
              </p:cNvSpPr>
              <p:nvPr/>
            </p:nvSpPr>
            <p:spPr bwMode="auto">
              <a:xfrm>
                <a:off x="3071" y="1288"/>
                <a:ext cx="728" cy="839"/>
              </a:xfrm>
              <a:custGeom>
                <a:avLst/>
                <a:gdLst>
                  <a:gd name="T0" fmla="*/ 0 w 728"/>
                  <a:gd name="T1" fmla="*/ 753 h 839"/>
                  <a:gd name="T2" fmla="*/ 626 w 728"/>
                  <a:gd name="T3" fmla="*/ 0 h 839"/>
                  <a:gd name="T4" fmla="*/ 727 w 728"/>
                  <a:gd name="T5" fmla="*/ 84 h 839"/>
                  <a:gd name="T6" fmla="*/ 100 w 728"/>
                  <a:gd name="T7" fmla="*/ 838 h 839"/>
                  <a:gd name="T8" fmla="*/ 0 w 728"/>
                  <a:gd name="T9" fmla="*/ 753 h 8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8"/>
                  <a:gd name="T16" fmla="*/ 0 h 839"/>
                  <a:gd name="T17" fmla="*/ 728 w 728"/>
                  <a:gd name="T18" fmla="*/ 839 h 8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8" h="839">
                    <a:moveTo>
                      <a:pt x="0" y="753"/>
                    </a:moveTo>
                    <a:lnTo>
                      <a:pt x="626" y="0"/>
                    </a:lnTo>
                    <a:lnTo>
                      <a:pt x="727" y="84"/>
                    </a:lnTo>
                    <a:lnTo>
                      <a:pt x="100" y="838"/>
                    </a:lnTo>
                    <a:lnTo>
                      <a:pt x="0" y="753"/>
                    </a:lnTo>
                  </a:path>
                </a:pathLst>
              </a:custGeom>
              <a:solidFill>
                <a:srgbClr val="CC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53" name="Group 9"/>
            <p:cNvGrpSpPr>
              <a:grpSpLocks/>
            </p:cNvGrpSpPr>
            <p:nvPr/>
          </p:nvGrpSpPr>
          <p:grpSpPr bwMode="auto">
            <a:xfrm>
              <a:off x="9768310" y="2583019"/>
              <a:ext cx="180398" cy="211008"/>
              <a:chOff x="3071" y="1288"/>
              <a:chExt cx="728" cy="839"/>
            </a:xfrm>
          </p:grpSpPr>
          <p:sp>
            <p:nvSpPr>
              <p:cNvPr id="59" name="Freeform 10"/>
              <p:cNvSpPr>
                <a:spLocks/>
              </p:cNvSpPr>
              <p:nvPr/>
            </p:nvSpPr>
            <p:spPr bwMode="auto">
              <a:xfrm>
                <a:off x="3071" y="1288"/>
                <a:ext cx="728" cy="839"/>
              </a:xfrm>
              <a:custGeom>
                <a:avLst/>
                <a:gdLst>
                  <a:gd name="T0" fmla="*/ 727 w 728"/>
                  <a:gd name="T1" fmla="*/ 753 h 839"/>
                  <a:gd name="T2" fmla="*/ 100 w 728"/>
                  <a:gd name="T3" fmla="*/ 0 h 839"/>
                  <a:gd name="T4" fmla="*/ 0 w 728"/>
                  <a:gd name="T5" fmla="*/ 84 h 839"/>
                  <a:gd name="T6" fmla="*/ 626 w 728"/>
                  <a:gd name="T7" fmla="*/ 838 h 839"/>
                  <a:gd name="T8" fmla="*/ 727 w 728"/>
                  <a:gd name="T9" fmla="*/ 753 h 8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8"/>
                  <a:gd name="T16" fmla="*/ 0 h 839"/>
                  <a:gd name="T17" fmla="*/ 728 w 728"/>
                  <a:gd name="T18" fmla="*/ 839 h 8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8" h="839">
                    <a:moveTo>
                      <a:pt x="727" y="753"/>
                    </a:moveTo>
                    <a:lnTo>
                      <a:pt x="100" y="0"/>
                    </a:lnTo>
                    <a:lnTo>
                      <a:pt x="0" y="84"/>
                    </a:lnTo>
                    <a:lnTo>
                      <a:pt x="626" y="838"/>
                    </a:lnTo>
                    <a:lnTo>
                      <a:pt x="727" y="753"/>
                    </a:lnTo>
                  </a:path>
                </a:pathLst>
              </a:custGeom>
              <a:solidFill>
                <a:srgbClr val="CC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60" name="Freeform 11"/>
              <p:cNvSpPr>
                <a:spLocks/>
              </p:cNvSpPr>
              <p:nvPr/>
            </p:nvSpPr>
            <p:spPr bwMode="auto">
              <a:xfrm>
                <a:off x="3071" y="1288"/>
                <a:ext cx="728" cy="839"/>
              </a:xfrm>
              <a:custGeom>
                <a:avLst/>
                <a:gdLst>
                  <a:gd name="T0" fmla="*/ 0 w 728"/>
                  <a:gd name="T1" fmla="*/ 753 h 839"/>
                  <a:gd name="T2" fmla="*/ 626 w 728"/>
                  <a:gd name="T3" fmla="*/ 0 h 839"/>
                  <a:gd name="T4" fmla="*/ 727 w 728"/>
                  <a:gd name="T5" fmla="*/ 84 h 839"/>
                  <a:gd name="T6" fmla="*/ 100 w 728"/>
                  <a:gd name="T7" fmla="*/ 838 h 839"/>
                  <a:gd name="T8" fmla="*/ 0 w 728"/>
                  <a:gd name="T9" fmla="*/ 753 h 8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8"/>
                  <a:gd name="T16" fmla="*/ 0 h 839"/>
                  <a:gd name="T17" fmla="*/ 728 w 728"/>
                  <a:gd name="T18" fmla="*/ 839 h 8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8" h="839">
                    <a:moveTo>
                      <a:pt x="0" y="753"/>
                    </a:moveTo>
                    <a:lnTo>
                      <a:pt x="626" y="0"/>
                    </a:lnTo>
                    <a:lnTo>
                      <a:pt x="727" y="84"/>
                    </a:lnTo>
                    <a:lnTo>
                      <a:pt x="100" y="838"/>
                    </a:lnTo>
                    <a:lnTo>
                      <a:pt x="0" y="753"/>
                    </a:lnTo>
                  </a:path>
                </a:pathLst>
              </a:custGeom>
              <a:solidFill>
                <a:srgbClr val="CC0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</p:grpSp>
        <p:sp>
          <p:nvSpPr>
            <p:cNvPr id="54" name="文本框 53"/>
            <p:cNvSpPr txBox="1"/>
            <p:nvPr/>
          </p:nvSpPr>
          <p:spPr>
            <a:xfrm>
              <a:off x="10200456" y="1053259"/>
              <a:ext cx="122413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Backoff</a:t>
              </a:r>
              <a:r>
                <a:rPr lang="en-US" altLang="zh-CN" sz="1000" kern="0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: </a:t>
              </a: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20</a:t>
              </a:r>
              <a:endPara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5" name="矩形 54"/>
            <p:cNvSpPr/>
            <p:nvPr/>
          </p:nvSpPr>
          <p:spPr bwMode="auto">
            <a:xfrm>
              <a:off x="1703512" y="1785915"/>
              <a:ext cx="1656184" cy="139433"/>
            </a:xfrm>
            <a:prstGeom prst="rect">
              <a:avLst/>
            </a:prstGeom>
            <a:solidFill>
              <a:srgbClr val="FFCC66"/>
            </a:solidFill>
            <a:ln w="6350">
              <a:solidFill>
                <a:srgbClr val="00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宋体" charset="-122"/>
              </a:endParaRPr>
            </a:p>
          </p:txBody>
        </p:sp>
        <p:cxnSp>
          <p:nvCxnSpPr>
            <p:cNvPr id="56" name="直接箭头连接符 55"/>
            <p:cNvCxnSpPr/>
            <p:nvPr/>
          </p:nvCxnSpPr>
          <p:spPr bwMode="auto">
            <a:xfrm>
              <a:off x="2135559" y="1272952"/>
              <a:ext cx="0" cy="493948"/>
            </a:xfrm>
            <a:prstGeom prst="straightConnector1">
              <a:avLst/>
            </a:prstGeom>
            <a:noFill/>
            <a:ln w="19050">
              <a:solidFill>
                <a:srgbClr val="00B050"/>
              </a:solidFill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文本框 56"/>
            <p:cNvSpPr txBox="1"/>
            <p:nvPr/>
          </p:nvSpPr>
          <p:spPr>
            <a:xfrm>
              <a:off x="1317047" y="891952"/>
              <a:ext cx="158549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hangingPunct="1">
                <a:defRPr/>
              </a:pPr>
              <a:r>
                <a:rPr kumimoji="0" lang="en-US" altLang="zh-CN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Latency-sensitive</a:t>
              </a:r>
              <a:r>
                <a:rPr kumimoji="0" lang="en-US" altLang="zh-CN" sz="1050" b="1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rPr>
                <a:t> </a:t>
              </a:r>
              <a:r>
                <a:rPr lang="en-US" altLang="zh-CN" sz="1050" b="1" kern="0" noProof="0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traffic</a:t>
              </a:r>
              <a:r>
                <a:rPr lang="en-US" altLang="zh-CN" sz="1050" b="1" kern="0" dirty="0" smtClean="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rPr>
                <a:t> arrives</a:t>
              </a:r>
              <a:endParaRPr kumimoji="0" lang="zh-CN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cxnSp>
          <p:nvCxnSpPr>
            <p:cNvPr id="58" name="直接箭头连接符 57"/>
            <p:cNvCxnSpPr>
              <a:stCxn id="54" idx="2"/>
            </p:cNvCxnSpPr>
            <p:nvPr/>
          </p:nvCxnSpPr>
          <p:spPr bwMode="auto">
            <a:xfrm>
              <a:off x="10812524" y="1299480"/>
              <a:ext cx="17507" cy="430672"/>
            </a:xfrm>
            <a:prstGeom prst="straightConnector1">
              <a:avLst/>
            </a:prstGeom>
            <a:noFill/>
            <a:ln w="19050">
              <a:solidFill>
                <a:srgbClr val="00B050"/>
              </a:solidFill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8425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矩形 149"/>
          <p:cNvSpPr/>
          <p:nvPr/>
        </p:nvSpPr>
        <p:spPr bwMode="auto">
          <a:xfrm>
            <a:off x="381000" y="4800600"/>
            <a:ext cx="8534400" cy="1524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Improved TXOP Sharing (1)</a:t>
            </a:r>
            <a:endParaRPr lang="en-US" sz="2800" dirty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33400" y="1600200"/>
            <a:ext cx="822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har char="•"/>
            </a:pPr>
            <a:r>
              <a:rPr lang="en-US" altLang="zh-CN" sz="2000" b="1" dirty="0">
                <a:latin typeface="+mj-lt"/>
              </a:rPr>
              <a:t>Latency-sensitive traffic </a:t>
            </a:r>
            <a:r>
              <a:rPr lang="en-US" altLang="zh-CN" sz="2000" b="1" dirty="0" smtClean="0">
                <a:latin typeface="+mj-lt"/>
              </a:rPr>
              <a:t>usually has </a:t>
            </a:r>
            <a:r>
              <a:rPr lang="en-US" altLang="zh-CN" sz="2000" b="1" dirty="0">
                <a:latin typeface="+mj-lt"/>
              </a:rPr>
              <a:t>higher priority than </a:t>
            </a:r>
            <a:r>
              <a:rPr lang="en-US" altLang="zh-CN" sz="2000" b="1" dirty="0" smtClean="0">
                <a:latin typeface="+mj-lt"/>
              </a:rPr>
              <a:t>non-latency-sensitive </a:t>
            </a:r>
            <a:r>
              <a:rPr lang="en-US" altLang="zh-CN" sz="2000" b="1" dirty="0">
                <a:latin typeface="+mj-lt"/>
              </a:rPr>
              <a:t>traffic. </a:t>
            </a:r>
            <a:r>
              <a:rPr lang="en-US" altLang="zh-CN" sz="2000" b="1" dirty="0" smtClean="0">
                <a:latin typeface="+mj-lt"/>
              </a:rPr>
              <a:t>While </a:t>
            </a:r>
            <a:r>
              <a:rPr lang="en-US" altLang="zh-CN" sz="2000" b="1" dirty="0">
                <a:latin typeface="+mj-lt"/>
              </a:rPr>
              <a:t>it is </a:t>
            </a:r>
            <a:r>
              <a:rPr lang="en-US" altLang="zh-CN" sz="2000" b="1" dirty="0" smtClean="0">
                <a:latin typeface="+mj-lt"/>
              </a:rPr>
              <a:t>still possible </a:t>
            </a:r>
            <a:r>
              <a:rPr lang="en-US" altLang="zh-CN" sz="2000" b="1" dirty="0">
                <a:latin typeface="+mj-lt"/>
              </a:rPr>
              <a:t>that the </a:t>
            </a:r>
            <a:r>
              <a:rPr lang="en-US" altLang="zh-CN" sz="2000" b="1" dirty="0" err="1">
                <a:latin typeface="+mj-lt"/>
              </a:rPr>
              <a:t>backoff</a:t>
            </a:r>
            <a:r>
              <a:rPr lang="en-US" altLang="zh-CN" sz="2000" b="1" dirty="0">
                <a:latin typeface="+mj-lt"/>
              </a:rPr>
              <a:t> counter of latency sensitive traffic is larger at some time.</a:t>
            </a:r>
          </a:p>
          <a:p>
            <a:pPr marL="541338" lvl="2" indent="-180000">
              <a:spcBef>
                <a:spcPts val="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The </a:t>
            </a:r>
            <a:r>
              <a:rPr lang="en-US" altLang="zh-CN" sz="1600" dirty="0" err="1">
                <a:latin typeface="+mj-lt"/>
              </a:rPr>
              <a:t>backoff</a:t>
            </a:r>
            <a:r>
              <a:rPr lang="en-US" altLang="zh-CN" sz="1600" dirty="0">
                <a:latin typeface="+mj-lt"/>
              </a:rPr>
              <a:t> counter of non-latency-sensitive traffic may start to count down earlier</a:t>
            </a:r>
          </a:p>
          <a:p>
            <a:pPr marL="541338" lvl="2" indent="-180000">
              <a:spcBef>
                <a:spcPts val="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The </a:t>
            </a:r>
            <a:r>
              <a:rPr lang="en-US" altLang="zh-CN" sz="1600" dirty="0" err="1">
                <a:latin typeface="+mj-lt"/>
              </a:rPr>
              <a:t>backoff</a:t>
            </a:r>
            <a:r>
              <a:rPr lang="en-US" altLang="zh-CN" sz="1600" dirty="0">
                <a:latin typeface="+mj-lt"/>
              </a:rPr>
              <a:t> counter of non-latency-sensitive traffic happens to choose a small value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har char="•"/>
            </a:pPr>
            <a:r>
              <a:rPr lang="en-US" altLang="zh-CN" sz="2000" b="1" dirty="0">
                <a:latin typeface="+mj-lt"/>
              </a:rPr>
              <a:t>Latency sensitive traffic has to wait until the device has obtained the second or even the third TXOP.</a:t>
            </a:r>
          </a:p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Pre-EHT STAs are not allowed to include MPDUs from other ACs in the TXOP if the TIDs from primary AC are not empty</a:t>
            </a:r>
            <a:r>
              <a:rPr lang="en-US" altLang="zh-CN" sz="1600" dirty="0" smtClean="0">
                <a:latin typeface="+mj-lt"/>
              </a:rPr>
              <a:t>. (Note: 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AC that gains an </a:t>
            </a:r>
            <a:r>
              <a:rPr lang="en-US" altLang="zh-CN" sz="1600" dirty="0" smtClean="0"/>
              <a:t>TXOP </a:t>
            </a:r>
            <a:r>
              <a:rPr lang="en-US" altLang="zh-CN" sz="1600" dirty="0"/>
              <a:t>is referred to as the primary AC</a:t>
            </a:r>
            <a:r>
              <a:rPr lang="en-US" altLang="zh-CN" sz="1600" dirty="0" smtClean="0"/>
              <a:t>.</a:t>
            </a:r>
            <a:r>
              <a:rPr lang="en-US" altLang="zh-CN" sz="1600" dirty="0" smtClean="0">
                <a:latin typeface="+mj-lt"/>
              </a:rPr>
              <a:t>)</a:t>
            </a:r>
            <a:endParaRPr lang="zh-CN" altLang="en-US" sz="1600" dirty="0">
              <a:latin typeface="+mj-lt"/>
            </a:endParaRPr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2057400" y="5503441"/>
            <a:ext cx="678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2057400" y="6043191"/>
            <a:ext cx="678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矩形 16"/>
          <p:cNvSpPr/>
          <p:nvPr/>
        </p:nvSpPr>
        <p:spPr bwMode="auto">
          <a:xfrm>
            <a:off x="3463925" y="5719763"/>
            <a:ext cx="2114248" cy="31908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36000" rIns="9144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Non-LS</a:t>
            </a:r>
            <a:r>
              <a:rPr lang="en-US" altLang="zh-CN" sz="1000" dirty="0" smtClean="0"/>
              <a:t> MPDUs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流程图: 终止 29"/>
          <p:cNvSpPr/>
          <p:nvPr/>
        </p:nvSpPr>
        <p:spPr bwMode="auto">
          <a:xfrm>
            <a:off x="2149324" y="539549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流程图: 终止 30"/>
          <p:cNvSpPr/>
          <p:nvPr/>
        </p:nvSpPr>
        <p:spPr bwMode="auto">
          <a:xfrm>
            <a:off x="2149324" y="528754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/>
              <a:t>3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流程图: 终止 31"/>
          <p:cNvSpPr/>
          <p:nvPr/>
        </p:nvSpPr>
        <p:spPr bwMode="auto">
          <a:xfrm>
            <a:off x="2149324" y="517959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/>
              <a:t>2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流程图: 终止 32"/>
          <p:cNvSpPr/>
          <p:nvPr/>
        </p:nvSpPr>
        <p:spPr bwMode="auto">
          <a:xfrm>
            <a:off x="2149324" y="507164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 smtClean="0"/>
              <a:t>1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流程图: 终止 33"/>
          <p:cNvSpPr/>
          <p:nvPr/>
        </p:nvSpPr>
        <p:spPr bwMode="auto">
          <a:xfrm>
            <a:off x="2149324" y="593524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/>
              <a:t>2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5" name="流程图: 终止 34"/>
          <p:cNvSpPr/>
          <p:nvPr/>
        </p:nvSpPr>
        <p:spPr bwMode="auto">
          <a:xfrm>
            <a:off x="2149324" y="582729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/>
              <a:t>1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流程图: 终止 40"/>
          <p:cNvSpPr/>
          <p:nvPr/>
        </p:nvSpPr>
        <p:spPr bwMode="auto">
          <a:xfrm>
            <a:off x="2608943" y="539549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 smtClean="0"/>
              <a:t>3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" name="流程图: 终止 41"/>
          <p:cNvSpPr/>
          <p:nvPr/>
        </p:nvSpPr>
        <p:spPr bwMode="auto">
          <a:xfrm>
            <a:off x="2608943" y="528754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/>
              <a:t>2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流程图: 终止 42"/>
          <p:cNvSpPr/>
          <p:nvPr/>
        </p:nvSpPr>
        <p:spPr bwMode="auto">
          <a:xfrm>
            <a:off x="2608943" y="517959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/>
              <a:t>1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流程图: 终止 43"/>
          <p:cNvSpPr/>
          <p:nvPr/>
        </p:nvSpPr>
        <p:spPr bwMode="auto">
          <a:xfrm>
            <a:off x="2608943" y="593524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直接连接符 45"/>
          <p:cNvCxnSpPr/>
          <p:nvPr/>
        </p:nvCxnSpPr>
        <p:spPr bwMode="auto">
          <a:xfrm flipV="1">
            <a:off x="2057400" y="4963691"/>
            <a:ext cx="0" cy="11874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直接连接符 47"/>
          <p:cNvCxnSpPr/>
          <p:nvPr/>
        </p:nvCxnSpPr>
        <p:spPr bwMode="auto">
          <a:xfrm flipV="1">
            <a:off x="2517019" y="4963691"/>
            <a:ext cx="0" cy="11874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直接连接符 49"/>
          <p:cNvCxnSpPr/>
          <p:nvPr/>
        </p:nvCxnSpPr>
        <p:spPr bwMode="auto">
          <a:xfrm flipV="1">
            <a:off x="2976638" y="4963691"/>
            <a:ext cx="0" cy="11874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 flipV="1">
            <a:off x="5783036" y="4963691"/>
            <a:ext cx="0" cy="11874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 flipV="1">
            <a:off x="6426502" y="4963691"/>
            <a:ext cx="0" cy="11874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直接连接符 55"/>
          <p:cNvCxnSpPr/>
          <p:nvPr/>
        </p:nvCxnSpPr>
        <p:spPr bwMode="auto">
          <a:xfrm flipV="1">
            <a:off x="6886121" y="4963691"/>
            <a:ext cx="0" cy="11874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8" name="流程图: 终止 57"/>
          <p:cNvSpPr/>
          <p:nvPr/>
        </p:nvSpPr>
        <p:spPr bwMode="auto">
          <a:xfrm>
            <a:off x="6518426" y="539549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/>
              <a:t>2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9" name="流程图: 终止 58"/>
          <p:cNvSpPr/>
          <p:nvPr/>
        </p:nvSpPr>
        <p:spPr bwMode="auto">
          <a:xfrm>
            <a:off x="6518426" y="528754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/>
              <a:t>1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2" name="直接连接符 61"/>
          <p:cNvCxnSpPr/>
          <p:nvPr/>
        </p:nvCxnSpPr>
        <p:spPr bwMode="auto">
          <a:xfrm flipV="1">
            <a:off x="7345740" y="4963691"/>
            <a:ext cx="0" cy="11874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流程图: 终止 62"/>
          <p:cNvSpPr/>
          <p:nvPr/>
        </p:nvSpPr>
        <p:spPr bwMode="auto">
          <a:xfrm>
            <a:off x="6978045" y="5395491"/>
            <a:ext cx="275771" cy="107950"/>
          </a:xfrm>
          <a:prstGeom prst="flowChartTerminator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/>
              <a:t>1</a:t>
            </a:r>
            <a:endParaRPr kumimoji="0" lang="zh-CN" alt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矩形 63"/>
          <p:cNvSpPr/>
          <p:nvPr/>
        </p:nvSpPr>
        <p:spPr bwMode="auto">
          <a:xfrm>
            <a:off x="7783589" y="5181600"/>
            <a:ext cx="903211" cy="3218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36000" rIns="9144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LS</a:t>
            </a:r>
            <a:r>
              <a:rPr lang="en-US" altLang="zh-CN" sz="1000" dirty="0" smtClean="0"/>
              <a:t> MPDU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8" name="直接连接符 97"/>
          <p:cNvCxnSpPr/>
          <p:nvPr/>
        </p:nvCxnSpPr>
        <p:spPr bwMode="auto">
          <a:xfrm flipV="1">
            <a:off x="8686800" y="4963691"/>
            <a:ext cx="0" cy="11874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0" name="直接箭头连接符 99"/>
          <p:cNvCxnSpPr/>
          <p:nvPr/>
        </p:nvCxnSpPr>
        <p:spPr bwMode="auto">
          <a:xfrm>
            <a:off x="2971800" y="5084341"/>
            <a:ext cx="2819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1" name="文本框 100"/>
          <p:cNvSpPr txBox="1"/>
          <p:nvPr/>
        </p:nvSpPr>
        <p:spPr>
          <a:xfrm>
            <a:off x="3962400" y="4953000"/>
            <a:ext cx="919238" cy="226591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zh-CN" sz="1000" dirty="0" smtClean="0"/>
              <a:t>TXOP 1</a:t>
            </a:r>
            <a:endParaRPr lang="zh-CN" altLang="en-US" sz="1000" dirty="0"/>
          </a:p>
        </p:txBody>
      </p:sp>
      <p:cxnSp>
        <p:nvCxnSpPr>
          <p:cNvPr id="104" name="直接箭头连接符 103"/>
          <p:cNvCxnSpPr/>
          <p:nvPr/>
        </p:nvCxnSpPr>
        <p:spPr bwMode="auto">
          <a:xfrm>
            <a:off x="7357533" y="5084341"/>
            <a:ext cx="9482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5" name="文本框 104"/>
          <p:cNvSpPr txBox="1"/>
          <p:nvPr/>
        </p:nvSpPr>
        <p:spPr>
          <a:xfrm>
            <a:off x="7550150" y="4953000"/>
            <a:ext cx="538238" cy="226591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zh-CN" sz="1000" dirty="0" smtClean="0"/>
              <a:t>TXOP 2</a:t>
            </a:r>
            <a:endParaRPr lang="zh-CN" altLang="en-US" sz="1000" dirty="0"/>
          </a:p>
        </p:txBody>
      </p:sp>
      <p:sp>
        <p:nvSpPr>
          <p:cNvPr id="143" name="文本框 142"/>
          <p:cNvSpPr txBox="1"/>
          <p:nvPr/>
        </p:nvSpPr>
        <p:spPr>
          <a:xfrm>
            <a:off x="381000" y="502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Latency-sensitive </a:t>
            </a:r>
          </a:p>
          <a:p>
            <a:r>
              <a:rPr lang="en-US" altLang="zh-CN" dirty="0" smtClean="0"/>
              <a:t>AC</a:t>
            </a:r>
            <a:endParaRPr lang="zh-CN" altLang="en-US" dirty="0"/>
          </a:p>
        </p:txBody>
      </p:sp>
      <p:sp>
        <p:nvSpPr>
          <p:cNvPr id="144" name="文本框 143"/>
          <p:cNvSpPr txBox="1"/>
          <p:nvPr/>
        </p:nvSpPr>
        <p:spPr>
          <a:xfrm>
            <a:off x="381000" y="56343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Non-Latency-sensitive </a:t>
            </a:r>
          </a:p>
          <a:p>
            <a:r>
              <a:rPr lang="en-US" altLang="zh-CN" dirty="0" smtClean="0"/>
              <a:t>AC</a:t>
            </a:r>
            <a:endParaRPr lang="zh-CN" altLang="en-US" dirty="0"/>
          </a:p>
        </p:txBody>
      </p:sp>
      <p:sp>
        <p:nvSpPr>
          <p:cNvPr id="145" name="矩形 144"/>
          <p:cNvSpPr/>
          <p:nvPr/>
        </p:nvSpPr>
        <p:spPr bwMode="auto">
          <a:xfrm>
            <a:off x="2979897" y="5721983"/>
            <a:ext cx="485775" cy="32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36000" rIns="9144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00" dirty="0"/>
              <a:t>PHY HDR</a:t>
            </a:r>
            <a:endParaRPr lang="zh-CN" altLang="en-US" sz="1000" dirty="0"/>
          </a:p>
        </p:txBody>
      </p:sp>
      <p:sp>
        <p:nvSpPr>
          <p:cNvPr id="146" name="矩形 145"/>
          <p:cNvSpPr/>
          <p:nvPr/>
        </p:nvSpPr>
        <p:spPr bwMode="auto">
          <a:xfrm>
            <a:off x="7353300" y="5181600"/>
            <a:ext cx="485775" cy="32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36000" rIns="9144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00" dirty="0"/>
              <a:t>PHY HDR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2038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矩形 109"/>
          <p:cNvSpPr/>
          <p:nvPr/>
        </p:nvSpPr>
        <p:spPr bwMode="auto">
          <a:xfrm>
            <a:off x="762000" y="5029200"/>
            <a:ext cx="7391400" cy="1447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62000" y="3429000"/>
            <a:ext cx="7391400" cy="1371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Improved TXOP Sharing (2)</a:t>
            </a:r>
            <a:endParaRPr lang="en-US" sz="2800" dirty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62000" y="1600200"/>
            <a:ext cx="7772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000" b="1" dirty="0" smtClean="0"/>
              <a:t>A minor amendment can improve the delay performance of latency sensitive traffic: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Latency sensitive traffic belonging to any AC that has a higher priority with respect to the primary AC is allowed to be included in the A-MPDU or multiple frame transmission within the TXOP.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762000" y="3509612"/>
            <a:ext cx="7239000" cy="1214789"/>
            <a:chOff x="762000" y="3048000"/>
            <a:chExt cx="7239000" cy="1443388"/>
          </a:xfrm>
        </p:grpSpPr>
        <p:cxnSp>
          <p:nvCxnSpPr>
            <p:cNvPr id="76" name="直接连接符 75"/>
            <p:cNvCxnSpPr/>
            <p:nvPr/>
          </p:nvCxnSpPr>
          <p:spPr bwMode="auto">
            <a:xfrm>
              <a:off x="2362200" y="3598441"/>
              <a:ext cx="563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直接连接符 76"/>
            <p:cNvCxnSpPr/>
            <p:nvPr/>
          </p:nvCxnSpPr>
          <p:spPr bwMode="auto">
            <a:xfrm>
              <a:off x="2362200" y="4138191"/>
              <a:ext cx="563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8" name="矩形 77"/>
            <p:cNvSpPr/>
            <p:nvPr/>
          </p:nvSpPr>
          <p:spPr bwMode="auto">
            <a:xfrm>
              <a:off x="4352925" y="3376191"/>
              <a:ext cx="2114248" cy="762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36000" rIns="9144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Non-LS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 smtClean="0"/>
                <a:t>MPDUs 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9" name="流程图: 终止 78"/>
            <p:cNvSpPr/>
            <p:nvPr/>
          </p:nvSpPr>
          <p:spPr bwMode="auto">
            <a:xfrm>
              <a:off x="2454124" y="349049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流程图: 终止 79"/>
            <p:cNvSpPr/>
            <p:nvPr/>
          </p:nvSpPr>
          <p:spPr bwMode="auto">
            <a:xfrm>
              <a:off x="2454124" y="338254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3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1" name="流程图: 终止 80"/>
            <p:cNvSpPr/>
            <p:nvPr/>
          </p:nvSpPr>
          <p:spPr bwMode="auto">
            <a:xfrm>
              <a:off x="2454124" y="327459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2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2" name="流程图: 终止 81"/>
            <p:cNvSpPr/>
            <p:nvPr/>
          </p:nvSpPr>
          <p:spPr bwMode="auto">
            <a:xfrm>
              <a:off x="2454124" y="316664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 smtClean="0"/>
                <a:t>1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" name="流程图: 终止 82"/>
            <p:cNvSpPr/>
            <p:nvPr/>
          </p:nvSpPr>
          <p:spPr bwMode="auto">
            <a:xfrm>
              <a:off x="2454124" y="403024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2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4" name="流程图: 终止 83"/>
            <p:cNvSpPr/>
            <p:nvPr/>
          </p:nvSpPr>
          <p:spPr bwMode="auto">
            <a:xfrm>
              <a:off x="2454124" y="392229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1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5" name="流程图: 终止 84"/>
            <p:cNvSpPr/>
            <p:nvPr/>
          </p:nvSpPr>
          <p:spPr bwMode="auto">
            <a:xfrm>
              <a:off x="2913743" y="349049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 smtClean="0"/>
                <a:t>3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" name="流程图: 终止 85"/>
            <p:cNvSpPr/>
            <p:nvPr/>
          </p:nvSpPr>
          <p:spPr bwMode="auto">
            <a:xfrm>
              <a:off x="2913743" y="338254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2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7" name="流程图: 终止 86"/>
            <p:cNvSpPr/>
            <p:nvPr/>
          </p:nvSpPr>
          <p:spPr bwMode="auto">
            <a:xfrm>
              <a:off x="2913743" y="327459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1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" name="流程图: 终止 87"/>
            <p:cNvSpPr/>
            <p:nvPr/>
          </p:nvSpPr>
          <p:spPr bwMode="auto">
            <a:xfrm>
              <a:off x="2913743" y="4030241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9" name="直接连接符 88"/>
            <p:cNvCxnSpPr/>
            <p:nvPr/>
          </p:nvCxnSpPr>
          <p:spPr bwMode="auto">
            <a:xfrm flipV="1">
              <a:off x="2362200" y="3058691"/>
              <a:ext cx="0" cy="118745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直接连接符 89"/>
            <p:cNvCxnSpPr/>
            <p:nvPr/>
          </p:nvCxnSpPr>
          <p:spPr bwMode="auto">
            <a:xfrm flipV="1">
              <a:off x="2821819" y="3058691"/>
              <a:ext cx="0" cy="118745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直接连接符 90"/>
            <p:cNvCxnSpPr/>
            <p:nvPr/>
          </p:nvCxnSpPr>
          <p:spPr bwMode="auto">
            <a:xfrm flipV="1">
              <a:off x="3281438" y="3058691"/>
              <a:ext cx="0" cy="118745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3" name="直接连接符 92"/>
            <p:cNvCxnSpPr/>
            <p:nvPr/>
          </p:nvCxnSpPr>
          <p:spPr bwMode="auto">
            <a:xfrm flipV="1">
              <a:off x="6781800" y="3058691"/>
              <a:ext cx="0" cy="118745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4" name="矩形 93"/>
            <p:cNvSpPr/>
            <p:nvPr/>
          </p:nvSpPr>
          <p:spPr bwMode="auto">
            <a:xfrm>
              <a:off x="3756025" y="3376191"/>
              <a:ext cx="596900" cy="762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36000" rIns="9144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 smtClean="0"/>
                <a:t>LS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MPDU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95" name="直接箭头连接符 94"/>
            <p:cNvCxnSpPr/>
            <p:nvPr/>
          </p:nvCxnSpPr>
          <p:spPr bwMode="auto">
            <a:xfrm>
              <a:off x="3276600" y="3179341"/>
              <a:ext cx="350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6" name="文本框 95"/>
            <p:cNvSpPr txBox="1"/>
            <p:nvPr/>
          </p:nvSpPr>
          <p:spPr>
            <a:xfrm>
              <a:off x="4490962" y="3048000"/>
              <a:ext cx="919238" cy="22659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altLang="zh-CN" sz="1000" dirty="0" smtClean="0"/>
                <a:t>TXOP 1</a:t>
              </a:r>
              <a:endParaRPr lang="zh-CN" altLang="en-US" sz="1000" dirty="0"/>
            </a:p>
          </p:txBody>
        </p:sp>
        <p:sp>
          <p:nvSpPr>
            <p:cNvPr id="97" name="文本框 96"/>
            <p:cNvSpPr txBox="1"/>
            <p:nvPr/>
          </p:nvSpPr>
          <p:spPr>
            <a:xfrm>
              <a:off x="2667000" y="4214389"/>
              <a:ext cx="403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Latency-sensitive traffic in an A-MPDU as a secondary AC</a:t>
              </a:r>
              <a:endParaRPr lang="zh-CN" altLang="en-US" dirty="0"/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762000" y="30480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Latency-sensitive </a:t>
              </a:r>
            </a:p>
            <a:p>
              <a:r>
                <a:rPr lang="en-US" altLang="zh-CN" dirty="0" smtClean="0"/>
                <a:t>AC</a:t>
              </a:r>
              <a:endParaRPr lang="zh-CN" altLang="en-US" dirty="0"/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762000" y="3667565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Non-Latency-sensitive </a:t>
              </a:r>
            </a:p>
            <a:p>
              <a:r>
                <a:rPr lang="en-US" altLang="zh-CN" dirty="0" smtClean="0"/>
                <a:t>AC</a:t>
              </a:r>
              <a:endParaRPr lang="zh-CN" altLang="en-US" dirty="0"/>
            </a:p>
          </p:txBody>
        </p:sp>
        <p:sp>
          <p:nvSpPr>
            <p:cNvPr id="107" name="矩形 106"/>
            <p:cNvSpPr/>
            <p:nvPr/>
          </p:nvSpPr>
          <p:spPr bwMode="auto">
            <a:xfrm>
              <a:off x="3295650" y="3376191"/>
              <a:ext cx="457200" cy="7620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36000" rIns="9144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PHY HDR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62000" y="5105400"/>
            <a:ext cx="7239000" cy="1267599"/>
            <a:chOff x="762000" y="4974059"/>
            <a:chExt cx="7239000" cy="1475140"/>
          </a:xfrm>
        </p:grpSpPr>
        <p:sp>
          <p:nvSpPr>
            <p:cNvPr id="37" name="文本框 36"/>
            <p:cNvSpPr txBox="1"/>
            <p:nvPr/>
          </p:nvSpPr>
          <p:spPr>
            <a:xfrm>
              <a:off x="2362200" y="6172200"/>
              <a:ext cx="548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Latency-sensitive traffic in multiple frame transmission in other AC’s TXOP</a:t>
              </a:r>
              <a:endParaRPr lang="zh-CN" altLang="en-US" dirty="0"/>
            </a:p>
          </p:txBody>
        </p:sp>
        <p:cxnSp>
          <p:nvCxnSpPr>
            <p:cNvPr id="39" name="直接连接符 38"/>
            <p:cNvCxnSpPr/>
            <p:nvPr/>
          </p:nvCxnSpPr>
          <p:spPr bwMode="auto">
            <a:xfrm>
              <a:off x="2362200" y="5524500"/>
              <a:ext cx="563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>
              <a:off x="2362200" y="6064250"/>
              <a:ext cx="563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矩形 44"/>
            <p:cNvSpPr/>
            <p:nvPr/>
          </p:nvSpPr>
          <p:spPr bwMode="auto">
            <a:xfrm>
              <a:off x="5527181" y="5715000"/>
              <a:ext cx="1940419" cy="3429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36000" rIns="9144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Non-LS</a:t>
              </a:r>
              <a:r>
                <a:rPr lang="en-US" altLang="zh-CN" sz="1000" dirty="0" smtClean="0"/>
                <a:t> </a:t>
              </a:r>
              <a:r>
                <a:rPr lang="en-US" altLang="zh-CN" sz="1000" dirty="0"/>
                <a:t>M</a:t>
              </a:r>
              <a:r>
                <a:rPr lang="en-US" altLang="zh-CN" sz="1000" dirty="0" smtClean="0"/>
                <a:t>PDU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流程图: 终止 46"/>
            <p:cNvSpPr/>
            <p:nvPr/>
          </p:nvSpPr>
          <p:spPr bwMode="auto">
            <a:xfrm>
              <a:off x="2454124" y="541655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流程图: 终止 48"/>
            <p:cNvSpPr/>
            <p:nvPr/>
          </p:nvSpPr>
          <p:spPr bwMode="auto">
            <a:xfrm>
              <a:off x="2454124" y="530860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3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1" name="流程图: 终止 50"/>
            <p:cNvSpPr/>
            <p:nvPr/>
          </p:nvSpPr>
          <p:spPr bwMode="auto">
            <a:xfrm>
              <a:off x="2454124" y="520065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2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2" name="流程图: 终止 51"/>
            <p:cNvSpPr/>
            <p:nvPr/>
          </p:nvSpPr>
          <p:spPr bwMode="auto">
            <a:xfrm>
              <a:off x="2454124" y="509270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 smtClean="0"/>
                <a:t>1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3" name="流程图: 终止 52"/>
            <p:cNvSpPr/>
            <p:nvPr/>
          </p:nvSpPr>
          <p:spPr bwMode="auto">
            <a:xfrm>
              <a:off x="2454124" y="595630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2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7" name="流程图: 终止 56"/>
            <p:cNvSpPr/>
            <p:nvPr/>
          </p:nvSpPr>
          <p:spPr bwMode="auto">
            <a:xfrm>
              <a:off x="2454124" y="584835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1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" name="流程图: 终止 59"/>
            <p:cNvSpPr/>
            <p:nvPr/>
          </p:nvSpPr>
          <p:spPr bwMode="auto">
            <a:xfrm>
              <a:off x="2913743" y="541655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 smtClean="0"/>
                <a:t>3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1" name="流程图: 终止 60"/>
            <p:cNvSpPr/>
            <p:nvPr/>
          </p:nvSpPr>
          <p:spPr bwMode="auto">
            <a:xfrm>
              <a:off x="2913743" y="530860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2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5" name="流程图: 终止 64"/>
            <p:cNvSpPr/>
            <p:nvPr/>
          </p:nvSpPr>
          <p:spPr bwMode="auto">
            <a:xfrm>
              <a:off x="2913743" y="520065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dirty="0"/>
                <a:t>1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6" name="流程图: 终止 65"/>
            <p:cNvSpPr/>
            <p:nvPr/>
          </p:nvSpPr>
          <p:spPr bwMode="auto">
            <a:xfrm>
              <a:off x="2913743" y="5956300"/>
              <a:ext cx="275771" cy="107950"/>
            </a:xfrm>
            <a:prstGeom prst="flowChartTerminator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zh-CN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7" name="直接连接符 66"/>
            <p:cNvCxnSpPr/>
            <p:nvPr/>
          </p:nvCxnSpPr>
          <p:spPr bwMode="auto">
            <a:xfrm flipV="1">
              <a:off x="2362200" y="4984750"/>
              <a:ext cx="0" cy="118745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直接连接符 67"/>
            <p:cNvCxnSpPr/>
            <p:nvPr/>
          </p:nvCxnSpPr>
          <p:spPr bwMode="auto">
            <a:xfrm flipV="1">
              <a:off x="2821819" y="4984750"/>
              <a:ext cx="0" cy="118745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V="1">
              <a:off x="3281438" y="4984750"/>
              <a:ext cx="0" cy="118745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V="1">
              <a:off x="7467600" y="4984750"/>
              <a:ext cx="0" cy="118745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1" name="矩形 70"/>
            <p:cNvSpPr/>
            <p:nvPr/>
          </p:nvSpPr>
          <p:spPr bwMode="auto">
            <a:xfrm>
              <a:off x="3782689" y="5181601"/>
              <a:ext cx="903211" cy="3429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36000" rIns="9144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LS</a:t>
              </a:r>
              <a:r>
                <a:rPr lang="en-US" altLang="zh-CN" sz="1000" dirty="0" smtClean="0"/>
                <a:t> MPDU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72" name="直接箭头连接符 71"/>
            <p:cNvCxnSpPr/>
            <p:nvPr/>
          </p:nvCxnSpPr>
          <p:spPr bwMode="auto">
            <a:xfrm>
              <a:off x="3276600" y="5105400"/>
              <a:ext cx="4191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3" name="文本框 72"/>
            <p:cNvSpPr txBox="1"/>
            <p:nvPr/>
          </p:nvSpPr>
          <p:spPr>
            <a:xfrm>
              <a:off x="4800600" y="4974059"/>
              <a:ext cx="919238" cy="22659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US" altLang="zh-CN" sz="1000" dirty="0" smtClean="0"/>
                <a:t>TXOP 1</a:t>
              </a:r>
              <a:endParaRPr lang="zh-CN" altLang="en-US" sz="1000" dirty="0"/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762000" y="51054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Latency-sensitive </a:t>
              </a:r>
            </a:p>
            <a:p>
              <a:r>
                <a:rPr lang="en-US" altLang="zh-CN" dirty="0" smtClean="0"/>
                <a:t>AC</a:t>
              </a:r>
              <a:endParaRPr lang="zh-CN" altLang="en-US" dirty="0"/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762000" y="5710535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Non-Latency-sensitive </a:t>
              </a:r>
            </a:p>
            <a:p>
              <a:r>
                <a:rPr lang="en-US" altLang="zh-CN" dirty="0" smtClean="0"/>
                <a:t>AC</a:t>
              </a:r>
              <a:endParaRPr lang="zh-CN" altLang="en-US" dirty="0"/>
            </a:p>
          </p:txBody>
        </p:sp>
        <p:sp>
          <p:nvSpPr>
            <p:cNvPr id="108" name="矩形 107"/>
            <p:cNvSpPr/>
            <p:nvPr/>
          </p:nvSpPr>
          <p:spPr bwMode="auto">
            <a:xfrm>
              <a:off x="3296915" y="5181601"/>
              <a:ext cx="485775" cy="3429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36000" rIns="9144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000" dirty="0"/>
                <a:t>PHY HDR</a:t>
              </a:r>
              <a:endParaRPr lang="zh-CN" altLang="en-US" sz="1000" dirty="0"/>
            </a:p>
          </p:txBody>
        </p:sp>
        <p:sp>
          <p:nvSpPr>
            <p:cNvPr id="109" name="矩形 108"/>
            <p:cNvSpPr/>
            <p:nvPr/>
          </p:nvSpPr>
          <p:spPr bwMode="auto">
            <a:xfrm>
              <a:off x="5044440" y="5715477"/>
              <a:ext cx="485775" cy="3429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36000" rIns="9144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000" dirty="0"/>
                <a:t>PHY HDR</a:t>
              </a:r>
              <a:endParaRPr lang="zh-CN" alt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2198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Pre-emptible PPDU aggregation</a:t>
            </a:r>
            <a:endParaRPr lang="en-US" sz="2800" dirty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09600" y="16764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The device may have a TXOP and is transmitting non-latency-sensitive traffic when latency-sensitive traffic arrives. In that case, latency sensitive traffic has to wait until the TXOP ends and contends the channel again.</a:t>
            </a: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533400" y="3534288"/>
            <a:ext cx="7543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矩形 8"/>
          <p:cNvSpPr/>
          <p:nvPr/>
        </p:nvSpPr>
        <p:spPr bwMode="auto">
          <a:xfrm>
            <a:off x="902974" y="3271178"/>
            <a:ext cx="4202426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Non-LS </a:t>
            </a:r>
            <a:r>
              <a:rPr lang="en-US" altLang="zh-CN" kern="0" noProof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573106" y="3271178"/>
            <a:ext cx="329868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" name="下箭头 10"/>
          <p:cNvSpPr/>
          <p:nvPr/>
        </p:nvSpPr>
        <p:spPr bwMode="auto">
          <a:xfrm>
            <a:off x="1597837" y="3092534"/>
            <a:ext cx="82467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 flipV="1">
            <a:off x="566570" y="3512677"/>
            <a:ext cx="0" cy="2880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接箭头连接符 12"/>
          <p:cNvCxnSpPr/>
          <p:nvPr/>
        </p:nvCxnSpPr>
        <p:spPr bwMode="auto">
          <a:xfrm>
            <a:off x="596014" y="3740606"/>
            <a:ext cx="5042786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文本框 13"/>
          <p:cNvSpPr txBox="1"/>
          <p:nvPr/>
        </p:nvSpPr>
        <p:spPr>
          <a:xfrm>
            <a:off x="2590800" y="3596590"/>
            <a:ext cx="968302" cy="257369"/>
          </a:xfrm>
          <a:prstGeom prst="rect">
            <a:avLst/>
          </a:prstGeom>
          <a:solidFill>
            <a:srgbClr val="FFFFFF"/>
          </a:solidFill>
        </p:spPr>
        <p:txBody>
          <a:bodyPr wrap="square" tIns="36000" bIns="36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rPr>
              <a:t>TXOP 1</a:t>
            </a:r>
            <a:endParaRPr kumimoji="0" lang="zh-CN" altLang="en-US" sz="1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pitchFamily="2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638800" y="3337133"/>
            <a:ext cx="627184" cy="167919"/>
            <a:chOff x="1775520" y="4074691"/>
            <a:chExt cx="519726" cy="115444"/>
          </a:xfrm>
        </p:grpSpPr>
        <p:cxnSp>
          <p:nvCxnSpPr>
            <p:cNvPr id="16" name="直接连接符 15"/>
            <p:cNvCxnSpPr/>
            <p:nvPr/>
          </p:nvCxnSpPr>
          <p:spPr bwMode="auto">
            <a:xfrm flipH="1">
              <a:off x="1775520" y="4074691"/>
              <a:ext cx="87678" cy="11544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1919536" y="4074691"/>
              <a:ext cx="87678" cy="11544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2063552" y="4074691"/>
              <a:ext cx="87678" cy="11544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直接连接符 18"/>
            <p:cNvCxnSpPr/>
            <p:nvPr/>
          </p:nvCxnSpPr>
          <p:spPr bwMode="auto">
            <a:xfrm flipH="1">
              <a:off x="2207568" y="4074691"/>
              <a:ext cx="87678" cy="11544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直接连接符 19"/>
            <p:cNvCxnSpPr/>
            <p:nvPr/>
          </p:nvCxnSpPr>
          <p:spPr bwMode="auto">
            <a:xfrm flipH="1">
              <a:off x="1861817" y="4074691"/>
              <a:ext cx="432048" cy="0"/>
            </a:xfrm>
            <a:prstGeom prst="line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1" name="直接连接符 20"/>
          <p:cNvCxnSpPr/>
          <p:nvPr/>
        </p:nvCxnSpPr>
        <p:spPr bwMode="auto">
          <a:xfrm flipV="1">
            <a:off x="6264939" y="3308558"/>
            <a:ext cx="0" cy="473641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7696200" y="3308558"/>
            <a:ext cx="0" cy="792088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接箭头连接符 22"/>
          <p:cNvCxnSpPr/>
          <p:nvPr/>
        </p:nvCxnSpPr>
        <p:spPr bwMode="auto">
          <a:xfrm>
            <a:off x="6264939" y="3740606"/>
            <a:ext cx="1431261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文本框 23"/>
          <p:cNvSpPr txBox="1"/>
          <p:nvPr/>
        </p:nvSpPr>
        <p:spPr>
          <a:xfrm>
            <a:off x="6629400" y="3596590"/>
            <a:ext cx="688753" cy="257369"/>
          </a:xfrm>
          <a:prstGeom prst="rect">
            <a:avLst/>
          </a:prstGeom>
          <a:solidFill>
            <a:srgbClr val="FFFFFF"/>
          </a:solidFill>
        </p:spPr>
        <p:txBody>
          <a:bodyPr wrap="square" tIns="36000" bIns="36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rPr>
              <a:t>TXOP 2</a:t>
            </a:r>
            <a:endParaRPr kumimoji="0" lang="zh-CN" altLang="en-US" sz="1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pitchFamily="2" charset="-122"/>
            </a:endParaRPr>
          </a:p>
        </p:txBody>
      </p:sp>
      <p:cxnSp>
        <p:nvCxnSpPr>
          <p:cNvPr id="25" name="直接连接符 24"/>
          <p:cNvCxnSpPr/>
          <p:nvPr/>
        </p:nvCxnSpPr>
        <p:spPr bwMode="auto">
          <a:xfrm flipV="1">
            <a:off x="1676400" y="3810968"/>
            <a:ext cx="0" cy="166047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接箭头连接符 25"/>
          <p:cNvCxnSpPr/>
          <p:nvPr/>
        </p:nvCxnSpPr>
        <p:spPr bwMode="auto">
          <a:xfrm>
            <a:off x="1676400" y="3905007"/>
            <a:ext cx="6019800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文本框 26"/>
          <p:cNvSpPr txBox="1"/>
          <p:nvPr/>
        </p:nvSpPr>
        <p:spPr>
          <a:xfrm>
            <a:off x="4343400" y="3782199"/>
            <a:ext cx="968302" cy="257369"/>
          </a:xfrm>
          <a:prstGeom prst="rect">
            <a:avLst/>
          </a:prstGeom>
          <a:solidFill>
            <a:srgbClr val="FFFFFF"/>
          </a:solidFill>
        </p:spPr>
        <p:txBody>
          <a:bodyPr wrap="square" tIns="36000" bIns="3600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rPr>
              <a:t>Delay</a:t>
            </a:r>
            <a:endParaRPr kumimoji="0" lang="zh-CN" altLang="en-US" sz="1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90600" y="2819400"/>
            <a:ext cx="1341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 smtClean="0">
                <a:solidFill>
                  <a:srgbClr val="0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LS traffic arrives</a:t>
            </a:r>
            <a:endParaRPr lang="zh-CN" altLang="en-US" sz="1200" dirty="0">
              <a:solidFill>
                <a:srgbClr val="000000"/>
              </a:solidFill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6605114" y="3267723"/>
            <a:ext cx="786286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6275247" y="3267723"/>
            <a:ext cx="329868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31" name="直接连接符 30"/>
          <p:cNvCxnSpPr/>
          <p:nvPr/>
        </p:nvCxnSpPr>
        <p:spPr>
          <a:xfrm flipV="1">
            <a:off x="5638800" y="3282260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533400" y="4572000"/>
            <a:ext cx="7924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800" b="1" dirty="0"/>
              <a:t>To reduce delay of </a:t>
            </a:r>
            <a:r>
              <a:rPr lang="en-US" altLang="zh-CN" sz="1800" b="1" dirty="0" smtClean="0"/>
              <a:t>latency-sensitive </a:t>
            </a:r>
            <a:r>
              <a:rPr lang="en-US" altLang="zh-CN" sz="1800" b="1" dirty="0"/>
              <a:t>traffic, we can </a:t>
            </a:r>
            <a:r>
              <a:rPr lang="en-US" altLang="zh-CN" sz="1800" b="1" dirty="0" smtClean="0"/>
              <a:t>introduce a </a:t>
            </a:r>
            <a:r>
              <a:rPr lang="en-US" altLang="zh-CN" sz="1800" b="1" dirty="0"/>
              <a:t>pre-emptible PPDU so that latency sensitive traffic can be sent in current </a:t>
            </a:r>
            <a:r>
              <a:rPr lang="en-US" altLang="zh-CN" sz="1800" b="1" dirty="0" smtClean="0"/>
              <a:t>TXOP</a:t>
            </a:r>
          </a:p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The transmitter can end the ongoing PPDU after the nearest segment with a PPDU end marker, and then send latency-sensitive traffic within the TXOP.</a:t>
            </a:r>
          </a:p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The PPDU end marker could be a rotation of L-LTF or some other predefined sequences.</a:t>
            </a:r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Pre-emptible PPDU aggregation- Example 1</a:t>
            </a:r>
            <a:endParaRPr lang="en-US" sz="2800" dirty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7</a:t>
            </a:fld>
            <a:endParaRPr 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3698529" y="5712361"/>
            <a:ext cx="815752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</a:t>
            </a:r>
            <a:r>
              <a:rPr lang="en-US" altLang="zh-CN" kern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3319170" y="5712361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1576689" y="365760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1956048" y="365760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2964160" y="365760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3972272" y="365760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4980384" y="365760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43" name="直接连接符 42"/>
          <p:cNvCxnSpPr/>
          <p:nvPr/>
        </p:nvCxnSpPr>
        <p:spPr bwMode="auto">
          <a:xfrm>
            <a:off x="1524000" y="3915152"/>
            <a:ext cx="66294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矩形 43"/>
          <p:cNvSpPr/>
          <p:nvPr/>
        </p:nvSpPr>
        <p:spPr bwMode="auto">
          <a:xfrm>
            <a:off x="1576689" y="5711091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1956048" y="5711091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5098504" y="5711091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6106616" y="5711091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7114728" y="5711091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49" name="直接连接符 48"/>
          <p:cNvCxnSpPr/>
          <p:nvPr/>
        </p:nvCxnSpPr>
        <p:spPr bwMode="auto">
          <a:xfrm>
            <a:off x="1524000" y="5968643"/>
            <a:ext cx="6781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下箭头 49"/>
          <p:cNvSpPr/>
          <p:nvPr/>
        </p:nvSpPr>
        <p:spPr bwMode="auto">
          <a:xfrm>
            <a:off x="2669778" y="5536595"/>
            <a:ext cx="94840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51" name="直接连接符 50"/>
          <p:cNvCxnSpPr/>
          <p:nvPr/>
        </p:nvCxnSpPr>
        <p:spPr bwMode="auto">
          <a:xfrm>
            <a:off x="3117701" y="5565737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直接连接符 51"/>
          <p:cNvCxnSpPr/>
          <p:nvPr/>
        </p:nvCxnSpPr>
        <p:spPr bwMode="auto">
          <a:xfrm>
            <a:off x="3319436" y="5565737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直接箭头连接符 52"/>
          <p:cNvCxnSpPr/>
          <p:nvPr/>
        </p:nvCxnSpPr>
        <p:spPr bwMode="auto">
          <a:xfrm>
            <a:off x="2959396" y="5637745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直接箭头连接符 53"/>
          <p:cNvCxnSpPr/>
          <p:nvPr/>
        </p:nvCxnSpPr>
        <p:spPr bwMode="auto">
          <a:xfrm flipH="1">
            <a:off x="3328962" y="5637745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文本框 54"/>
          <p:cNvSpPr txBox="1"/>
          <p:nvPr/>
        </p:nvSpPr>
        <p:spPr>
          <a:xfrm>
            <a:off x="3000674" y="5392579"/>
            <a:ext cx="432048" cy="184666"/>
          </a:xfrm>
          <a:prstGeom prst="rect">
            <a:avLst/>
          </a:prstGeom>
          <a:solidFill>
            <a:srgbClr val="FFFFFF"/>
          </a:solidFill>
        </p:spPr>
        <p:txBody>
          <a:bodyPr wrap="square" tIns="0" bIns="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rPr>
              <a:t>SIFS</a:t>
            </a:r>
            <a:endParaRPr kumimoji="0" lang="zh-CN" altLang="en-US" sz="1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pitchFamily="2" charset="-122"/>
            </a:endParaRPr>
          </a:p>
        </p:txBody>
      </p:sp>
      <p:cxnSp>
        <p:nvCxnSpPr>
          <p:cNvPr id="56" name="直接连接符 55"/>
          <p:cNvCxnSpPr/>
          <p:nvPr/>
        </p:nvCxnSpPr>
        <p:spPr bwMode="auto">
          <a:xfrm>
            <a:off x="4517678" y="5565737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直接连接符 56"/>
          <p:cNvCxnSpPr/>
          <p:nvPr/>
        </p:nvCxnSpPr>
        <p:spPr bwMode="auto">
          <a:xfrm>
            <a:off x="4719413" y="5565737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直接箭头连接符 57"/>
          <p:cNvCxnSpPr/>
          <p:nvPr/>
        </p:nvCxnSpPr>
        <p:spPr bwMode="auto">
          <a:xfrm>
            <a:off x="4359373" y="5637745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直接箭头连接符 58"/>
          <p:cNvCxnSpPr/>
          <p:nvPr/>
        </p:nvCxnSpPr>
        <p:spPr bwMode="auto">
          <a:xfrm flipH="1">
            <a:off x="4728939" y="5637745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文本框 59"/>
          <p:cNvSpPr txBox="1"/>
          <p:nvPr/>
        </p:nvSpPr>
        <p:spPr>
          <a:xfrm>
            <a:off x="4375249" y="5392579"/>
            <a:ext cx="432048" cy="184666"/>
          </a:xfrm>
          <a:prstGeom prst="rect">
            <a:avLst/>
          </a:prstGeom>
          <a:solidFill>
            <a:srgbClr val="FFFFFF"/>
          </a:solidFill>
        </p:spPr>
        <p:txBody>
          <a:bodyPr wrap="square" tIns="0" bIns="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rPr>
              <a:t>SIFS</a:t>
            </a:r>
            <a:endParaRPr kumimoji="0" lang="zh-CN" altLang="en-US" sz="1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61" name="矩形 60"/>
          <p:cNvSpPr/>
          <p:nvPr/>
        </p:nvSpPr>
        <p:spPr bwMode="auto">
          <a:xfrm>
            <a:off x="4717384" y="5712361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2967401" y="5711091"/>
            <a:ext cx="144016" cy="238653"/>
          </a:xfrm>
          <a:prstGeom prst="rect">
            <a:avLst/>
          </a:prstGeom>
          <a:pattFill prst="wdUpDiag">
            <a:fgClr>
              <a:srgbClr val="FFCC99">
                <a:lumMod val="75000"/>
              </a:srgbClr>
            </a:fgClr>
            <a:bgClr>
              <a:srgbClr val="FFFFFF"/>
            </a:bgClr>
          </a:patt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2362200" y="6154579"/>
            <a:ext cx="1214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PPDU</a:t>
            </a:r>
            <a:r>
              <a:rPr lang="zh-CN" altLang="en-US" sz="10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 </a:t>
            </a:r>
            <a:r>
              <a:rPr lang="en-US" altLang="zh-CN" sz="10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end marker</a:t>
            </a:r>
            <a:endParaRPr lang="zh-CN" altLang="en-US" sz="1000" dirty="0">
              <a:solidFill>
                <a:srgbClr val="000000"/>
              </a:solidFill>
              <a:latin typeface="Calibri" pitchFamily="34" charset="0"/>
              <a:ea typeface="等线" panose="02010600030101010101" pitchFamily="2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685800" y="28956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To this end, PHY layer </a:t>
            </a:r>
            <a:r>
              <a:rPr lang="en-US" altLang="zh-CN" sz="1600" dirty="0" smtClean="0">
                <a:latin typeface="+mj-lt"/>
              </a:rPr>
              <a:t>needs </a:t>
            </a:r>
            <a:r>
              <a:rPr lang="en-US" altLang="zh-CN" sz="1600" dirty="0">
                <a:latin typeface="+mj-lt"/>
              </a:rPr>
              <a:t>to encode a 4ms PPDU payload into 4 PPDU payloads, each of which is 1ms, when latency sensitive traffic does not </a:t>
            </a:r>
            <a:r>
              <a:rPr lang="en-US" altLang="zh-CN" sz="1600" dirty="0" smtClean="0">
                <a:latin typeface="+mj-lt"/>
              </a:rPr>
              <a:t>arrive.</a:t>
            </a:r>
            <a:endParaRPr lang="en-US" altLang="zh-CN" sz="1600" dirty="0">
              <a:latin typeface="+mj-lt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609600" y="4267200"/>
            <a:ext cx="7924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When latency sensitive traffic arrives during the transmission of non-latency-sensitive traffic, PHY layer can end at the nearest boundary with a PPDU end marker. </a:t>
            </a:r>
          </a:p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The receiver would deliver the segments that have been received to upper layer.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685800" y="1828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For a long non-latency-sensitive PPDU as long as 4ms, the transmitter can choose to interrupt the transmission and reassign the TXOP to latency sensitive traffic</a:t>
            </a:r>
          </a:p>
        </p:txBody>
      </p:sp>
      <p:cxnSp>
        <p:nvCxnSpPr>
          <p:cNvPr id="5" name="直接箭头连接符 4"/>
          <p:cNvCxnSpPr>
            <a:stCxn id="63" idx="0"/>
            <a:endCxn id="62" idx="2"/>
          </p:cNvCxnSpPr>
          <p:nvPr/>
        </p:nvCxnSpPr>
        <p:spPr bwMode="auto">
          <a:xfrm flipV="1">
            <a:off x="2969332" y="5949744"/>
            <a:ext cx="70077" cy="2048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6414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Pre-emptible PPDU aggregation- Example 2</a:t>
            </a:r>
            <a:endParaRPr lang="en-US" sz="2800" dirty="0">
              <a:latin typeface="+mj-lt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8</a:t>
            </a:fld>
            <a:endParaRPr lang="en-US" dirty="0"/>
          </a:p>
        </p:txBody>
      </p:sp>
      <p:sp>
        <p:nvSpPr>
          <p:cNvPr id="64" name="文本框 63"/>
          <p:cNvSpPr txBox="1"/>
          <p:nvPr/>
        </p:nvSpPr>
        <p:spPr>
          <a:xfrm>
            <a:off x="685800" y="25908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When there is no latency sensitive traffic arrives, PHY layer encodes a PPDU as usual and wait for ACK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609600" y="3810000"/>
            <a:ext cx="792480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When latency sensitive traffic arrives during the transmission of non-latency-sensitive traffic, PHY layer can insert a PPDU sequence end marker at the end of the PPDU. So the following frame exchange is interrupted and the transmitter can send latency sensitive traffic instead. </a:t>
            </a:r>
          </a:p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The receiver would  not send a BA and expect to receive a latency sensitive PPDU after SIFS when a PPDU sequence end marker is detected at the end of a PPDU.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685800" y="18288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The transmitter can also choose to finish the ongoing transmission and send the latency sensitive traffic subsequently</a:t>
            </a:r>
          </a:p>
        </p:txBody>
      </p:sp>
      <p:sp>
        <p:nvSpPr>
          <p:cNvPr id="37" name="矩形 36"/>
          <p:cNvSpPr/>
          <p:nvPr/>
        </p:nvSpPr>
        <p:spPr bwMode="auto">
          <a:xfrm>
            <a:off x="1144641" y="335280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67" name="矩形 66"/>
          <p:cNvSpPr/>
          <p:nvPr/>
        </p:nvSpPr>
        <p:spPr bwMode="auto">
          <a:xfrm>
            <a:off x="1524000" y="3352800"/>
            <a:ext cx="3521847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68" name="直接连接符 67"/>
          <p:cNvCxnSpPr/>
          <p:nvPr/>
        </p:nvCxnSpPr>
        <p:spPr bwMode="auto">
          <a:xfrm>
            <a:off x="1066800" y="3610352"/>
            <a:ext cx="74676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矩形 68"/>
          <p:cNvSpPr/>
          <p:nvPr/>
        </p:nvSpPr>
        <p:spPr bwMode="auto">
          <a:xfrm>
            <a:off x="5335641" y="335280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  <a:prstDash val="dash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5715000" y="3352800"/>
            <a:ext cx="762000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  <a:prstDash val="dash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BA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1" name="矩形 70"/>
          <p:cNvSpPr/>
          <p:nvPr/>
        </p:nvSpPr>
        <p:spPr bwMode="auto">
          <a:xfrm>
            <a:off x="5920733" y="5898297"/>
            <a:ext cx="815752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</a:t>
            </a:r>
            <a:r>
              <a:rPr lang="en-US" altLang="zh-CN" kern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5541374" y="5898297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1119489" y="5897027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4" name="矩形 73"/>
          <p:cNvSpPr/>
          <p:nvPr/>
        </p:nvSpPr>
        <p:spPr bwMode="auto">
          <a:xfrm>
            <a:off x="1498848" y="5897027"/>
            <a:ext cx="368275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75" name="直接连接符 74"/>
          <p:cNvCxnSpPr/>
          <p:nvPr/>
        </p:nvCxnSpPr>
        <p:spPr bwMode="auto">
          <a:xfrm>
            <a:off x="1066800" y="6154579"/>
            <a:ext cx="77724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下箭头 75"/>
          <p:cNvSpPr/>
          <p:nvPr/>
        </p:nvSpPr>
        <p:spPr bwMode="auto">
          <a:xfrm>
            <a:off x="2212578" y="5722531"/>
            <a:ext cx="94840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77" name="直接连接符 76"/>
          <p:cNvCxnSpPr/>
          <p:nvPr/>
        </p:nvCxnSpPr>
        <p:spPr bwMode="auto">
          <a:xfrm>
            <a:off x="5339905" y="5751673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直接连接符 77"/>
          <p:cNvCxnSpPr/>
          <p:nvPr/>
        </p:nvCxnSpPr>
        <p:spPr bwMode="auto">
          <a:xfrm>
            <a:off x="5541640" y="5751673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直接箭头连接符 78"/>
          <p:cNvCxnSpPr/>
          <p:nvPr/>
        </p:nvCxnSpPr>
        <p:spPr bwMode="auto">
          <a:xfrm>
            <a:off x="5181600" y="5823681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直接箭头连接符 79"/>
          <p:cNvCxnSpPr/>
          <p:nvPr/>
        </p:nvCxnSpPr>
        <p:spPr bwMode="auto">
          <a:xfrm flipH="1">
            <a:off x="5551166" y="5823681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文本框 80"/>
          <p:cNvSpPr txBox="1"/>
          <p:nvPr/>
        </p:nvSpPr>
        <p:spPr>
          <a:xfrm>
            <a:off x="5222878" y="5578515"/>
            <a:ext cx="432048" cy="184666"/>
          </a:xfrm>
          <a:prstGeom prst="rect">
            <a:avLst/>
          </a:prstGeom>
          <a:solidFill>
            <a:srgbClr val="FFFFFF"/>
          </a:solidFill>
        </p:spPr>
        <p:txBody>
          <a:bodyPr wrap="square" tIns="0" bIns="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rPr>
              <a:t>SIFS</a:t>
            </a:r>
            <a:endParaRPr kumimoji="0" lang="zh-CN" altLang="en-US" sz="1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82" name="矩形 81"/>
          <p:cNvSpPr/>
          <p:nvPr/>
        </p:nvSpPr>
        <p:spPr bwMode="auto">
          <a:xfrm>
            <a:off x="5189605" y="5897027"/>
            <a:ext cx="144016" cy="238653"/>
          </a:xfrm>
          <a:prstGeom prst="rect">
            <a:avLst/>
          </a:prstGeom>
          <a:pattFill prst="wdUpDiag">
            <a:fgClr>
              <a:srgbClr val="FFCC99">
                <a:lumMod val="75000"/>
              </a:srgbClr>
            </a:fgClr>
            <a:bgClr>
              <a:srgbClr val="FFFFFF"/>
            </a:bgClr>
          </a:patt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800600" y="6230779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PPDU</a:t>
            </a:r>
            <a:r>
              <a:rPr lang="zh-CN" altLang="en-US" sz="10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 </a:t>
            </a:r>
            <a:r>
              <a:rPr lang="en-US" altLang="zh-CN" sz="10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sequence end marker</a:t>
            </a:r>
            <a:endParaRPr lang="zh-CN" altLang="en-US" sz="1000" dirty="0">
              <a:solidFill>
                <a:srgbClr val="000000"/>
              </a:solidFill>
              <a:latin typeface="Calibri" pitchFamily="34" charset="0"/>
              <a:ea typeface="等线" panose="02010600030101010101" pitchFamily="2" charset="-122"/>
            </a:endParaRPr>
          </a:p>
        </p:txBody>
      </p:sp>
      <p:cxnSp>
        <p:nvCxnSpPr>
          <p:cNvPr id="4" name="直接箭头连接符 3"/>
          <p:cNvCxnSpPr>
            <a:endCxn id="82" idx="2"/>
          </p:cNvCxnSpPr>
          <p:nvPr/>
        </p:nvCxnSpPr>
        <p:spPr bwMode="auto">
          <a:xfrm flipV="1">
            <a:off x="5181600" y="6135680"/>
            <a:ext cx="80013" cy="188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矩形 45"/>
          <p:cNvSpPr/>
          <p:nvPr/>
        </p:nvSpPr>
        <p:spPr bwMode="auto">
          <a:xfrm>
            <a:off x="6972700" y="590590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  <a:prstDash val="dash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7352059" y="5905900"/>
            <a:ext cx="762000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  <a:prstDash val="dash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M-TID BA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29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 bwMode="auto">
          <a:xfrm>
            <a:off x="2842910" y="5501382"/>
            <a:ext cx="2948289" cy="238653"/>
          </a:xfrm>
          <a:prstGeom prst="rect">
            <a:avLst/>
          </a:prstGeom>
          <a:solidFill>
            <a:srgbClr val="FFCC66">
              <a:alpha val="30000"/>
            </a:srgbClr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Pre-emptible PPDU aggregation- Example 3</a:t>
            </a:r>
            <a:endParaRPr lang="en-US" sz="2800" dirty="0">
              <a:latin typeface="+mj-lt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9</a:t>
            </a:fld>
            <a:endParaRPr lang="en-US" dirty="0"/>
          </a:p>
        </p:txBody>
      </p:sp>
      <p:sp>
        <p:nvSpPr>
          <p:cNvPr id="64" name="文本框 63"/>
          <p:cNvSpPr txBox="1"/>
          <p:nvPr/>
        </p:nvSpPr>
        <p:spPr>
          <a:xfrm>
            <a:off x="685800" y="25908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When there is no latency sensitive traffic arrives, PHY layer encodes a PPDU as usual and wait for ACK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609600" y="3962400"/>
            <a:ext cx="79248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When latency sensitive traffic arrives, PHY layer can interrupt the ongoing transmission with a PPDU end marker and send latency sensitive traffic after SIFS. </a:t>
            </a:r>
          </a:p>
          <a:p>
            <a:pPr marL="541338" lvl="2" indent="-180000">
              <a:spcBef>
                <a:spcPts val="600"/>
              </a:spcBef>
              <a:buFont typeface="Arial" panose="020B0604020202020204" pitchFamily="34" charset="0"/>
              <a:buChar char="»"/>
            </a:pPr>
            <a:r>
              <a:rPr lang="en-US" altLang="zh-CN" sz="1600" dirty="0">
                <a:latin typeface="+mj-lt"/>
              </a:rPr>
              <a:t>The receiver may discard part or all of the received bits depending on whether a complete MPDU has been received.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685800" y="18288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The transmitter can also choose to interrupt the ongoing transmission directly</a:t>
            </a:r>
          </a:p>
        </p:txBody>
      </p:sp>
      <p:sp>
        <p:nvSpPr>
          <p:cNvPr id="37" name="矩形 36"/>
          <p:cNvSpPr/>
          <p:nvPr/>
        </p:nvSpPr>
        <p:spPr bwMode="auto">
          <a:xfrm>
            <a:off x="1601841" y="335280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67" name="矩形 66"/>
          <p:cNvSpPr/>
          <p:nvPr/>
        </p:nvSpPr>
        <p:spPr bwMode="auto">
          <a:xfrm>
            <a:off x="1981200" y="3352800"/>
            <a:ext cx="3886200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68" name="直接连接符 67"/>
          <p:cNvCxnSpPr/>
          <p:nvPr/>
        </p:nvCxnSpPr>
        <p:spPr bwMode="auto">
          <a:xfrm>
            <a:off x="1524000" y="3610352"/>
            <a:ext cx="64770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矩形 68"/>
          <p:cNvSpPr/>
          <p:nvPr/>
        </p:nvSpPr>
        <p:spPr bwMode="auto">
          <a:xfrm>
            <a:off x="6250041" y="335280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  <a:prstDash val="dash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6629400" y="3352800"/>
            <a:ext cx="762000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  <a:prstDash val="dash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BA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1" name="矩形 70"/>
          <p:cNvSpPr/>
          <p:nvPr/>
        </p:nvSpPr>
        <p:spPr bwMode="auto">
          <a:xfrm>
            <a:off x="3582044" y="5501382"/>
            <a:ext cx="815752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</a:t>
            </a:r>
            <a:r>
              <a:rPr lang="en-US" altLang="zh-CN" kern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3202685" y="5501382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1524000" y="5500112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74" name="矩形 73"/>
          <p:cNvSpPr/>
          <p:nvPr/>
        </p:nvSpPr>
        <p:spPr bwMode="auto">
          <a:xfrm>
            <a:off x="1903359" y="5500112"/>
            <a:ext cx="93955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75" name="直接连接符 74"/>
          <p:cNvCxnSpPr/>
          <p:nvPr/>
        </p:nvCxnSpPr>
        <p:spPr bwMode="auto">
          <a:xfrm>
            <a:off x="1447800" y="5757664"/>
            <a:ext cx="65532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下箭头 75"/>
          <p:cNvSpPr/>
          <p:nvPr/>
        </p:nvSpPr>
        <p:spPr bwMode="auto">
          <a:xfrm>
            <a:off x="2617089" y="5325616"/>
            <a:ext cx="94840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77" name="直接连接符 76"/>
          <p:cNvCxnSpPr/>
          <p:nvPr/>
        </p:nvCxnSpPr>
        <p:spPr bwMode="auto">
          <a:xfrm>
            <a:off x="3001216" y="5354758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直接连接符 77"/>
          <p:cNvCxnSpPr/>
          <p:nvPr/>
        </p:nvCxnSpPr>
        <p:spPr bwMode="auto">
          <a:xfrm>
            <a:off x="3202951" y="5354758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直接箭头连接符 78"/>
          <p:cNvCxnSpPr/>
          <p:nvPr/>
        </p:nvCxnSpPr>
        <p:spPr bwMode="auto">
          <a:xfrm>
            <a:off x="2842911" y="5426766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直接箭头连接符 79"/>
          <p:cNvCxnSpPr/>
          <p:nvPr/>
        </p:nvCxnSpPr>
        <p:spPr bwMode="auto">
          <a:xfrm flipH="1">
            <a:off x="3212477" y="5426766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文本框 80"/>
          <p:cNvSpPr txBox="1"/>
          <p:nvPr/>
        </p:nvSpPr>
        <p:spPr>
          <a:xfrm>
            <a:off x="2860678" y="5181600"/>
            <a:ext cx="432048" cy="184666"/>
          </a:xfrm>
          <a:prstGeom prst="rect">
            <a:avLst/>
          </a:prstGeom>
          <a:solidFill>
            <a:srgbClr val="FFFFFF"/>
          </a:solidFill>
        </p:spPr>
        <p:txBody>
          <a:bodyPr wrap="square" tIns="0" bIns="0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rPr>
              <a:t>SIFS</a:t>
            </a:r>
            <a:endParaRPr kumimoji="0" lang="zh-CN" altLang="en-US" sz="1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82" name="矩形 81"/>
          <p:cNvSpPr/>
          <p:nvPr/>
        </p:nvSpPr>
        <p:spPr bwMode="auto">
          <a:xfrm>
            <a:off x="2846153" y="5500112"/>
            <a:ext cx="144016" cy="238653"/>
          </a:xfrm>
          <a:prstGeom prst="rect">
            <a:avLst/>
          </a:prstGeom>
          <a:pattFill prst="wdUpDiag">
            <a:fgClr>
              <a:srgbClr val="FFCC99">
                <a:lumMod val="75000"/>
              </a:srgbClr>
            </a:fgClr>
            <a:bgClr>
              <a:srgbClr val="FFFFFF"/>
            </a:bgClr>
          </a:patt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2233311" y="5891014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PPDU</a:t>
            </a:r>
            <a:r>
              <a:rPr lang="zh-CN" altLang="en-US" sz="10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 </a:t>
            </a:r>
            <a:r>
              <a:rPr lang="en-US" altLang="zh-CN" sz="1000" dirty="0" smtClean="0">
                <a:solidFill>
                  <a:srgbClr val="000000"/>
                </a:solidFill>
                <a:latin typeface="Calibri" pitchFamily="34" charset="0"/>
                <a:ea typeface="等线" panose="02010600030101010101" pitchFamily="2" charset="-122"/>
              </a:rPr>
              <a:t>end marker</a:t>
            </a:r>
            <a:endParaRPr lang="zh-CN" altLang="en-US" sz="1000" dirty="0">
              <a:solidFill>
                <a:srgbClr val="000000"/>
              </a:solidFill>
              <a:latin typeface="Calibri" pitchFamily="34" charset="0"/>
              <a:ea typeface="等线" panose="02010600030101010101" pitchFamily="2" charset="-122"/>
            </a:endParaRPr>
          </a:p>
        </p:txBody>
      </p:sp>
      <p:cxnSp>
        <p:nvCxnSpPr>
          <p:cNvPr id="4" name="直接箭头连接符 3"/>
          <p:cNvCxnSpPr>
            <a:endCxn id="82" idx="2"/>
          </p:cNvCxnSpPr>
          <p:nvPr/>
        </p:nvCxnSpPr>
        <p:spPr bwMode="auto">
          <a:xfrm flipV="1">
            <a:off x="2838148" y="5738765"/>
            <a:ext cx="80013" cy="188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Boyce,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7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77743</TotalTime>
  <Words>1652</Words>
  <Application>Microsoft Office PowerPoint</Application>
  <PresentationFormat>全屏显示(4:3)</PresentationFormat>
  <Paragraphs>312</Paragraphs>
  <Slides>13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Intel Clear</vt:lpstr>
      <vt:lpstr>等线</vt:lpstr>
      <vt:lpstr>宋体</vt:lpstr>
      <vt:lpstr>Arial</vt:lpstr>
      <vt:lpstr>Calibri</vt:lpstr>
      <vt:lpstr>Times New Roman</vt:lpstr>
      <vt:lpstr>Verdana</vt:lpstr>
      <vt:lpstr>Wingdings</vt:lpstr>
      <vt:lpstr>ACcord Submission Template</vt:lpstr>
      <vt:lpstr>Further Improve Latency Performance in 11be</vt:lpstr>
      <vt:lpstr>E2E Delays in heterogeneous networks</vt:lpstr>
      <vt:lpstr>Analysis on access delays when using EDCA</vt:lpstr>
      <vt:lpstr>Improved TXOP Sharing (1)</vt:lpstr>
      <vt:lpstr>Improved TXOP Sharing (2)</vt:lpstr>
      <vt:lpstr>Pre-emptible PPDU aggregation</vt:lpstr>
      <vt:lpstr>Pre-emptible PPDU aggregation- Example 1</vt:lpstr>
      <vt:lpstr>Pre-emptible PPDU aggregation- Example 2</vt:lpstr>
      <vt:lpstr>Pre-emptible PPDU aggregation- Example 3</vt:lpstr>
      <vt:lpstr>Transmitter block diagram of PHY</vt:lpstr>
      <vt:lpstr>Conclusion</vt:lpstr>
      <vt:lpstr>Reference</vt:lpstr>
      <vt:lpstr>BACKUP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Yangbo (Boyce, 2012 NT Lab)</cp:lastModifiedBy>
  <cp:revision>1220</cp:revision>
  <cp:lastPrinted>1998-02-10T13:28:06Z</cp:lastPrinted>
  <dcterms:created xsi:type="dcterms:W3CDTF">2009-12-02T19:05:24Z</dcterms:created>
  <dcterms:modified xsi:type="dcterms:W3CDTF">2021-04-20T11:40:01Z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(3)s6fs0XLffK5OAil1DCsDGAGSRi5Fs95KPsrMYSQxSsZ9DCBWD3+ez0nZUG/UsN+XaH3U55QS
VYX5XhdLYvQA8xmCNwOjoZAhZwyyaS8svSIyLb3Jfsdi7M83f0V1Jeu5SjIjoMBkxYuenmcK
/0yD3vKbslYiUqoRJ7SzQkn0CGDLkdHLZVQmhYT1SNy0iI8F7IS23BrJ/y/x+56cJAZJZk8F
KWCg9sZiJDMFuHSVqI</vt:lpwstr>
  </property>
  <property fmtid="{D5CDD505-2E9C-101B-9397-08002B2CF9AE}" pid="10" name="_2015_ms_pID_7253431">
    <vt:lpwstr>8pbEbniSCMZ5swVXXEQhSf7wcGkuNC1Kir4kXrwiE3GNmfwD+6qe7O
HVlBlxJ4gQFnLeZQ7Anc+PuqGHQ34pbmpZcW9HpQpRSTx61sUwe0tVtAbJn4ts9WE9S4ojPy
BHHFRZd/rq1sBcDoTiQCTF7mfHGXs41idYD6C8ECtOpvqrsQJSd3bg2Qy4JYDudzRAGcOAct
LJCEHm+CO+m3IQybEnytC3hDqymhzCA/2hto</vt:lpwstr>
  </property>
  <property fmtid="{D5CDD505-2E9C-101B-9397-08002B2CF9AE}" pid="11" name="_2015_ms_pID_7253432">
    <vt:lpwstr>V1aSyAP5N2WeLBNgPmJBMzE=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1618311726</vt:lpwstr>
  </property>
</Properties>
</file>