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394" r:id="rId6"/>
    <p:sldId id="682" r:id="rId7"/>
    <p:sldId id="678" r:id="rId8"/>
    <p:sldId id="680" r:id="rId9"/>
    <p:sldId id="679" r:id="rId10"/>
    <p:sldId id="681" r:id="rId11"/>
    <p:sldId id="683" r:id="rId12"/>
    <p:sldId id="684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92" d="100"/>
          <a:sy n="92" d="100"/>
        </p:scale>
        <p:origin x="84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968214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058202" y="6475413"/>
            <a:ext cx="133369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May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7903" y="6475413"/>
            <a:ext cx="1483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802.11-21/0665r0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db.cept.org/download/2ca5fcbd-4090/attachments/2013_ERCRep025.pdf" TargetMode="External"/><Relationship Id="rId2" Type="http://schemas.openxmlformats.org/officeDocument/2006/relationships/hyperlink" Target="https://transition.fcc.gov/oet/spectrum/table/fcc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fis.cept.org/view/search-general.d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Rich Kennedy (Self)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Proactive Spectrum Planning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586358"/>
              </p:ext>
            </p:extLst>
          </p:nvPr>
        </p:nvGraphicFramePr>
        <p:xfrm>
          <a:off x="1920875" y="2606675"/>
          <a:ext cx="8170863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4528" imgH="2332878" progId="Word.Document.8">
                  <p:embed/>
                </p:oleObj>
              </mc:Choice>
              <mc:Fallback>
                <p:oleObj name="Document" r:id="rId3" imgW="8124528" imgH="2332878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6675"/>
                        <a:ext cx="8170863" cy="234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Meeting spectrum needs is a complex and an excruciatingly time consuming process. This presentation explores how IEEE 802 could better manage the process by being proactive.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EXAMPLE: The 6 GHz band was recently added for IEEE 802.11</a:t>
            </a:r>
          </a:p>
          <a:p>
            <a:pPr lvl="1"/>
            <a:r>
              <a:rPr lang="en-US" dirty="0"/>
              <a:t>The process has taken 4+ years and tremendous resources (so far)</a:t>
            </a:r>
          </a:p>
          <a:p>
            <a:pPr lvl="1"/>
            <a:r>
              <a:rPr lang="en-US" dirty="0"/>
              <a:t>It is not (yet) globally harmonized</a:t>
            </a:r>
          </a:p>
          <a:p>
            <a:pPr lvl="2"/>
            <a:r>
              <a:rPr lang="en-US" dirty="0"/>
              <a:t>5925 MHz to 7125 MHz in some regulatory domains, limited to 5925 MHz to 6425 MHz in others</a:t>
            </a:r>
          </a:p>
          <a:p>
            <a:pPr lvl="2"/>
            <a:r>
              <a:rPr lang="en-US" dirty="0"/>
              <a:t>Very Low Power, Indoor only, geolocation restrictions, etc.</a:t>
            </a:r>
          </a:p>
          <a:p>
            <a:pPr lvl="1"/>
            <a:r>
              <a:rPr lang="en-US" altLang="en-US" dirty="0"/>
              <a:t>Technology is ready, but rollout will be slow and torturous</a:t>
            </a:r>
          </a:p>
          <a:p>
            <a:pPr lvl="2"/>
            <a:r>
              <a:rPr lang="en-US" altLang="en-US" dirty="0"/>
              <a:t>Many regulatory domains not available</a:t>
            </a:r>
          </a:p>
          <a:p>
            <a:pPr lvl="2"/>
            <a:r>
              <a:rPr lang="en-US" altLang="en-US" dirty="0"/>
              <a:t>Different specifications based on locale</a:t>
            </a:r>
          </a:p>
          <a:p>
            <a:pPr lvl="2"/>
            <a:r>
              <a:rPr lang="en-US" altLang="en-US" dirty="0"/>
              <a:t>Portability hampered by geolocation requirements</a:t>
            </a:r>
          </a:p>
          <a:p>
            <a:pPr lvl="1"/>
            <a:r>
              <a:rPr lang="en-US" altLang="en-US" dirty="0"/>
              <a:t>We got a lot less than we hoped for</a:t>
            </a:r>
          </a:p>
          <a:p>
            <a:r>
              <a:rPr lang="en-US" altLang="en-US" dirty="0"/>
              <a:t>Can we do a better job to ensure the standards we create have the RF spectrum they need at the time of their ratification?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9568116-8127-48A5-952D-923F728E1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3414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RF Spectrum Complexities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Radio Frequency spectrum is poorly allocated</a:t>
            </a:r>
            <a:endParaRPr lang="en-US" sz="2400" dirty="0"/>
          </a:p>
          <a:p>
            <a:pPr lvl="1"/>
            <a:r>
              <a:rPr lang="en-US" altLang="en-US" b="0" dirty="0"/>
              <a:t>Developed over the course of decades</a:t>
            </a:r>
          </a:p>
          <a:p>
            <a:pPr lvl="2"/>
            <a:r>
              <a:rPr lang="en-US" altLang="en-US" dirty="0"/>
              <a:t>Frequency</a:t>
            </a:r>
            <a:r>
              <a:rPr lang="en-US" altLang="en-US" b="0" dirty="0"/>
              <a:t> allocations were driven by technology limitations; not optimized for applications</a:t>
            </a:r>
          </a:p>
          <a:p>
            <a:pPr lvl="2"/>
            <a:r>
              <a:rPr lang="en-US" altLang="en-US" b="0" dirty="0"/>
              <a:t>With no incentive to move, licensees continue in sub-optimal frequency bands</a:t>
            </a:r>
          </a:p>
          <a:p>
            <a:pPr lvl="1"/>
            <a:r>
              <a:rPr lang="en-US" altLang="en-US" dirty="0"/>
              <a:t>Lack of accurate spectrum inventory leaves some spectrum unused or underused</a:t>
            </a:r>
          </a:p>
          <a:p>
            <a:pPr lvl="2"/>
            <a:r>
              <a:rPr lang="en-US" altLang="en-US" b="0" dirty="0"/>
              <a:t>Expired licenses, obsolete applications, etc.</a:t>
            </a:r>
          </a:p>
          <a:p>
            <a:pPr lvl="1"/>
            <a:r>
              <a:rPr lang="en-US" altLang="en-US" dirty="0"/>
              <a:t>Opportunities for spectrum sharing are limited</a:t>
            </a:r>
          </a:p>
          <a:p>
            <a:r>
              <a:rPr lang="en-US" altLang="en-US" dirty="0"/>
              <a:t>If we could start over…</a:t>
            </a:r>
          </a:p>
          <a:p>
            <a:pPr lvl="1"/>
            <a:r>
              <a:rPr lang="en-US" altLang="en-US" dirty="0"/>
              <a:t>Short range devices best in highest frequency bands; long range in mid and low bands</a:t>
            </a:r>
          </a:p>
          <a:p>
            <a:pPr lvl="1"/>
            <a:r>
              <a:rPr lang="en-US" altLang="en-US" dirty="0"/>
              <a:t>All allocations should have sharing provisions</a:t>
            </a:r>
          </a:p>
          <a:p>
            <a:r>
              <a:rPr lang="en-US" altLang="en-US" dirty="0"/>
              <a:t>…but we can’t</a:t>
            </a:r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F9D34A8-633E-4B12-81C2-8827FF770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0696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Art of Spectrum Complexity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5</a:t>
            </a:fld>
            <a:endParaRPr lang="en-US" alt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E7A23C-489F-4D08-BF86-B9B0C9F91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3551" y="1431925"/>
            <a:ext cx="7821525" cy="5073422"/>
          </a:xfr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CF11E981-6F4A-47E8-9D0E-583E07E5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4000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Optimizing From Where We Are Today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Comprehensive spectrum inventory is necessary</a:t>
            </a:r>
          </a:p>
          <a:p>
            <a:pPr lvl="1"/>
            <a:r>
              <a:rPr lang="en-US" dirty="0"/>
              <a:t>We can only fix what we know for certain is broken</a:t>
            </a:r>
          </a:p>
          <a:p>
            <a:r>
              <a:rPr lang="en-US" altLang="en-US" dirty="0"/>
              <a:t>Regulators are required to be technology neutral</a:t>
            </a:r>
          </a:p>
          <a:p>
            <a:pPr lvl="1"/>
            <a:r>
              <a:rPr lang="en-US" altLang="en-US" dirty="0"/>
              <a:t>Licensed and licensed-exempt (unlicensed) must have equal opportunities</a:t>
            </a:r>
          </a:p>
          <a:p>
            <a:pPr lvl="1"/>
            <a:r>
              <a:rPr lang="en-US" altLang="en-US" dirty="0"/>
              <a:t>IEEE 802.11/15 have both proven that sharing is viable and valuable</a:t>
            </a:r>
          </a:p>
          <a:p>
            <a:pPr lvl="1"/>
            <a:r>
              <a:rPr lang="en-US" altLang="en-US" dirty="0"/>
              <a:t>Biases hamper spectrum optimization</a:t>
            </a:r>
          </a:p>
          <a:p>
            <a:r>
              <a:rPr lang="en-US" altLang="en-US" dirty="0"/>
              <a:t>New or replacement allocations should be optimized</a:t>
            </a:r>
          </a:p>
          <a:p>
            <a:pPr lvl="1"/>
            <a:r>
              <a:rPr lang="en-US" altLang="en-US" dirty="0"/>
              <a:t>Spectrum bands allocations should be selected based on application requirements</a:t>
            </a:r>
          </a:p>
          <a:p>
            <a:pPr lvl="1"/>
            <a:r>
              <a:rPr lang="en-US" altLang="en-US" dirty="0"/>
              <a:t>Provision for sharing should be taken into account in any new allocations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1A439CB-3302-4ACA-B97C-56ED4B89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9530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Can IEEE 802 Do?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7"/>
            <a:ext cx="10363200" cy="4486275"/>
          </a:xfrm>
        </p:spPr>
        <p:txBody>
          <a:bodyPr/>
          <a:lstStyle/>
          <a:p>
            <a:r>
              <a:rPr lang="en-US" dirty="0" err="1"/>
              <a:t>Proactivities</a:t>
            </a:r>
            <a:endParaRPr lang="en-US" dirty="0"/>
          </a:p>
          <a:p>
            <a:pPr lvl="1"/>
            <a:r>
              <a:rPr lang="en-US" dirty="0"/>
              <a:t>Survey existing spectrum bands (low, mid, high) for potential sharing candidates</a:t>
            </a:r>
          </a:p>
          <a:p>
            <a:pPr lvl="2"/>
            <a:r>
              <a:rPr lang="en-US" dirty="0"/>
              <a:t>Applications should drive band selections</a:t>
            </a:r>
          </a:p>
          <a:p>
            <a:pPr lvl="1"/>
            <a:r>
              <a:rPr lang="en-US" dirty="0"/>
              <a:t>Set up a task force for spectrum discussions (802.18?)</a:t>
            </a:r>
          </a:p>
          <a:p>
            <a:pPr lvl="2"/>
            <a:r>
              <a:rPr lang="en-US" dirty="0"/>
              <a:t>With the cellular industry </a:t>
            </a:r>
          </a:p>
          <a:p>
            <a:pPr lvl="2"/>
            <a:r>
              <a:rPr lang="en-US" dirty="0"/>
              <a:t>With regulators</a:t>
            </a:r>
          </a:p>
          <a:p>
            <a:pPr lvl="1"/>
            <a:r>
              <a:rPr lang="en-US" dirty="0"/>
              <a:t>Work with the cellular industry on sharing opportunities</a:t>
            </a:r>
          </a:p>
          <a:p>
            <a:pPr lvl="2"/>
            <a:r>
              <a:rPr lang="en-US" dirty="0"/>
              <a:t>Can we avoid the competition that slows the process?</a:t>
            </a:r>
          </a:p>
          <a:p>
            <a:pPr lvl="2"/>
            <a:r>
              <a:rPr lang="en-US" dirty="0"/>
              <a:t>Extol the successes of license-exempt/unlicensed wireless technologies and their value as part of cellular networks</a:t>
            </a:r>
          </a:p>
          <a:p>
            <a:pPr lvl="1"/>
            <a:r>
              <a:rPr lang="en-US" dirty="0"/>
              <a:t>Build a coalition of industry leaders </a:t>
            </a:r>
          </a:p>
          <a:p>
            <a:pPr lvl="2"/>
            <a:r>
              <a:rPr lang="en-US" dirty="0"/>
              <a:t>To lobby for spectrum inventory globally</a:t>
            </a:r>
          </a:p>
          <a:p>
            <a:pPr lvl="2"/>
            <a:r>
              <a:rPr lang="en-US" dirty="0"/>
              <a:t>To work on changing the regulations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AF6BB74-EBC8-414D-AA84-6559251E0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80795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Radio Regulatory TAG engagement</a:t>
            </a:r>
          </a:p>
          <a:p>
            <a:pPr lvl="1"/>
            <a:r>
              <a:rPr lang="en-US" dirty="0"/>
              <a:t>Fine tune this proposal</a:t>
            </a:r>
          </a:p>
          <a:p>
            <a:pPr lvl="1"/>
            <a:r>
              <a:rPr lang="en-US" dirty="0"/>
              <a:t>Begin surveying existing allocations for sharing opportunities generally</a:t>
            </a:r>
          </a:p>
          <a:p>
            <a:pPr lvl="2"/>
            <a:r>
              <a:rPr lang="en-US" dirty="0"/>
              <a:t>Focus on recent sharing successes, e.g. 6 GHz</a:t>
            </a:r>
          </a:p>
          <a:p>
            <a:pPr lvl="1"/>
            <a:r>
              <a:rPr lang="en-US" altLang="en-US" dirty="0"/>
              <a:t>Closely monitor both 802.11 and 802.15 WNG groups for potential new spectrum requirements</a:t>
            </a:r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3C8F16-466B-4E64-92E6-146E4AEE8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1243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A5EE-730E-4062-AD23-D15342BA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C6F2-F129-4683-95FF-87C4FAD9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US FCC Table of Frequencies</a:t>
            </a:r>
          </a:p>
          <a:p>
            <a:pPr lvl="1"/>
            <a:r>
              <a:rPr lang="en-US" sz="1800" dirty="0">
                <a:hlinkClick r:id="rId2"/>
              </a:rPr>
              <a:t>https://transition.fcc.gov/oet/spectrum/table/fcctable.docx</a:t>
            </a:r>
            <a:r>
              <a:rPr lang="en-US" sz="1800" dirty="0"/>
              <a:t> </a:t>
            </a:r>
          </a:p>
          <a:p>
            <a:r>
              <a:rPr lang="en-US" sz="2000" dirty="0"/>
              <a:t>European Table of Frequency Allocations</a:t>
            </a:r>
          </a:p>
          <a:p>
            <a:pPr lvl="1"/>
            <a:r>
              <a:rPr lang="en-US" sz="1800" dirty="0">
                <a:hlinkClick r:id="rId3"/>
              </a:rPr>
              <a:t>https://docdb.cept.org/download/2ca5fcbd-4090/attachments/2013_ERCRep025.pdf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4"/>
              </a:rPr>
              <a:t>ECO Frequency Information System (cept.org)</a:t>
            </a: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B93-E615-491A-9D0C-81BE205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DAA84-DEB2-4EFF-B851-9BE7D428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0495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6407</TotalTime>
  <Words>670</Words>
  <Application>Microsoft Office PowerPoint</Application>
  <PresentationFormat>Widescreen</PresentationFormat>
  <Paragraphs>108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Microsoft Word 97 - 2003 Document</vt:lpstr>
      <vt:lpstr>Proactive Spectrum Planning</vt:lpstr>
      <vt:lpstr>Abstract</vt:lpstr>
      <vt:lpstr>Problem Statement</vt:lpstr>
      <vt:lpstr>RF Spectrum Complexities</vt:lpstr>
      <vt:lpstr>The Art of Spectrum Complexity</vt:lpstr>
      <vt:lpstr>Optimizing From Where We Are Today</vt:lpstr>
      <vt:lpstr>What Can IEEE 802 Do?</vt:lpstr>
      <vt:lpstr>Next Steps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Richard Kennedy</cp:lastModifiedBy>
  <cp:revision>1230</cp:revision>
  <cp:lastPrinted>1998-02-10T13:28:06Z</cp:lastPrinted>
  <dcterms:created xsi:type="dcterms:W3CDTF">2004-12-02T14:01:45Z</dcterms:created>
  <dcterms:modified xsi:type="dcterms:W3CDTF">2021-04-28T17:25:28Z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