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sldIdLst>
    <p:sldId id="256" r:id="rId2"/>
    <p:sldId id="257" r:id="rId3"/>
    <p:sldId id="258" r:id="rId4"/>
    <p:sldId id="259" r:id="rId5"/>
    <p:sldId id="261" r:id="rId6"/>
    <p:sldId id="269" r:id="rId7"/>
    <p:sldId id="262" r:id="rId8"/>
    <p:sldId id="271" r:id="rId9"/>
    <p:sldId id="289" r:id="rId10"/>
    <p:sldId id="266" r:id="rId11"/>
    <p:sldId id="290" r:id="rId12"/>
    <p:sldId id="283" r:id="rId13"/>
    <p:sldId id="288" r:id="rId14"/>
    <p:sldId id="292" r:id="rId15"/>
    <p:sldId id="294" r:id="rId16"/>
    <p:sldId id="295" r:id="rId17"/>
    <p:sldId id="293" r:id="rId18"/>
    <p:sldId id="267" r:id="rId19"/>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89"/>
    <p:restoredTop sz="96786"/>
  </p:normalViewPr>
  <p:slideViewPr>
    <p:cSldViewPr snapToGrid="0" snapToObjects="1">
      <p:cViewPr varScale="1">
        <p:scale>
          <a:sx n="143" d="100"/>
          <a:sy n="143" d="100"/>
        </p:scale>
        <p:origin x="1144" y="2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D0BFD967-5EE8-DE41-B187-15F7673F4117}" type="presOf" srcId="{E34A5937-51EC-8D43-BB77-DAB59D9E385E}" destId="{66938D0C-9A21-1F4A-A60A-8FE90FD4AF1D}" srcOrd="0" destOrd="0"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10</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696913"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January 2021</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967188"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May </a:t>
            </a:r>
            <a:r>
              <a:rPr dirty="0"/>
              <a:t>202</a:t>
            </a:r>
            <a:r>
              <a:rPr lang="en-US" dirty="0"/>
              <a:t>1</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p:nvSpPr>
        <p:spPr>
          <a:xfrm>
            <a:off x="5378795" y="33176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1</a:t>
            </a:r>
            <a:r>
              <a:rPr dirty="0"/>
              <a:t>/</a:t>
            </a:r>
            <a:r>
              <a:rPr lang="en-US" dirty="0"/>
              <a:t>0642r3</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3"/>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641-01-00bi-proposed-issues.pptx" TargetMode="External"/><Relationship Id="rId2" Type="http://schemas.openxmlformats.org/officeDocument/2006/relationships/hyperlink" Target="https://mentor.ieee.org/802.11/dcn/20/11-20-0940-00-0rcm-introduction-to-p802e.pptx" TargetMode="Externa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May 2021</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202</a:t>
            </a:r>
            <a:r>
              <a:rPr lang="en-US" b="0" dirty="0"/>
              <a:t>1-05-14</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CustomShape 1"/>
          <p:cNvSpPr txBox="1"/>
          <p:nvPr/>
        </p:nvSpPr>
        <p:spPr>
          <a:xfrm>
            <a:off x="685800" y="620929"/>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err="1"/>
              <a:t>TGbi</a:t>
            </a:r>
            <a:r>
              <a:rPr lang="en-US" dirty="0"/>
              <a:t> </a:t>
            </a:r>
            <a:r>
              <a:rPr dirty="0"/>
              <a:t>Agenda – </a:t>
            </a:r>
            <a:r>
              <a:rPr lang="en-US" dirty="0"/>
              <a:t>May</a:t>
            </a:r>
            <a:r>
              <a:rPr dirty="0"/>
              <a:t> 202</a:t>
            </a:r>
            <a:r>
              <a:rPr lang="en-US" dirty="0"/>
              <a:t>1</a:t>
            </a:r>
            <a:endParaRPr dirty="0"/>
          </a:p>
        </p:txBody>
      </p:sp>
      <p:sp>
        <p:nvSpPr>
          <p:cNvPr id="82" name="CustomShape 2"/>
          <p:cNvSpPr txBox="1"/>
          <p:nvPr/>
        </p:nvSpPr>
        <p:spPr>
          <a:xfrm>
            <a:off x="342900" y="1287125"/>
            <a:ext cx="8457480" cy="56654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nSpc>
                <a:spcPct val="81000"/>
              </a:lnSpc>
              <a:spcBef>
                <a:spcPts val="200"/>
              </a:spcBef>
              <a:defRPr sz="2200" b="1" spc="-1">
                <a:latin typeface="Times New Roman"/>
                <a:ea typeface="Times New Roman"/>
                <a:cs typeface="Times New Roman"/>
                <a:sym typeface="Times New Roman"/>
              </a:defRPr>
            </a:pPr>
            <a:r>
              <a:rPr lang="en-US" dirty="0">
                <a:solidFill>
                  <a:schemeClr val="bg2">
                    <a:lumMod val="60000"/>
                    <a:lumOff val="40000"/>
                  </a:schemeClr>
                </a:solidFill>
              </a:rPr>
              <a:t>Thursday May 6, 10:00EDT</a:t>
            </a:r>
            <a:endParaRPr dirty="0">
              <a:solidFill>
                <a:schemeClr val="bg2">
                  <a:lumMod val="60000"/>
                  <a:lumOff val="40000"/>
                </a:schemeClr>
              </a:solidFill>
            </a:endParaRPr>
          </a:p>
          <a:p>
            <a:pPr>
              <a:lnSpc>
                <a:spcPct val="81000"/>
              </a:lnSpc>
              <a:spcBef>
                <a:spcPts val="200"/>
              </a:spcBef>
              <a:defRPr sz="2200" spc="-1">
                <a:latin typeface="Arial"/>
                <a:ea typeface="Arial"/>
                <a:cs typeface="Arial"/>
                <a:sym typeface="Arial"/>
              </a:defRPr>
            </a:pPr>
            <a:endParaRPr dirty="0">
              <a:solidFill>
                <a:schemeClr val="bg2">
                  <a:lumMod val="60000"/>
                  <a:lumOff val="40000"/>
                </a:schemeClr>
              </a:solidFill>
            </a:endParaRPr>
          </a:p>
          <a:p>
            <a:pPr marL="719">
              <a:lnSpc>
                <a:spcPct val="81000"/>
              </a:lnSpc>
              <a:spcBef>
                <a:spcPts val="200"/>
              </a:spcBef>
              <a:buClr>
                <a:srgbClr val="000000"/>
              </a:buClr>
              <a:buSzPct val="100000"/>
              <a:defRPr sz="1500" b="1" spc="-1">
                <a:latin typeface="Times New Roman"/>
                <a:ea typeface="Times New Roman"/>
                <a:cs typeface="Times New Roman"/>
                <a:sym typeface="Times New Roman"/>
              </a:defRPr>
            </a:pPr>
            <a:r>
              <a:rPr sz="2000" dirty="0">
                <a:solidFill>
                  <a:schemeClr val="bg2">
                    <a:lumMod val="60000"/>
                    <a:lumOff val="40000"/>
                  </a:schemeClr>
                </a:solidFill>
              </a:rPr>
              <a:t>Administrative</a:t>
            </a:r>
            <a:endParaRPr lang="en-US" sz="2000" dirty="0">
              <a:solidFill>
                <a:schemeClr val="bg2">
                  <a:lumMod val="60000"/>
                  <a:lumOff val="40000"/>
                </a:schemeClr>
              </a:solidFill>
            </a:endParaRPr>
          </a:p>
          <a:p>
            <a:pPr marL="343619" indent="-34290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solidFill>
                  <a:schemeClr val="bg2">
                    <a:lumMod val="60000"/>
                    <a:lumOff val="40000"/>
                  </a:schemeClr>
                </a:solidFill>
              </a:rPr>
              <a:t>Note: Plenary session and teleconference minutes to be motioned during Interim session (docs 21/638, 21/732, 21/437 and 21/436)</a:t>
            </a:r>
            <a:endParaRPr sz="2000" dirty="0">
              <a:solidFill>
                <a:schemeClr val="bg2">
                  <a:lumMod val="60000"/>
                  <a:lumOff val="40000"/>
                </a:schemeClr>
              </a:solidFill>
            </a:endParaRPr>
          </a:p>
          <a:p>
            <a:pPr>
              <a:defRPr sz="1500" spc="-1">
                <a:latin typeface="Arial"/>
                <a:ea typeface="Arial"/>
                <a:cs typeface="Arial"/>
                <a:sym typeface="Arial"/>
              </a:defRPr>
            </a:pPr>
            <a:endParaRPr sz="2000" dirty="0">
              <a:solidFill>
                <a:schemeClr val="bg2">
                  <a:lumMod val="60000"/>
                  <a:lumOff val="40000"/>
                </a:schemeClr>
              </a:solidFill>
            </a:endParaRPr>
          </a:p>
          <a:p>
            <a:pPr marL="719" lvl="1">
              <a:lnSpc>
                <a:spcPct val="81000"/>
              </a:lnSpc>
              <a:spcBef>
                <a:spcPts val="200"/>
              </a:spcBef>
              <a:buClr>
                <a:srgbClr val="000000"/>
              </a:buClr>
              <a:buSzPct val="100000"/>
              <a:defRPr sz="1500" spc="-1">
                <a:latin typeface="Times New Roman"/>
                <a:ea typeface="Times New Roman"/>
                <a:cs typeface="Times New Roman"/>
                <a:sym typeface="Times New Roman"/>
              </a:defRPr>
            </a:pPr>
            <a:r>
              <a:rPr sz="2000" b="1" dirty="0">
                <a:solidFill>
                  <a:schemeClr val="bg2">
                    <a:lumMod val="60000"/>
                    <a:lumOff val="40000"/>
                  </a:schemeClr>
                </a:solidFill>
              </a:rPr>
              <a:t>Discussion</a:t>
            </a:r>
            <a:endParaRPr lang="en-US" sz="2000" b="1" dirty="0">
              <a:solidFill>
                <a:schemeClr val="bg2">
                  <a:lumMod val="60000"/>
                  <a:lumOff val="40000"/>
                </a:schemeClr>
              </a:solidFill>
            </a:endParaRPr>
          </a:p>
          <a:p>
            <a:pPr marL="342900" indent="-342900">
              <a:buFont typeface="Arial" panose="020B0604020202020204" pitchFamily="34" charset="0"/>
              <a:buChar char="•"/>
              <a:defRPr sz="1500" spc="-1">
                <a:latin typeface="Arial"/>
                <a:ea typeface="Arial"/>
                <a:cs typeface="Arial"/>
                <a:sym typeface="Arial"/>
              </a:defRPr>
            </a:pPr>
            <a:r>
              <a:rPr lang="en-US" sz="2000" b="1" dirty="0">
                <a:solidFill>
                  <a:schemeClr val="bg2">
                    <a:lumMod val="60000"/>
                    <a:lumOff val="40000"/>
                  </a:schemeClr>
                </a:solidFill>
                <a:latin typeface="Times New Roman" panose="02020603050405020304" pitchFamily="18" charset="0"/>
                <a:cs typeface="Times New Roman" panose="02020603050405020304" pitchFamily="18" charset="0"/>
              </a:rPr>
              <a:t>9am to 10amEDT Thursday was agreed upon in the last session for May to July</a:t>
            </a:r>
          </a:p>
          <a:p>
            <a:pPr marL="342900" indent="-342900">
              <a:buFont typeface="Arial" panose="020B0604020202020204" pitchFamily="34" charset="0"/>
              <a:buChar char="•"/>
              <a:defRPr sz="1500" spc="-1">
                <a:latin typeface="Arial"/>
                <a:ea typeface="Arial"/>
                <a:cs typeface="Arial"/>
                <a:sym typeface="Arial"/>
              </a:defRPr>
            </a:pPr>
            <a:r>
              <a:rPr lang="en-US" sz="2000" b="1" dirty="0">
                <a:solidFill>
                  <a:schemeClr val="bg2">
                    <a:lumMod val="60000"/>
                    <a:lumOff val="40000"/>
                  </a:schemeClr>
                </a:solidFill>
                <a:latin typeface="Times New Roman" panose="02020603050405020304" pitchFamily="18" charset="0"/>
                <a:cs typeface="Times New Roman" panose="02020603050405020304" pitchFamily="18" charset="0"/>
              </a:rPr>
              <a:t>Proposing the following dates: 5/20, 6/3, 6/17, 7/1</a:t>
            </a:r>
          </a:p>
          <a:p>
            <a:pPr marL="342900" indent="-342900">
              <a:buFont typeface="Arial" panose="020B0604020202020204" pitchFamily="34" charset="0"/>
              <a:buChar char="•"/>
              <a:defRPr sz="1500" spc="-1">
                <a:latin typeface="Arial"/>
                <a:ea typeface="Arial"/>
                <a:cs typeface="Arial"/>
                <a:sym typeface="Arial"/>
              </a:defRPr>
            </a:pPr>
            <a:endParaRPr lang="en-US" sz="2000" b="1" dirty="0">
              <a:solidFill>
                <a:schemeClr val="bg2">
                  <a:lumMod val="60000"/>
                  <a:lumOff val="40000"/>
                </a:schemeClr>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defRPr sz="1500" spc="-1">
                <a:latin typeface="Arial"/>
                <a:ea typeface="Arial"/>
                <a:cs typeface="Arial"/>
                <a:sym typeface="Arial"/>
              </a:defRPr>
            </a:pPr>
            <a:r>
              <a:rPr lang="en-US" sz="2000" b="1" dirty="0">
                <a:solidFill>
                  <a:schemeClr val="bg2">
                    <a:lumMod val="60000"/>
                    <a:lumOff val="40000"/>
                  </a:schemeClr>
                </a:solidFill>
                <a:latin typeface="Times New Roman" panose="02020603050405020304" pitchFamily="18" charset="0"/>
                <a:cs typeface="Times New Roman" panose="02020603050405020304" pitchFamily="18" charset="0"/>
              </a:rPr>
              <a:t>Review call for submissions: any submissions ready for next week?</a:t>
            </a:r>
          </a:p>
          <a:p>
            <a:pPr marL="342900" indent="-342900">
              <a:buFont typeface="Arial" panose="020B0604020202020204" pitchFamily="34" charset="0"/>
              <a:buChar char="•"/>
              <a:defRPr sz="1500" spc="-1">
                <a:latin typeface="Arial"/>
                <a:ea typeface="Arial"/>
                <a:cs typeface="Arial"/>
                <a:sym typeface="Arial"/>
              </a:defRPr>
            </a:pPr>
            <a:r>
              <a:rPr lang="en-US" sz="2000" b="1" dirty="0">
                <a:solidFill>
                  <a:schemeClr val="bg2">
                    <a:lumMod val="60000"/>
                    <a:lumOff val="40000"/>
                  </a:schemeClr>
                </a:solidFill>
                <a:latin typeface="Times New Roman" panose="02020603050405020304" pitchFamily="18" charset="0"/>
                <a:cs typeface="Times New Roman" panose="02020603050405020304" pitchFamily="18" charset="0"/>
              </a:rPr>
              <a:t>1 submission for Wednesday(Jerome) + Use Case template, </a:t>
            </a:r>
          </a:p>
          <a:p>
            <a:pPr marL="342900" indent="-342900">
              <a:buFont typeface="Arial" panose="020B0604020202020204" pitchFamily="34" charset="0"/>
              <a:buChar char="•"/>
              <a:defRPr sz="1500" spc="-1">
                <a:latin typeface="Arial"/>
                <a:ea typeface="Arial"/>
                <a:cs typeface="Arial"/>
                <a:sym typeface="Arial"/>
              </a:defRPr>
            </a:pPr>
            <a:r>
              <a:rPr lang="en-US" sz="2000" b="1" dirty="0">
                <a:solidFill>
                  <a:schemeClr val="bg2">
                    <a:lumMod val="60000"/>
                    <a:lumOff val="40000"/>
                  </a:schemeClr>
                </a:solidFill>
                <a:latin typeface="Times New Roman" panose="02020603050405020304" pitchFamily="18" charset="0"/>
                <a:cs typeface="Times New Roman" panose="02020603050405020304" pitchFamily="18" charset="0"/>
              </a:rPr>
              <a:t>2 submissions for Friday(Antonio, Po-Kai)</a:t>
            </a:r>
          </a:p>
          <a:p>
            <a:pPr marL="342900" indent="-342900">
              <a:buFont typeface="Arial" panose="020B0604020202020204" pitchFamily="34" charset="0"/>
              <a:buChar char="•"/>
              <a:defRPr sz="1500" spc="-1">
                <a:latin typeface="Arial"/>
                <a:ea typeface="Arial"/>
                <a:cs typeface="Arial"/>
                <a:sym typeface="Arial"/>
              </a:defRPr>
            </a:pPr>
            <a:r>
              <a:rPr lang="en-US" sz="2000" b="1" dirty="0">
                <a:solidFill>
                  <a:schemeClr val="bg2">
                    <a:lumMod val="60000"/>
                    <a:lumOff val="40000"/>
                  </a:schemeClr>
                </a:solidFill>
                <a:latin typeface="Times New Roman" panose="02020603050405020304" pitchFamily="18" charset="0"/>
                <a:cs typeface="Times New Roman" panose="02020603050405020304" pitchFamily="18" charset="0"/>
              </a:rPr>
              <a:t>Brainstorming for other avenues to generate submissions</a:t>
            </a:r>
          </a:p>
          <a:p>
            <a:pPr marL="342900" lvl="1" indent="-342900">
              <a:buFont typeface="Arial" panose="020B0604020202020204" pitchFamily="34" charset="0"/>
              <a:buChar char="•"/>
              <a:defRPr sz="1500" spc="-1">
                <a:latin typeface="Arial"/>
                <a:ea typeface="Arial"/>
                <a:cs typeface="Arial"/>
                <a:sym typeface="Arial"/>
              </a:defRPr>
            </a:pPr>
            <a:r>
              <a:rPr lang="en-US" sz="2000" b="1" dirty="0">
                <a:solidFill>
                  <a:schemeClr val="bg2">
                    <a:lumMod val="60000"/>
                    <a:lumOff val="40000"/>
                  </a:schemeClr>
                </a:solidFill>
                <a:latin typeface="Times New Roman" panose="02020603050405020304" pitchFamily="18" charset="0"/>
                <a:cs typeface="Times New Roman" panose="02020603050405020304" pitchFamily="18" charset="0"/>
              </a:rPr>
              <a:t>Liaisons to other groups – response(s) next week, July(WBA)</a:t>
            </a:r>
          </a:p>
          <a:p>
            <a:pPr marL="342900" indent="-342900">
              <a:buFont typeface="Arial" panose="020B0604020202020204" pitchFamily="34" charset="0"/>
              <a:buChar char="•"/>
              <a:defRPr sz="1500" spc="-1">
                <a:latin typeface="Arial"/>
                <a:ea typeface="Arial"/>
                <a:cs typeface="Arial"/>
                <a:sym typeface="Arial"/>
              </a:defRPr>
            </a:pPr>
            <a:endParaRPr lang="en-US" sz="2000" b="1" dirty="0">
              <a:solidFill>
                <a:schemeClr val="bg2">
                  <a:lumMod val="60000"/>
                  <a:lumOff val="40000"/>
                </a:schemeClr>
              </a:solidFill>
              <a:latin typeface="Times New Roman" panose="02020603050405020304" pitchFamily="18" charset="0"/>
              <a:cs typeface="Times New Roman" panose="02020603050405020304" pitchFamily="18" charset="0"/>
            </a:endParaRPr>
          </a:p>
          <a:p>
            <a:pPr>
              <a:defRPr sz="1500" spc="-1">
                <a:latin typeface="Arial"/>
                <a:ea typeface="Arial"/>
                <a:cs typeface="Arial"/>
                <a:sym typeface="Arial"/>
              </a:defRPr>
            </a:pPr>
            <a:r>
              <a:rPr lang="en-US" sz="2000" b="1" dirty="0">
                <a:solidFill>
                  <a:schemeClr val="bg2">
                    <a:lumMod val="60000"/>
                    <a:lumOff val="40000"/>
                  </a:schemeClr>
                </a:solidFill>
                <a:latin typeface="Times New Roman" panose="02020603050405020304" pitchFamily="18" charset="0"/>
                <a:cs typeface="Times New Roman" panose="02020603050405020304" pitchFamily="18" charset="0"/>
              </a:rPr>
              <a:t>Adjourn</a:t>
            </a:r>
            <a:endParaRPr sz="2000" b="1" dirty="0">
              <a:solidFill>
                <a:schemeClr val="bg2">
                  <a:lumMod val="60000"/>
                  <a:lumOff val="40000"/>
                </a:schemeClr>
              </a:solidFill>
              <a:latin typeface="Times New Roman" panose="02020603050405020304" pitchFamily="18" charset="0"/>
              <a:cs typeface="Times New Roman" panose="02020603050405020304" pitchFamily="18" charset="0"/>
            </a:endParaRPr>
          </a:p>
          <a:p>
            <a:pPr>
              <a:defRPr sz="1500" spc="-1">
                <a:latin typeface="Arial"/>
                <a:ea typeface="Arial"/>
                <a:cs typeface="Arial"/>
                <a:sym typeface="Arial"/>
              </a:defRPr>
            </a:pPr>
            <a:endParaRPr dirty="0">
              <a:solidFill>
                <a:schemeClr val="bg2">
                  <a:lumMod val="60000"/>
                  <a:lumOff val="40000"/>
                </a:schemeClr>
              </a:solidFill>
            </a:endParaRPr>
          </a:p>
        </p:txBody>
      </p:sp>
    </p:spTree>
    <p:extLst>
      <p:ext uri="{BB962C8B-B14F-4D97-AF65-F5344CB8AC3E}">
        <p14:creationId xmlns:p14="http://schemas.microsoft.com/office/powerpoint/2010/main" val="4187012998"/>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CustomShape 1"/>
          <p:cNvSpPr txBox="1"/>
          <p:nvPr/>
        </p:nvSpPr>
        <p:spPr>
          <a:xfrm>
            <a:off x="685800" y="620929"/>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err="1"/>
              <a:t>TGbi</a:t>
            </a:r>
            <a:r>
              <a:rPr lang="en-US" dirty="0"/>
              <a:t> </a:t>
            </a:r>
            <a:r>
              <a:rPr dirty="0"/>
              <a:t>Agenda – </a:t>
            </a:r>
            <a:r>
              <a:rPr lang="en-US" dirty="0"/>
              <a:t>May</a:t>
            </a:r>
            <a:r>
              <a:rPr dirty="0"/>
              <a:t> 202</a:t>
            </a:r>
            <a:r>
              <a:rPr lang="en-US" dirty="0"/>
              <a:t>1</a:t>
            </a:r>
            <a:endParaRPr dirty="0"/>
          </a:p>
        </p:txBody>
      </p:sp>
      <p:sp>
        <p:nvSpPr>
          <p:cNvPr id="82" name="CustomShape 2"/>
          <p:cNvSpPr txBox="1"/>
          <p:nvPr/>
        </p:nvSpPr>
        <p:spPr>
          <a:xfrm>
            <a:off x="342900" y="1287125"/>
            <a:ext cx="8457480" cy="545721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nSpc>
                <a:spcPct val="81000"/>
              </a:lnSpc>
              <a:spcBef>
                <a:spcPts val="200"/>
              </a:spcBef>
              <a:defRPr sz="2200" b="1" spc="-1">
                <a:latin typeface="Times New Roman"/>
                <a:ea typeface="Times New Roman"/>
                <a:cs typeface="Times New Roman"/>
                <a:sym typeface="Times New Roman"/>
              </a:defRPr>
            </a:pPr>
            <a:r>
              <a:rPr lang="en-US" dirty="0">
                <a:solidFill>
                  <a:schemeClr val="bg1">
                    <a:lumMod val="65000"/>
                  </a:schemeClr>
                </a:solidFill>
              </a:rPr>
              <a:t>Wednesday May 12, 11:15 EDT</a:t>
            </a:r>
            <a:endParaRPr dirty="0">
              <a:solidFill>
                <a:schemeClr val="bg1">
                  <a:lumMod val="65000"/>
                </a:schemeClr>
              </a:solidFill>
            </a:endParaRPr>
          </a:p>
          <a:p>
            <a:pPr>
              <a:lnSpc>
                <a:spcPct val="81000"/>
              </a:lnSpc>
              <a:spcBef>
                <a:spcPts val="200"/>
              </a:spcBef>
              <a:defRPr sz="2200" spc="-1">
                <a:latin typeface="Arial"/>
                <a:ea typeface="Arial"/>
                <a:cs typeface="Arial"/>
                <a:sym typeface="Arial"/>
              </a:defRPr>
            </a:pPr>
            <a:endParaRPr dirty="0">
              <a:solidFill>
                <a:schemeClr val="bg1">
                  <a:lumMod val="65000"/>
                </a:schemeClr>
              </a:solidFill>
            </a:endParaRPr>
          </a:p>
          <a:p>
            <a:pPr marL="719">
              <a:lnSpc>
                <a:spcPct val="81000"/>
              </a:lnSpc>
              <a:spcBef>
                <a:spcPts val="200"/>
              </a:spcBef>
              <a:buClr>
                <a:srgbClr val="000000"/>
              </a:buClr>
              <a:buSzPct val="100000"/>
              <a:defRPr sz="1500" b="1" spc="-1">
                <a:latin typeface="Times New Roman"/>
                <a:ea typeface="Times New Roman"/>
                <a:cs typeface="Times New Roman"/>
                <a:sym typeface="Times New Roman"/>
              </a:defRPr>
            </a:pPr>
            <a:r>
              <a:rPr sz="2000" dirty="0">
                <a:solidFill>
                  <a:schemeClr val="bg1">
                    <a:lumMod val="65000"/>
                  </a:schemeClr>
                </a:solidFill>
              </a:rPr>
              <a:t>Administrative</a:t>
            </a:r>
            <a:endParaRPr lang="en-US" sz="2000" dirty="0">
              <a:solidFill>
                <a:schemeClr val="bg1">
                  <a:lumMod val="65000"/>
                </a:schemeClr>
              </a:solidFill>
            </a:endParaRPr>
          </a:p>
          <a:p>
            <a:pPr marL="343619" indent="-34290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solidFill>
                  <a:schemeClr val="bg1">
                    <a:lumMod val="65000"/>
                  </a:schemeClr>
                </a:solidFill>
              </a:rPr>
              <a:t>Plenary session and teleconference minutes motion for approval (docs 21/638, 21/732, 21/437 and 21/436)</a:t>
            </a:r>
          </a:p>
          <a:p>
            <a:pPr marL="343619" indent="-34290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solidFill>
                  <a:schemeClr val="bg1">
                    <a:lumMod val="65000"/>
                  </a:schemeClr>
                </a:solidFill>
              </a:rPr>
              <a:t>Motion #1 to approve the minutes documents listed above:</a:t>
            </a:r>
          </a:p>
          <a:p>
            <a:pPr marL="343619" indent="-34290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solidFill>
                  <a:schemeClr val="bg1">
                    <a:lumMod val="65000"/>
                  </a:schemeClr>
                </a:solidFill>
              </a:rPr>
              <a:t>Moved: Mike </a:t>
            </a:r>
            <a:r>
              <a:rPr lang="en-US" sz="2000" dirty="0" err="1">
                <a:solidFill>
                  <a:schemeClr val="bg1">
                    <a:lumMod val="65000"/>
                  </a:schemeClr>
                </a:solidFill>
              </a:rPr>
              <a:t>Montemurro</a:t>
            </a:r>
            <a:endParaRPr lang="en-US" sz="2000" dirty="0">
              <a:solidFill>
                <a:schemeClr val="bg1">
                  <a:lumMod val="65000"/>
                </a:schemeClr>
              </a:solidFill>
            </a:endParaRPr>
          </a:p>
          <a:p>
            <a:pPr marL="343619" indent="-34290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solidFill>
                  <a:schemeClr val="bg1">
                    <a:lumMod val="65000"/>
                  </a:schemeClr>
                </a:solidFill>
              </a:rPr>
              <a:t>Seconded: Stuart Kerry</a:t>
            </a:r>
          </a:p>
          <a:p>
            <a:pPr marL="343619" indent="-34290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solidFill>
                  <a:schemeClr val="bg1">
                    <a:lumMod val="65000"/>
                  </a:schemeClr>
                </a:solidFill>
              </a:rPr>
              <a:t>Approved by unanimous consent</a:t>
            </a:r>
            <a:endParaRPr sz="2000" dirty="0">
              <a:solidFill>
                <a:schemeClr val="bg1">
                  <a:lumMod val="65000"/>
                </a:schemeClr>
              </a:solidFill>
            </a:endParaRPr>
          </a:p>
          <a:p>
            <a:pPr>
              <a:defRPr sz="1500" spc="-1">
                <a:latin typeface="Arial"/>
                <a:ea typeface="Arial"/>
                <a:cs typeface="Arial"/>
                <a:sym typeface="Arial"/>
              </a:defRPr>
            </a:pPr>
            <a:endParaRPr sz="2000" dirty="0">
              <a:solidFill>
                <a:schemeClr val="bg1">
                  <a:lumMod val="65000"/>
                </a:schemeClr>
              </a:solidFill>
            </a:endParaRPr>
          </a:p>
          <a:p>
            <a:pPr marL="719" lvl="1">
              <a:lnSpc>
                <a:spcPct val="81000"/>
              </a:lnSpc>
              <a:spcBef>
                <a:spcPts val="200"/>
              </a:spcBef>
              <a:buClr>
                <a:srgbClr val="000000"/>
              </a:buClr>
              <a:buSzPct val="100000"/>
              <a:defRPr sz="1500" spc="-1">
                <a:latin typeface="Times New Roman"/>
                <a:ea typeface="Times New Roman"/>
                <a:cs typeface="Times New Roman"/>
                <a:sym typeface="Times New Roman"/>
              </a:defRPr>
            </a:pPr>
            <a:r>
              <a:rPr sz="2000" b="1" dirty="0">
                <a:solidFill>
                  <a:schemeClr val="bg1">
                    <a:lumMod val="65000"/>
                  </a:schemeClr>
                </a:solidFill>
              </a:rPr>
              <a:t>Discussion</a:t>
            </a:r>
            <a:endParaRPr lang="en-US" sz="2000" b="1" dirty="0">
              <a:solidFill>
                <a:schemeClr val="bg1">
                  <a:lumMod val="65000"/>
                </a:schemeClr>
              </a:solidFill>
            </a:endParaRPr>
          </a:p>
          <a:p>
            <a:pPr marL="342900" indent="-342900">
              <a:buFont typeface="Arial" panose="020B0604020202020204" pitchFamily="34" charset="0"/>
              <a:buChar char="•"/>
              <a:defRPr sz="1500" spc="-1">
                <a:latin typeface="Arial"/>
                <a:ea typeface="Arial"/>
                <a:cs typeface="Arial"/>
                <a:sym typeface="Arial"/>
              </a:defRPr>
            </a:pPr>
            <a:r>
              <a:rPr lang="en-US" sz="2000" b="1" dirty="0">
                <a:solidFill>
                  <a:schemeClr val="bg1">
                    <a:lumMod val="65000"/>
                  </a:schemeClr>
                </a:solidFill>
                <a:latin typeface="Times New Roman" panose="02020603050405020304" pitchFamily="18" charset="0"/>
                <a:cs typeface="Times New Roman" panose="02020603050405020304" pitchFamily="18" charset="0"/>
              </a:rPr>
              <a:t>Two presentations for today:</a:t>
            </a:r>
          </a:p>
          <a:p>
            <a:pPr marL="457200" indent="-457200">
              <a:buFont typeface="+mj-lt"/>
              <a:buAutoNum type="arabicPeriod"/>
              <a:defRPr sz="1500" spc="-1">
                <a:latin typeface="Arial"/>
                <a:ea typeface="Arial"/>
                <a:cs typeface="Arial"/>
                <a:sym typeface="Arial"/>
              </a:defRPr>
            </a:pPr>
            <a:r>
              <a:rPr lang="en-US" sz="2000" b="1" dirty="0">
                <a:solidFill>
                  <a:schemeClr val="bg1">
                    <a:lumMod val="65000"/>
                  </a:schemeClr>
                </a:solidFill>
                <a:latin typeface="Times New Roman" panose="02020603050405020304" pitchFamily="18" charset="0"/>
                <a:cs typeface="Times New Roman" panose="02020603050405020304" pitchFamily="18" charset="0"/>
              </a:rPr>
              <a:t>Doc </a:t>
            </a:r>
            <a:r>
              <a:rPr lang="en-US" sz="2000" b="1" spc="-1" dirty="0">
                <a:solidFill>
                  <a:schemeClr val="bg1">
                    <a:lumMod val="65000"/>
                  </a:schemeClr>
                </a:solidFill>
                <a:latin typeface="Times New Roman" panose="02020603050405020304" pitchFamily="18" charset="0"/>
                <a:cs typeface="Times New Roman" panose="02020603050405020304" pitchFamily="18" charset="0"/>
                <a:sym typeface="Arial"/>
              </a:rPr>
              <a:t> 11-20-0940-00 (introduction to 802E),  </a:t>
            </a:r>
          </a:p>
          <a:p>
            <a:pPr marL="342900" lvl="1" indent="-342900">
              <a:buFont typeface="Arial" panose="020B0604020202020204" pitchFamily="34" charset="0"/>
              <a:buChar char="•"/>
              <a:defRPr sz="1500" spc="-1">
                <a:latin typeface="Arial"/>
                <a:ea typeface="Arial"/>
                <a:cs typeface="Arial"/>
                <a:sym typeface="Arial"/>
              </a:defRPr>
            </a:pPr>
            <a:r>
              <a:rPr lang="en-US" sz="1500" u="sng" dirty="0">
                <a:solidFill>
                  <a:schemeClr val="bg1">
                    <a:lumMod val="65000"/>
                  </a:schemeClr>
                </a:solidFill>
                <a:sym typeface="Arial"/>
                <a:hlinkClick r:id="rId2">
                  <a:extLst>
                    <a:ext uri="{A12FA001-AC4F-418D-AE19-62706E023703}">
                      <ahyp:hlinkClr xmlns:ahyp="http://schemas.microsoft.com/office/drawing/2018/hyperlinkcolor" val="tx"/>
                    </a:ext>
                  </a:extLst>
                </a:hlinkClick>
              </a:rPr>
              <a:t>https://mentor.ieee.org/802.11/dcn/20/11-20-0940-00-0rcm-introduction-to-p802e.pptx</a:t>
            </a:r>
            <a:r>
              <a:rPr lang="en-US" sz="2000" b="1" dirty="0">
                <a:solidFill>
                  <a:schemeClr val="bg1">
                    <a:lumMod val="65000"/>
                  </a:schemeClr>
                </a:solidFill>
                <a:latin typeface="Times New Roman" panose="02020603050405020304" pitchFamily="18" charset="0"/>
                <a:cs typeface="Times New Roman" panose="02020603050405020304" pitchFamily="18" charset="0"/>
              </a:rPr>
              <a:t>, </a:t>
            </a:r>
          </a:p>
          <a:p>
            <a:pPr marL="457200" indent="-457200">
              <a:buFont typeface="+mj-lt"/>
              <a:buAutoNum type="arabicPeriod"/>
              <a:defRPr sz="1500" spc="-1">
                <a:latin typeface="Arial"/>
                <a:ea typeface="Arial"/>
                <a:cs typeface="Arial"/>
                <a:sym typeface="Arial"/>
              </a:defRPr>
            </a:pPr>
            <a:r>
              <a:rPr lang="en-US" sz="2000" b="1" dirty="0">
                <a:solidFill>
                  <a:schemeClr val="bg1">
                    <a:lumMod val="65000"/>
                  </a:schemeClr>
                </a:solidFill>
                <a:latin typeface="Times New Roman" panose="02020603050405020304" pitchFamily="18" charset="0"/>
                <a:cs typeface="Times New Roman" panose="02020603050405020304" pitchFamily="18" charset="0"/>
              </a:rPr>
              <a:t>Doc 11-20-0641-01 (proposed issues),</a:t>
            </a:r>
          </a:p>
          <a:p>
            <a:pPr marL="342900" lvl="1" indent="-342900">
              <a:buFont typeface="Arial" panose="020B0604020202020204" pitchFamily="34" charset="0"/>
              <a:buChar char="•"/>
              <a:defRPr sz="1500" spc="-1">
                <a:latin typeface="Arial"/>
                <a:ea typeface="Arial"/>
                <a:cs typeface="Arial"/>
                <a:sym typeface="Arial"/>
              </a:defRPr>
            </a:pPr>
            <a:r>
              <a:rPr lang="en-US" sz="1500" u="sng" spc="-1" dirty="0">
                <a:solidFill>
                  <a:schemeClr val="bg1">
                    <a:lumMod val="65000"/>
                  </a:schemeClr>
                </a:solidFill>
                <a:latin typeface="Arial"/>
                <a:cs typeface="Arial"/>
                <a:hlinkClick r:id="rId3">
                  <a:extLst>
                    <a:ext uri="{A12FA001-AC4F-418D-AE19-62706E023703}">
                      <ahyp:hlinkClr xmlns:ahyp="http://schemas.microsoft.com/office/drawing/2018/hyperlinkcolor" val="tx"/>
                    </a:ext>
                  </a:extLst>
                </a:hlinkClick>
              </a:rPr>
              <a:t>https://mentor.ieee.org/802.11/dcn/21/11-21-0641-01-00bi-proposed-issues.pptx</a:t>
            </a:r>
            <a:endParaRPr lang="en-US" sz="1500" u="sng" spc="-1" dirty="0">
              <a:solidFill>
                <a:schemeClr val="bg1">
                  <a:lumMod val="65000"/>
                </a:schemeClr>
              </a:solidFill>
              <a:latin typeface="Arial"/>
              <a:cs typeface="Arial"/>
            </a:endParaRPr>
          </a:p>
          <a:p>
            <a:pPr lvl="1">
              <a:defRPr sz="1500" spc="-1">
                <a:latin typeface="Arial"/>
                <a:ea typeface="Arial"/>
                <a:cs typeface="Arial"/>
                <a:sym typeface="Arial"/>
              </a:defRPr>
            </a:pPr>
            <a:endParaRPr lang="en-US" sz="2000" b="1" dirty="0">
              <a:solidFill>
                <a:schemeClr val="bg1">
                  <a:lumMod val="65000"/>
                </a:schemeClr>
              </a:solidFill>
              <a:latin typeface="Times New Roman" panose="02020603050405020304" pitchFamily="18" charset="0"/>
              <a:cs typeface="Times New Roman" panose="02020603050405020304" pitchFamily="18" charset="0"/>
            </a:endParaRPr>
          </a:p>
          <a:p>
            <a:pPr>
              <a:defRPr sz="1500" spc="-1">
                <a:latin typeface="Arial"/>
                <a:ea typeface="Arial"/>
                <a:cs typeface="Arial"/>
                <a:sym typeface="Arial"/>
              </a:defRPr>
            </a:pPr>
            <a:r>
              <a:rPr lang="en-US" sz="2000" b="1" dirty="0">
                <a:solidFill>
                  <a:schemeClr val="bg1">
                    <a:lumMod val="65000"/>
                  </a:schemeClr>
                </a:solidFill>
                <a:latin typeface="Times New Roman" panose="02020603050405020304" pitchFamily="18" charset="0"/>
                <a:cs typeface="Times New Roman" panose="02020603050405020304" pitchFamily="18" charset="0"/>
              </a:rPr>
              <a:t>Recess</a:t>
            </a:r>
            <a:endParaRPr sz="2000" b="1" dirty="0">
              <a:solidFill>
                <a:schemeClr val="bg1">
                  <a:lumMod val="65000"/>
                </a:schemeClr>
              </a:solidFill>
              <a:latin typeface="Times New Roman" panose="02020603050405020304" pitchFamily="18" charset="0"/>
              <a:cs typeface="Times New Roman" panose="02020603050405020304" pitchFamily="18" charset="0"/>
            </a:endParaRPr>
          </a:p>
          <a:p>
            <a:pPr>
              <a:defRPr sz="1500" spc="-1">
                <a:latin typeface="Arial"/>
                <a:ea typeface="Arial"/>
                <a:cs typeface="Arial"/>
                <a:sym typeface="Arial"/>
              </a:defRPr>
            </a:pPr>
            <a:endParaRPr dirty="0">
              <a:solidFill>
                <a:schemeClr val="bg1">
                  <a:lumMod val="65000"/>
                </a:schemeClr>
              </a:solidFill>
            </a:endParaRPr>
          </a:p>
        </p:txBody>
      </p:sp>
    </p:spTree>
    <p:extLst>
      <p:ext uri="{BB962C8B-B14F-4D97-AF65-F5344CB8AC3E}">
        <p14:creationId xmlns:p14="http://schemas.microsoft.com/office/powerpoint/2010/main" val="1187602075"/>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CustomShape 1"/>
          <p:cNvSpPr txBox="1"/>
          <p:nvPr/>
        </p:nvSpPr>
        <p:spPr>
          <a:xfrm>
            <a:off x="685800" y="620929"/>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pPr marL="0" marR="0" lvl="0" indent="0" algn="ctr" defTabSz="914400" rtl="0" eaLnBrk="1" fontAlgn="auto" latinLnBrk="0" hangingPunct="0">
              <a:lnSpc>
                <a:spcPct val="100000"/>
              </a:lnSpc>
              <a:spcBef>
                <a:spcPts val="0"/>
              </a:spcBef>
              <a:spcAft>
                <a:spcPts val="0"/>
              </a:spcAft>
              <a:buClrTx/>
              <a:buSzTx/>
              <a:buFontTx/>
              <a:buNone/>
              <a:tabLst/>
              <a:defRPr/>
            </a:pPr>
            <a:r>
              <a:rPr kumimoji="0" lang="en-US" sz="3200" b="1" i="0" u="none" strike="noStrike" kern="0" cap="none" spc="-1" normalizeH="0" baseline="0" noProof="0" dirty="0" err="1">
                <a:ln>
                  <a:noFill/>
                </a:ln>
                <a:solidFill>
                  <a:srgbClr val="000000"/>
                </a:solidFill>
                <a:effectLst/>
                <a:uLnTx/>
                <a:uFillTx/>
                <a:latin typeface="Times New Roman"/>
                <a:cs typeface="Times New Roman"/>
                <a:sym typeface="Times New Roman"/>
              </a:rPr>
              <a:t>TGbi</a:t>
            </a:r>
            <a:r>
              <a:rPr kumimoji="0" lang="en-US" sz="3200" b="1" i="0" u="none" strike="noStrike" kern="0" cap="none" spc="-1" normalizeH="0" baseline="0" noProof="0" dirty="0">
                <a:ln>
                  <a:noFill/>
                </a:ln>
                <a:solidFill>
                  <a:srgbClr val="000000"/>
                </a:solidFill>
                <a:effectLst/>
                <a:uLnTx/>
                <a:uFillTx/>
                <a:latin typeface="Times New Roman"/>
                <a:cs typeface="Times New Roman"/>
                <a:sym typeface="Times New Roman"/>
              </a:rPr>
              <a:t> </a:t>
            </a:r>
            <a:r>
              <a:rPr kumimoji="0" sz="3200" b="1" i="0" u="none" strike="noStrike" kern="0" cap="none" spc="-1" normalizeH="0" baseline="0" noProof="0" dirty="0">
                <a:ln>
                  <a:noFill/>
                </a:ln>
                <a:solidFill>
                  <a:srgbClr val="000000"/>
                </a:solidFill>
                <a:effectLst/>
                <a:uLnTx/>
                <a:uFillTx/>
                <a:latin typeface="Times New Roman"/>
                <a:cs typeface="Times New Roman"/>
                <a:sym typeface="Times New Roman"/>
              </a:rPr>
              <a:t>Agenda – </a:t>
            </a:r>
            <a:r>
              <a:rPr kumimoji="0" lang="en-US" sz="3200" b="1" i="0" u="none" strike="noStrike" kern="0" cap="none" spc="-1" normalizeH="0" baseline="0" noProof="0" dirty="0">
                <a:ln>
                  <a:noFill/>
                </a:ln>
                <a:solidFill>
                  <a:srgbClr val="000000"/>
                </a:solidFill>
                <a:effectLst/>
                <a:uLnTx/>
                <a:uFillTx/>
                <a:latin typeface="Times New Roman"/>
                <a:cs typeface="Times New Roman"/>
                <a:sym typeface="Times New Roman"/>
              </a:rPr>
              <a:t>May</a:t>
            </a:r>
            <a:r>
              <a:rPr kumimoji="0" sz="3200" b="1" i="0" u="none" strike="noStrike" kern="0" cap="none" spc="-1" normalizeH="0" baseline="0" noProof="0" dirty="0">
                <a:ln>
                  <a:noFill/>
                </a:ln>
                <a:solidFill>
                  <a:srgbClr val="000000"/>
                </a:solidFill>
                <a:effectLst/>
                <a:uLnTx/>
                <a:uFillTx/>
                <a:latin typeface="Times New Roman"/>
                <a:cs typeface="Times New Roman"/>
                <a:sym typeface="Times New Roman"/>
              </a:rPr>
              <a:t> 202</a:t>
            </a:r>
            <a:r>
              <a:rPr kumimoji="0" lang="en-US" sz="3200" b="1" i="0" u="none" strike="noStrike" kern="0" cap="none" spc="-1" normalizeH="0" baseline="0" noProof="0" dirty="0">
                <a:ln>
                  <a:noFill/>
                </a:ln>
                <a:solidFill>
                  <a:srgbClr val="000000"/>
                </a:solidFill>
                <a:effectLst/>
                <a:uLnTx/>
                <a:uFillTx/>
                <a:latin typeface="Times New Roman"/>
                <a:cs typeface="Times New Roman"/>
                <a:sym typeface="Times New Roman"/>
              </a:rPr>
              <a:t>1</a:t>
            </a:r>
            <a:endParaRPr kumimoji="0" sz="3200" b="1" i="0" u="none" strike="noStrike" kern="0" cap="none" spc="-1" normalizeH="0" baseline="0" noProof="0" dirty="0">
              <a:ln>
                <a:noFill/>
              </a:ln>
              <a:solidFill>
                <a:srgbClr val="000000"/>
              </a:solidFill>
              <a:effectLst/>
              <a:uLnTx/>
              <a:uFillTx/>
              <a:latin typeface="Times New Roman"/>
              <a:cs typeface="Times New Roman"/>
              <a:sym typeface="Times New Roman"/>
            </a:endParaRPr>
          </a:p>
        </p:txBody>
      </p:sp>
      <p:sp>
        <p:nvSpPr>
          <p:cNvPr id="82" name="CustomShape 2"/>
          <p:cNvSpPr txBox="1"/>
          <p:nvPr/>
        </p:nvSpPr>
        <p:spPr>
          <a:xfrm>
            <a:off x="342900" y="1287125"/>
            <a:ext cx="8457480" cy="521920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0" marR="0" lvl="0" indent="0" algn="l" defTabSz="914400" rtl="0" eaLnBrk="1" fontAlgn="auto" latinLnBrk="0" hangingPunct="0">
              <a:lnSpc>
                <a:spcPct val="81000"/>
              </a:lnSpc>
              <a:spcBef>
                <a:spcPts val="200"/>
              </a:spcBef>
              <a:spcAft>
                <a:spcPts val="0"/>
              </a:spcAft>
              <a:buClrTx/>
              <a:buSzTx/>
              <a:buFontTx/>
              <a:buNone/>
              <a:tabLst/>
              <a:defRPr sz="2200" b="1" spc="-1">
                <a:latin typeface="Times New Roman"/>
                <a:ea typeface="Times New Roman"/>
                <a:cs typeface="Times New Roman"/>
                <a:sym typeface="Times New Roman"/>
              </a:defRPr>
            </a:pPr>
            <a:r>
              <a:rPr kumimoji="0" lang="en-US" sz="2200" b="1" i="0" u="none" strike="noStrike" kern="0" cap="none" spc="-1" normalizeH="0" baseline="0" noProof="0" dirty="0">
                <a:ln>
                  <a:noFill/>
                </a:ln>
                <a:solidFill>
                  <a:srgbClr val="000000"/>
                </a:solidFill>
                <a:effectLst/>
                <a:uLnTx/>
                <a:uFillTx/>
                <a:latin typeface="Times New Roman"/>
                <a:cs typeface="Times New Roman"/>
                <a:sym typeface="Times New Roman"/>
              </a:rPr>
              <a:t>Friday May 14, 11:15 EDT</a:t>
            </a:r>
            <a:endParaRPr kumimoji="0" sz="2200" b="1" i="0" u="none" strike="noStrike" kern="0" cap="none" spc="-1" normalizeH="0" baseline="0" noProof="0" dirty="0">
              <a:ln>
                <a:noFill/>
              </a:ln>
              <a:solidFill>
                <a:srgbClr val="000000"/>
              </a:solidFill>
              <a:effectLst/>
              <a:uLnTx/>
              <a:uFillTx/>
              <a:latin typeface="Times New Roman"/>
              <a:cs typeface="Times New Roman"/>
              <a:sym typeface="Times New Roman"/>
            </a:endParaRPr>
          </a:p>
          <a:p>
            <a:pPr marL="0" marR="0" lvl="0" indent="0" algn="l" defTabSz="914400" rtl="0" eaLnBrk="1" fontAlgn="auto" latinLnBrk="0" hangingPunct="0">
              <a:lnSpc>
                <a:spcPct val="81000"/>
              </a:lnSpc>
              <a:spcBef>
                <a:spcPts val="200"/>
              </a:spcBef>
              <a:spcAft>
                <a:spcPts val="0"/>
              </a:spcAft>
              <a:buClrTx/>
              <a:buSzTx/>
              <a:buFontTx/>
              <a:buNone/>
              <a:tabLst/>
              <a:defRPr sz="2200" spc="-1">
                <a:latin typeface="Arial"/>
                <a:ea typeface="Arial"/>
                <a:cs typeface="Arial"/>
                <a:sym typeface="Arial"/>
              </a:defRPr>
            </a:pPr>
            <a:endParaRPr kumimoji="0" sz="2200" b="0" i="0" u="none" strike="noStrike" kern="0" cap="none" spc="-1" normalizeH="0" baseline="0" noProof="0" dirty="0">
              <a:ln>
                <a:noFill/>
              </a:ln>
              <a:solidFill>
                <a:srgbClr val="000000"/>
              </a:solidFill>
              <a:effectLst/>
              <a:uLnTx/>
              <a:uFillTx/>
              <a:latin typeface="Arial"/>
              <a:cs typeface="Arial"/>
              <a:sym typeface="Arial"/>
            </a:endParaRPr>
          </a:p>
          <a:p>
            <a:pPr marL="719" marR="0" lvl="0" indent="0" algn="l" defTabSz="914400" rtl="0" eaLnBrk="1" fontAlgn="auto" latinLnBrk="0" hangingPunct="0">
              <a:lnSpc>
                <a:spcPct val="81000"/>
              </a:lnSpc>
              <a:spcBef>
                <a:spcPts val="200"/>
              </a:spcBef>
              <a:spcAft>
                <a:spcPts val="0"/>
              </a:spcAft>
              <a:buClr>
                <a:srgbClr val="000000"/>
              </a:buClr>
              <a:buSzPct val="100000"/>
              <a:buFontTx/>
              <a:buNone/>
              <a:tabLst/>
              <a:defRPr sz="1500" b="1" spc="-1">
                <a:latin typeface="Times New Roman"/>
                <a:ea typeface="Times New Roman"/>
                <a:cs typeface="Times New Roman"/>
                <a:sym typeface="Times New Roman"/>
              </a:defRPr>
            </a:pPr>
            <a:r>
              <a:rPr kumimoji="0" sz="2000" b="1" i="0" u="none" strike="noStrike" kern="0" cap="none" spc="-1" normalizeH="0" baseline="0" noProof="0" dirty="0">
                <a:ln>
                  <a:noFill/>
                </a:ln>
                <a:solidFill>
                  <a:srgbClr val="000000"/>
                </a:solidFill>
                <a:effectLst/>
                <a:uLnTx/>
                <a:uFillTx/>
                <a:latin typeface="Times New Roman"/>
                <a:cs typeface="Times New Roman"/>
                <a:sym typeface="Times New Roman"/>
              </a:rPr>
              <a:t>Administrative</a:t>
            </a:r>
            <a:endParaRPr kumimoji="0" lang="en-US" sz="2000" b="1" i="0" u="none" strike="noStrike" kern="0" cap="none" spc="-1" normalizeH="0" baseline="0" noProof="0" dirty="0">
              <a:ln>
                <a:noFill/>
              </a:ln>
              <a:solidFill>
                <a:srgbClr val="000000"/>
              </a:solidFill>
              <a:effectLst/>
              <a:uLnTx/>
              <a:uFillTx/>
              <a:latin typeface="Times New Roman"/>
              <a:cs typeface="Times New Roman"/>
              <a:sym typeface="Times New Roman"/>
            </a:endParaRPr>
          </a:p>
          <a:p>
            <a:pPr marL="343619" indent="-34290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kumimoji="0" lang="en-US" sz="2000" b="1" i="0" u="none" strike="noStrike" kern="0" cap="none" spc="-1" normalizeH="0" baseline="0" noProof="0" dirty="0">
                <a:ln>
                  <a:noFill/>
                </a:ln>
                <a:solidFill>
                  <a:srgbClr val="000000"/>
                </a:solidFill>
                <a:effectLst/>
                <a:uLnTx/>
                <a:uFillTx/>
                <a:latin typeface="Times New Roman"/>
                <a:cs typeface="Times New Roman"/>
                <a:sym typeface="Times New Roman"/>
              </a:rPr>
              <a:t>Approval is needed for the May 6 teleconference minutes, doc 21/817r1</a:t>
            </a:r>
          </a:p>
          <a:p>
            <a:pPr marL="343619" indent="-34290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b="1" spc="-1" dirty="0">
                <a:latin typeface="Times New Roman"/>
                <a:cs typeface="Times New Roman"/>
                <a:sym typeface="Times New Roman"/>
              </a:rPr>
              <a:t>Motion #2: </a:t>
            </a:r>
            <a:r>
              <a:rPr lang="en-US" sz="2000" b="1" spc="-1" dirty="0">
                <a:solidFill>
                  <a:schemeClr val="tx1"/>
                </a:solidFill>
                <a:latin typeface="Times New Roman"/>
                <a:cs typeface="Times New Roman"/>
                <a:sym typeface="Times New Roman"/>
              </a:rPr>
              <a:t>A</a:t>
            </a:r>
            <a:r>
              <a:rPr lang="en-US" sz="2000" dirty="0">
                <a:solidFill>
                  <a:schemeClr val="tx1"/>
                </a:solidFill>
              </a:rPr>
              <a:t>pprove the minutes document listed above:</a:t>
            </a:r>
          </a:p>
          <a:p>
            <a:pPr marL="343619" indent="-34290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solidFill>
                  <a:schemeClr val="tx1"/>
                </a:solidFill>
              </a:rPr>
              <a:t>Moved: Dan Harkins</a:t>
            </a:r>
          </a:p>
          <a:p>
            <a:pPr marL="343619" indent="-34290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solidFill>
                  <a:schemeClr val="tx1"/>
                </a:solidFill>
              </a:rPr>
              <a:t>Seconded: Jarkko </a:t>
            </a:r>
            <a:r>
              <a:rPr lang="en-US" sz="2000" dirty="0" err="1">
                <a:solidFill>
                  <a:schemeClr val="tx1"/>
                </a:solidFill>
              </a:rPr>
              <a:t>Kneckt</a:t>
            </a:r>
            <a:endParaRPr lang="en-US" sz="2000" dirty="0">
              <a:solidFill>
                <a:schemeClr val="tx1"/>
              </a:solidFill>
            </a:endParaRPr>
          </a:p>
          <a:p>
            <a:pPr marL="343619" indent="-34290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solidFill>
                  <a:schemeClr val="tx1"/>
                </a:solidFill>
              </a:rPr>
              <a:t>Approved by unanimous consent</a:t>
            </a:r>
          </a:p>
          <a:p>
            <a:pPr marL="343619" indent="-34290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endParaRPr kumimoji="0" lang="en-US" sz="2000" b="1" i="0" u="none" strike="noStrike" kern="0" cap="none" spc="-1" normalizeH="0" baseline="0" noProof="0" dirty="0">
              <a:ln>
                <a:noFill/>
              </a:ln>
              <a:solidFill>
                <a:srgbClr val="000000"/>
              </a:solidFill>
              <a:effectLst/>
              <a:uLnTx/>
              <a:uFillTx/>
              <a:latin typeface="Times New Roman"/>
              <a:cs typeface="Times New Roman"/>
              <a:sym typeface="Times New Roman"/>
            </a:endParaRPr>
          </a:p>
          <a:p>
            <a:pPr marL="343619" indent="-34290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kumimoji="0" lang="en-US" sz="2000" b="1" i="0" u="none" strike="noStrike" kern="0" cap="none" spc="-1" normalizeH="0" baseline="0" noProof="0" dirty="0">
                <a:ln>
                  <a:noFill/>
                </a:ln>
                <a:solidFill>
                  <a:srgbClr val="000000"/>
                </a:solidFill>
                <a:effectLst/>
                <a:uLnTx/>
                <a:uFillTx/>
                <a:latin typeface="Times New Roman"/>
                <a:cs typeface="Times New Roman"/>
                <a:sym typeface="Times New Roman"/>
              </a:rPr>
              <a:t>Reminder of upcoming </a:t>
            </a:r>
            <a:r>
              <a:rPr kumimoji="0" lang="en-US" sz="2000" b="1" i="0" u="none" strike="noStrike" kern="0" cap="none" spc="-1" normalizeH="0" baseline="0" noProof="0" dirty="0">
                <a:ln>
                  <a:noFill/>
                </a:ln>
                <a:solidFill>
                  <a:schemeClr val="tx1"/>
                </a:solidFill>
                <a:effectLst/>
                <a:uLnTx/>
                <a:uFillTx/>
                <a:latin typeface="Times New Roman"/>
                <a:cs typeface="Times New Roman"/>
                <a:sym typeface="Times New Roman"/>
              </a:rPr>
              <a:t>teleconferences: </a:t>
            </a:r>
            <a:r>
              <a:rPr lang="en-US" sz="2000" b="1" dirty="0">
                <a:solidFill>
                  <a:schemeClr val="tx1"/>
                </a:solidFill>
                <a:latin typeface="Times New Roman" panose="02020603050405020304" pitchFamily="18" charset="0"/>
                <a:cs typeface="Times New Roman" panose="02020603050405020304" pitchFamily="18" charset="0"/>
              </a:rPr>
              <a:t>5/20, 6/3, 6/17, 7/1</a:t>
            </a:r>
            <a:endParaRPr kumimoji="0" lang="en-US" sz="2000" b="1" i="0" u="none" strike="noStrike" kern="0" cap="none" spc="-1" normalizeH="0" baseline="0" noProof="0" dirty="0">
              <a:ln>
                <a:noFill/>
              </a:ln>
              <a:solidFill>
                <a:schemeClr val="tx1"/>
              </a:solidFill>
              <a:effectLst/>
              <a:uLnTx/>
              <a:uFillTx/>
              <a:latin typeface="Times New Roman"/>
              <a:cs typeface="Times New Roman"/>
              <a:sym typeface="Times New Roman"/>
            </a:endParaRPr>
          </a:p>
          <a:p>
            <a:pPr marL="0" marR="0" lvl="0" indent="0" algn="l" defTabSz="914400" rtl="0" eaLnBrk="1" fontAlgn="auto" latinLnBrk="0" hangingPunct="0">
              <a:lnSpc>
                <a:spcPct val="100000"/>
              </a:lnSpc>
              <a:spcBef>
                <a:spcPts val="0"/>
              </a:spcBef>
              <a:spcAft>
                <a:spcPts val="0"/>
              </a:spcAft>
              <a:buClrTx/>
              <a:buSzTx/>
              <a:buFontTx/>
              <a:buNone/>
              <a:tabLst/>
              <a:defRPr sz="1500" spc="-1">
                <a:latin typeface="Arial"/>
                <a:ea typeface="Arial"/>
                <a:cs typeface="Arial"/>
                <a:sym typeface="Arial"/>
              </a:defRPr>
            </a:pPr>
            <a:endParaRPr kumimoji="0" sz="2000" b="0" i="0" u="none" strike="noStrike" kern="0" cap="none" spc="-1" normalizeH="0" baseline="0" noProof="0" dirty="0">
              <a:ln>
                <a:noFill/>
              </a:ln>
              <a:solidFill>
                <a:srgbClr val="000000"/>
              </a:solidFill>
              <a:effectLst/>
              <a:uLnTx/>
              <a:uFillTx/>
              <a:latin typeface="Arial"/>
              <a:cs typeface="Arial"/>
              <a:sym typeface="Arial"/>
            </a:endParaRPr>
          </a:p>
          <a:p>
            <a:pPr marL="719" marR="0" lvl="1" indent="0" algn="l" defTabSz="914400" rtl="0" eaLnBrk="1" fontAlgn="auto" latinLnBrk="0" hangingPunct="0">
              <a:lnSpc>
                <a:spcPct val="81000"/>
              </a:lnSpc>
              <a:spcBef>
                <a:spcPts val="200"/>
              </a:spcBef>
              <a:spcAft>
                <a:spcPts val="0"/>
              </a:spcAft>
              <a:buClr>
                <a:srgbClr val="000000"/>
              </a:buClr>
              <a:buSzPct val="100000"/>
              <a:buFontTx/>
              <a:buNone/>
              <a:tabLst/>
              <a:defRPr sz="1500" spc="-1">
                <a:latin typeface="Times New Roman"/>
                <a:ea typeface="Times New Roman"/>
                <a:cs typeface="Times New Roman"/>
                <a:sym typeface="Times New Roman"/>
              </a:defRPr>
            </a:pPr>
            <a:r>
              <a:rPr kumimoji="0" sz="2000" b="1" i="0" u="none" strike="noStrike" kern="0" cap="none" spc="-1" normalizeH="0" baseline="0" noProof="0" dirty="0">
                <a:ln>
                  <a:noFill/>
                </a:ln>
                <a:solidFill>
                  <a:srgbClr val="000000"/>
                </a:solidFill>
                <a:effectLst/>
                <a:uLnTx/>
                <a:uFillTx/>
                <a:latin typeface="Times New Roman"/>
                <a:cs typeface="Times New Roman"/>
                <a:sym typeface="Times New Roman"/>
              </a:rPr>
              <a:t>Discussion</a:t>
            </a:r>
            <a:endParaRPr kumimoji="0" lang="en-US" sz="2000" b="1" i="0" u="none" strike="noStrike" kern="0" cap="none" spc="-1" normalizeH="0" baseline="0" noProof="0" dirty="0">
              <a:ln>
                <a:noFill/>
              </a:ln>
              <a:solidFill>
                <a:srgbClr val="000000"/>
              </a:solidFill>
              <a:effectLst/>
              <a:uLnTx/>
              <a:uFillTx/>
              <a:latin typeface="Times New Roman"/>
              <a:cs typeface="Times New Roman"/>
              <a:sym typeface="Times New Roman"/>
            </a:endParaRPr>
          </a:p>
          <a:p>
            <a:pPr marL="342900" marR="0" lvl="0" indent="-342900" algn="l" defTabSz="914400" rtl="0" eaLnBrk="1" fontAlgn="auto" latinLnBrk="0" hangingPunct="0">
              <a:lnSpc>
                <a:spcPct val="100000"/>
              </a:lnSpc>
              <a:spcBef>
                <a:spcPts val="0"/>
              </a:spcBef>
              <a:spcAft>
                <a:spcPts val="0"/>
              </a:spcAft>
              <a:buClrTx/>
              <a:buSzTx/>
              <a:buFont typeface="Arial" panose="020B0604020202020204" pitchFamily="34" charset="0"/>
              <a:buChar char="•"/>
              <a:tabLst/>
              <a:defRPr sz="1500" spc="-1">
                <a:latin typeface="Arial"/>
                <a:ea typeface="Arial"/>
                <a:cs typeface="Arial"/>
                <a:sym typeface="Arial"/>
              </a:defRPr>
            </a:pPr>
            <a:endParaRPr kumimoji="0" lang="en-US" sz="2000" b="1" i="0" u="none" strike="noStrike" kern="0" cap="none" spc="-1"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sym typeface="Arial"/>
            </a:endParaRPr>
          </a:p>
          <a:p>
            <a:pPr marL="342900" indent="-342900">
              <a:buFont typeface="Arial" panose="020B0604020202020204" pitchFamily="34" charset="0"/>
              <a:buChar char="•"/>
              <a:defRPr sz="1500" spc="-1">
                <a:latin typeface="Arial"/>
                <a:ea typeface="Arial"/>
                <a:cs typeface="Arial"/>
                <a:sym typeface="Arial"/>
              </a:defRPr>
            </a:pPr>
            <a:r>
              <a:rPr lang="en-US" sz="2000" b="1" spc="-1" dirty="0">
                <a:latin typeface="Times New Roman" panose="02020603050405020304" pitchFamily="18" charset="0"/>
                <a:cs typeface="Times New Roman" panose="02020603050405020304" pitchFamily="18" charset="0"/>
                <a:sym typeface="Arial"/>
              </a:rPr>
              <a:t>Doc 21/839r0    (Po-Kai Huang) </a:t>
            </a:r>
          </a:p>
          <a:p>
            <a:pPr marL="342900" indent="-342900">
              <a:buFont typeface="Arial" panose="020B0604020202020204" pitchFamily="34" charset="0"/>
              <a:buChar char="•"/>
              <a:defRPr sz="1500" spc="-1">
                <a:latin typeface="Arial"/>
                <a:ea typeface="Arial"/>
                <a:cs typeface="Arial"/>
                <a:sym typeface="Arial"/>
              </a:defRPr>
            </a:pPr>
            <a:r>
              <a:rPr lang="en-US" sz="2000" b="1" spc="-1" dirty="0">
                <a:latin typeface="Times New Roman" panose="02020603050405020304" pitchFamily="18" charset="0"/>
                <a:cs typeface="Times New Roman" panose="02020603050405020304" pitchFamily="18" charset="0"/>
                <a:sym typeface="Arial"/>
              </a:rPr>
              <a:t>Doc 21/841r0    (Antonio De La Oliva Delgado)</a:t>
            </a:r>
            <a:endParaRPr kumimoji="0" lang="en-US" sz="2000" b="1" i="0" u="none" strike="noStrike" kern="0" cap="none" spc="-1"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sym typeface="Arial"/>
            </a:endParaRPr>
          </a:p>
          <a:p>
            <a:pPr marL="342900" marR="0" lvl="0" indent="-342900" algn="l" defTabSz="914400" rtl="0" eaLnBrk="1" fontAlgn="auto" latinLnBrk="0" hangingPunct="0">
              <a:lnSpc>
                <a:spcPct val="100000"/>
              </a:lnSpc>
              <a:spcBef>
                <a:spcPts val="0"/>
              </a:spcBef>
              <a:spcAft>
                <a:spcPts val="0"/>
              </a:spcAft>
              <a:buClrTx/>
              <a:buSzTx/>
              <a:buFont typeface="Arial" panose="020B0604020202020204" pitchFamily="34" charset="0"/>
              <a:buChar char="•"/>
              <a:tabLst/>
              <a:defRPr sz="1500" spc="-1">
                <a:latin typeface="Arial"/>
                <a:ea typeface="Arial"/>
                <a:cs typeface="Arial"/>
                <a:sym typeface="Arial"/>
              </a:defRPr>
            </a:pPr>
            <a:endParaRPr kumimoji="0" lang="en-US" sz="2000" b="1" i="0" u="none" strike="noStrike" kern="0" cap="none" spc="-1"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sym typeface="Arial"/>
            </a:endParaRPr>
          </a:p>
          <a:p>
            <a:pPr marL="0" marR="0" lvl="0" indent="0" algn="l" defTabSz="914400" rtl="0" eaLnBrk="1" fontAlgn="auto" latinLnBrk="0" hangingPunct="0">
              <a:lnSpc>
                <a:spcPct val="100000"/>
              </a:lnSpc>
              <a:spcBef>
                <a:spcPts val="0"/>
              </a:spcBef>
              <a:spcAft>
                <a:spcPts val="0"/>
              </a:spcAft>
              <a:buClrTx/>
              <a:buSzTx/>
              <a:buFontTx/>
              <a:buNone/>
              <a:tabLst/>
              <a:defRPr sz="1500" spc="-1">
                <a:latin typeface="Arial"/>
                <a:ea typeface="Arial"/>
                <a:cs typeface="Arial"/>
                <a:sym typeface="Arial"/>
              </a:defRPr>
            </a:pPr>
            <a:r>
              <a:rPr lang="en-US" sz="2000" b="1" spc="-1" dirty="0">
                <a:latin typeface="Times New Roman" panose="02020603050405020304" pitchFamily="18" charset="0"/>
                <a:cs typeface="Times New Roman" panose="02020603050405020304" pitchFamily="18" charset="0"/>
                <a:sym typeface="Arial"/>
              </a:rPr>
              <a:t>Adjourn</a:t>
            </a:r>
            <a:endParaRPr kumimoji="0" sz="2000" b="1" i="0" u="none" strike="noStrike" kern="0" cap="none" spc="-1"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sym typeface="Arial"/>
            </a:endParaRPr>
          </a:p>
          <a:p>
            <a:pPr marL="0" marR="0" lvl="0" indent="0" algn="l" defTabSz="914400" rtl="0" eaLnBrk="1" fontAlgn="auto" latinLnBrk="0" hangingPunct="0">
              <a:lnSpc>
                <a:spcPct val="100000"/>
              </a:lnSpc>
              <a:spcBef>
                <a:spcPts val="0"/>
              </a:spcBef>
              <a:spcAft>
                <a:spcPts val="0"/>
              </a:spcAft>
              <a:buClrTx/>
              <a:buSzTx/>
              <a:buFontTx/>
              <a:buNone/>
              <a:tabLst/>
              <a:defRPr sz="1500" spc="-1">
                <a:latin typeface="Arial"/>
                <a:ea typeface="Arial"/>
                <a:cs typeface="Arial"/>
                <a:sym typeface="Arial"/>
              </a:defRPr>
            </a:pPr>
            <a:endParaRPr kumimoji="0" sz="1500" b="0" i="0" u="none" strike="noStrike" kern="0" cap="none" spc="-1" normalizeH="0" baseline="0" noProof="0" dirty="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3916382648"/>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teleconferences and Interim session, May</a:t>
            </a:r>
            <a:r>
              <a:rPr dirty="0"/>
              <a:t> 202</a:t>
            </a:r>
            <a:r>
              <a:rPr lang="en-US" dirty="0"/>
              <a:t>1</a:t>
            </a:r>
            <a:endParaRPr dirty="0"/>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273993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dirty="0"/>
              <a:t>Agenda</a:t>
            </a:r>
          </a:p>
          <a:p>
            <a:pPr algn="ctr">
              <a:spcBef>
                <a:spcPts val="400"/>
              </a:spcBef>
              <a:defRPr sz="2400" b="1" spc="-1">
                <a:latin typeface="Times New Roman"/>
                <a:ea typeface="Times New Roman"/>
                <a:cs typeface="Times New Roman"/>
                <a:sym typeface="Times New Roman"/>
              </a:defRPr>
            </a:pPr>
            <a:r>
              <a:rPr lang="en-US" dirty="0"/>
              <a:t>May teleconferences and Interim session</a:t>
            </a:r>
            <a:endParaRPr dirty="0"/>
          </a:p>
          <a:p>
            <a:pPr algn="ctr">
              <a:spcBef>
                <a:spcPts val="400"/>
              </a:spcBef>
              <a:defRPr sz="2400" spc="-1">
                <a:latin typeface="Arial"/>
                <a:ea typeface="Arial"/>
                <a:cs typeface="Arial"/>
                <a:sym typeface="Arial"/>
              </a:defRPr>
            </a:pPr>
            <a:endParaRPr dirty="0"/>
          </a:p>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Friday May 14</a:t>
            </a:r>
            <a:r>
              <a:rPr dirty="0"/>
              <a:t>, 202</a:t>
            </a:r>
            <a:r>
              <a:rPr lang="en-US" dirty="0"/>
              <a:t>1</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66671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t>Sign in for attendance tracking in minutes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t>No recordings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685800" y="685800"/>
            <a:ext cx="7771680" cy="561109"/>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a:xfrm>
            <a:off x="685800" y="1246909"/>
            <a:ext cx="7771680" cy="4848251"/>
          </a:xfrm>
        </p:spPr>
        <p:txBody>
          <a:bodyPr>
            <a:normAutofit fontScale="92500" lnSpcReduction="20000"/>
          </a:bodyPr>
          <a:lstStyle/>
          <a:p>
            <a:pPr marL="285750" lvl="1" indent="-285750">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285750" lvl="1" indent="-285750">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algn="ctr">
              <a:defRPr/>
            </a:pPr>
            <a:r>
              <a:rPr lang="en-US" altLang="en-US" sz="24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pPr marL="342900" lvl="1" algn="ctr">
              <a:defRPr/>
            </a:pPr>
            <a:endParaRPr lang="en-US" altLang="en-US" sz="2400" b="1" dirty="0">
              <a:solidFill>
                <a:schemeClr val="tx1"/>
              </a:solidFill>
              <a:latin typeface="Calibri" panose="020F0502020204030204" pitchFamily="34" charset="0"/>
              <a:cs typeface="Calibri" panose="020F0502020204030204" pitchFamily="34" charset="0"/>
            </a:endParaRPr>
          </a:p>
          <a:p>
            <a:pPr marL="342900" lvl="1" algn="ctr">
              <a:defRPr/>
            </a:pPr>
            <a:r>
              <a:rPr lang="en-US" altLang="en-US" sz="2400" b="1" u="sng" dirty="0">
                <a:solidFill>
                  <a:schemeClr val="tx1"/>
                </a:solidFill>
                <a:latin typeface="Calibri" panose="020F0502020204030204" pitchFamily="34" charset="0"/>
                <a:cs typeface="Calibri" panose="020F0502020204030204" pitchFamily="34" charset="0"/>
              </a:rPr>
              <a:t>Ways To Inform The IEEE </a:t>
            </a:r>
          </a:p>
          <a:p>
            <a:pPr marL="342900" lvl="1" algn="ctr">
              <a:defRPr/>
            </a:pPr>
            <a:endParaRPr lang="en-US" altLang="en-US" sz="2400" b="1" dirty="0">
              <a:solidFill>
                <a:schemeClr val="tx1"/>
              </a:solidFill>
              <a:latin typeface="Calibri" panose="020F0502020204030204" pitchFamily="34" charset="0"/>
              <a:cs typeface="Calibri" panose="020F0502020204030204" pitchFamily="34" charset="0"/>
            </a:endParaRPr>
          </a:p>
          <a:p>
            <a:pPr marL="285750" indent="-285750">
              <a:buSzPct val="150000"/>
              <a:buFont typeface="Arial" panose="020B0604020202020204" pitchFamily="34" charset="0"/>
              <a:buChar char="•"/>
              <a:defRPr/>
            </a:pPr>
            <a:r>
              <a:rPr lang="en-US" altLang="en-US" sz="1500" dirty="0">
                <a:solidFill>
                  <a:schemeClr val="tx1"/>
                </a:solidFill>
                <a:latin typeface="Calibri" pitchFamily="34" charset="0"/>
                <a:cs typeface="Calibri" pitchFamily="34" charset="0"/>
              </a:rPr>
              <a:t>Cause an LOA to be submitted to the IEEE-SA (</a:t>
            </a:r>
            <a:r>
              <a:rPr lang="en-US" altLang="en-US" sz="1500" dirty="0" err="1">
                <a:solidFill>
                  <a:schemeClr val="tx1"/>
                </a:solidFill>
                <a:latin typeface="Calibri" pitchFamily="34" charset="0"/>
                <a:cs typeface="Calibri" pitchFamily="34" charset="0"/>
              </a:rPr>
              <a:t>patcom@ieee.org</a:t>
            </a:r>
            <a:r>
              <a:rPr lang="en-US" altLang="en-US" sz="1500" dirty="0">
                <a:solidFill>
                  <a:schemeClr val="tx1"/>
                </a:solidFill>
                <a:latin typeface="Calibri" pitchFamily="34" charset="0"/>
                <a:cs typeface="Calibri" pitchFamily="34" charset="0"/>
              </a:rPr>
              <a:t>); or</a:t>
            </a:r>
          </a:p>
          <a:p>
            <a:pPr>
              <a:buSzPct val="150000"/>
              <a:defRPr/>
            </a:pPr>
            <a:endParaRPr lang="en-US" altLang="en-US" sz="1500" dirty="0">
              <a:solidFill>
                <a:schemeClr val="tx1"/>
              </a:solidFill>
              <a:latin typeface="Calibri" pitchFamily="34" charset="0"/>
              <a:cs typeface="Calibri" pitchFamily="34" charset="0"/>
            </a:endParaRPr>
          </a:p>
          <a:p>
            <a:pPr marL="285750" indent="-285750">
              <a:buSzPct val="150000"/>
              <a:buFont typeface="Arial" panose="020B0604020202020204" pitchFamily="34" charset="0"/>
              <a:buChar char="•"/>
              <a:defRPr/>
            </a:pPr>
            <a:r>
              <a:rPr lang="en-US" altLang="en-US" sz="1500" dirty="0">
                <a:solidFill>
                  <a:schemeClr val="tx1"/>
                </a:solidFill>
                <a:latin typeface="Calibri" pitchFamily="34" charset="0"/>
                <a:cs typeface="Calibri" pitchFamily="34" charset="0"/>
              </a:rPr>
              <a:t>Provide the chair of this group with the identity of the holder(s) of any and all such claims as soon as possible; or</a:t>
            </a:r>
          </a:p>
          <a:p>
            <a:pPr>
              <a:buSzPct val="150000"/>
              <a:defRPr/>
            </a:pPr>
            <a:endParaRPr lang="en-US" altLang="en-US" sz="1500" dirty="0">
              <a:solidFill>
                <a:schemeClr val="tx1"/>
              </a:solidFill>
              <a:latin typeface="Calibri" pitchFamily="34" charset="0"/>
              <a:cs typeface="Calibri" pitchFamily="34" charset="0"/>
            </a:endParaRPr>
          </a:p>
          <a:p>
            <a:pPr marL="285750" indent="-285750">
              <a:buSzPct val="150000"/>
              <a:buFont typeface="Arial" panose="020B0604020202020204" pitchFamily="34" charset="0"/>
              <a:buChar char="•"/>
              <a:defRPr/>
            </a:pPr>
            <a:r>
              <a:rPr lang="en-US" altLang="en-US" sz="1500" dirty="0">
                <a:solidFill>
                  <a:schemeClr val="tx1"/>
                </a:solidFill>
                <a:latin typeface="Calibri" pitchFamily="34" charset="0"/>
                <a:cs typeface="Calibri" pitchFamily="34" charset="0"/>
              </a:rPr>
              <a:t>Speak up now and respond to this Call for Potentially Essential Patents</a:t>
            </a:r>
          </a:p>
          <a:p>
            <a:pPr marL="458788" indent="-458788">
              <a:defRPr/>
            </a:pPr>
            <a:r>
              <a:rPr lang="en-US" altLang="en-US" sz="1500" dirty="0">
                <a:solidFill>
                  <a:schemeClr val="tx1"/>
                </a:solidFill>
                <a:latin typeface="Calibri" pitchFamily="34" charset="0"/>
                <a:cs typeface="Calibri" pitchFamily="34" charset="0"/>
              </a:rPr>
              <a:t>	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altLang="en-US" sz="2400" b="1"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22508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1625600"/>
            <a:ext cx="7770813" cy="4334687"/>
          </a:xfrm>
        </p:spPr>
        <p:txBody>
          <a:bodyPr>
            <a:normAutofit/>
          </a:bodyPr>
          <a:lstStyle/>
          <a:p>
            <a:pPr>
              <a:lnSpc>
                <a:spcPct val="80000"/>
              </a:lnSpc>
              <a:spcAft>
                <a:spcPct val="40000"/>
              </a:spcAft>
              <a:buSzPct val="150000"/>
              <a:defRPr/>
            </a:pPr>
            <a:r>
              <a:rPr lang="en-US" altLang="en-US"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defRPr/>
            </a:pPr>
            <a:r>
              <a:rPr lang="en-US" altLang="en-US"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defRPr/>
            </a:pPr>
            <a:r>
              <a:rPr lang="en-US" altLang="en-US"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defRPr/>
            </a:pPr>
            <a:r>
              <a:rPr lang="en-GB" altLang="en-US" sz="24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24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defRPr/>
            </a:pPr>
            <a:r>
              <a:rPr lang="en-US" altLang="en-US"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defRPr/>
            </a:pPr>
            <a:r>
              <a:rPr lang="en-US" altLang="en-US"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defRPr/>
            </a:pPr>
            <a:r>
              <a:rPr lang="en-US" altLang="en-US"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lvl="1">
              <a:lnSpc>
                <a:spcPct val="80000"/>
              </a:lnSpc>
              <a:spcAft>
                <a:spcPct val="40000"/>
              </a:spcAft>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900" dirty="0">
                <a:solidFill>
                  <a:schemeClr val="tx1"/>
                </a:solidFill>
                <a:latin typeface="Calibri" panose="020F0502020204030204" pitchFamily="34" charset="0"/>
                <a:cs typeface="Calibri" panose="020F0502020204030204" pitchFamily="34" charset="0"/>
              </a:rPr>
              <a:t>---------------------------------------------------------------   </a:t>
            </a:r>
            <a:endParaRPr lang="en-US" altLang="en-US" sz="12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200" dirty="0">
                <a:solidFill>
                  <a:schemeClr val="tx1"/>
                </a:solidFill>
                <a:latin typeface="Calibri" panose="020F0502020204030204" pitchFamily="34" charset="0"/>
                <a:cs typeface="Calibri" panose="020F0502020204030204" pitchFamily="34" charset="0"/>
              </a:rPr>
              <a:t>For more details, see </a:t>
            </a:r>
            <a:r>
              <a:rPr lang="en-US" altLang="en-US" sz="12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200" dirty="0">
                <a:solidFill>
                  <a:schemeClr val="tx1"/>
                </a:solidFill>
                <a:latin typeface="Calibri" panose="020F0502020204030204" pitchFamily="34" charset="0"/>
                <a:cs typeface="Calibri" panose="020F0502020204030204" pitchFamily="34" charset="0"/>
              </a:rPr>
              <a:t>, clause 5.3.10 and </a:t>
            </a:r>
            <a:br>
              <a:rPr lang="en-US" altLang="en-US" sz="1200" dirty="0">
                <a:solidFill>
                  <a:schemeClr val="tx1"/>
                </a:solidFill>
                <a:latin typeface="Calibri" panose="020F0502020204030204" pitchFamily="34" charset="0"/>
                <a:cs typeface="Calibri" panose="020F0502020204030204" pitchFamily="34" charset="0"/>
              </a:rPr>
            </a:br>
            <a:r>
              <a:rPr lang="en-US" altLang="en-US" sz="12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200" dirty="0">
                <a:solidFill>
                  <a:schemeClr val="tx1"/>
                </a:solidFill>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21372443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8803</TotalTime>
  <Words>1969</Words>
  <Application>Microsoft Macintosh PowerPoint</Application>
  <PresentationFormat>On-screen Show (4:3)</PresentationFormat>
  <Paragraphs>179</Paragraphs>
  <Slides>18</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Calibri</vt:lpstr>
      <vt:lpstr>Helvetica</vt:lpstr>
      <vt:lpstr>Helvetica Neue</vt:lpstr>
      <vt:lpstr>Monotype Sorts</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Participants have a duty to inform the IEEE</vt:lpstr>
      <vt:lpstr>PowerPoint Presentation</vt:lpstr>
      <vt:lpstr>Other guidelines for IEEE WG meetings</vt:lpstr>
      <vt:lpstr>IEEE-SA standards activities shall allow the fair &amp; equitable consideration of all viewpoints</vt:lpstr>
      <vt:lpstr>IEEE SA Policy Documents</vt:lpstr>
      <vt:lpstr>IEEE SA Rules Documents</vt:lpstr>
      <vt:lpstr>IEEE SA Copyright Policy</vt:lpstr>
      <vt:lpstr>IEEE SA Copyright Policy</vt:lpstr>
      <vt:lpstr>PowerPoint Presentation</vt:lpstr>
      <vt:lpstr>PowerPoint Presentation</vt:lpstr>
      <vt:lpstr>PowerPoint Presentation</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Microsoft Office User</cp:lastModifiedBy>
  <cp:revision>94</cp:revision>
  <dcterms:modified xsi:type="dcterms:W3CDTF">2021-05-14T16:46:41Z</dcterms:modified>
</cp:coreProperties>
</file>