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3"/>
  </p:notesMasterIdLst>
  <p:handoutMasterIdLst>
    <p:handoutMasterId r:id="rId34"/>
  </p:handoutMasterIdLst>
  <p:sldIdLst>
    <p:sldId id="256" r:id="rId5"/>
    <p:sldId id="257" r:id="rId6"/>
    <p:sldId id="265" r:id="rId7"/>
    <p:sldId id="393" r:id="rId8"/>
    <p:sldId id="449" r:id="rId9"/>
    <p:sldId id="368" r:id="rId10"/>
    <p:sldId id="268" r:id="rId11"/>
    <p:sldId id="283" r:id="rId12"/>
    <p:sldId id="284" r:id="rId13"/>
    <p:sldId id="280" r:id="rId14"/>
    <p:sldId id="372" r:id="rId15"/>
    <p:sldId id="444" r:id="rId16"/>
    <p:sldId id="443" r:id="rId17"/>
    <p:sldId id="450" r:id="rId18"/>
    <p:sldId id="454" r:id="rId19"/>
    <p:sldId id="452" r:id="rId20"/>
    <p:sldId id="456" r:id="rId21"/>
    <p:sldId id="457" r:id="rId22"/>
    <p:sldId id="445" r:id="rId23"/>
    <p:sldId id="446" r:id="rId24"/>
    <p:sldId id="458" r:id="rId25"/>
    <p:sldId id="451" r:id="rId26"/>
    <p:sldId id="453" r:id="rId27"/>
    <p:sldId id="455" r:id="rId28"/>
    <p:sldId id="274" r:id="rId29"/>
    <p:sldId id="447" r:id="rId30"/>
    <p:sldId id="367" r:id="rId31"/>
    <p:sldId id="371"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B9D25D-035F-451D-97DA-5CC4D71F6E8B}" v="1" dt="2021-05-13T16:12:23.1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165" autoAdjust="0"/>
    <p:restoredTop sz="94660"/>
  </p:normalViewPr>
  <p:slideViewPr>
    <p:cSldViewPr>
      <p:cViewPr varScale="1">
        <p:scale>
          <a:sx n="85" d="100"/>
          <a:sy n="85" d="100"/>
        </p:scale>
        <p:origin x="60" y="1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F7B9D25D-035F-451D-97DA-5CC4D71F6E8B}"/>
    <pc:docChg chg="undo custSel addSld modSld modMainMaster">
      <pc:chgData name="Joseph Levy" userId="3766db8f-7892-44ce-ae9b-8fce39950acf" providerId="ADAL" clId="{F7B9D25D-035F-451D-97DA-5CC4D71F6E8B}" dt="2021-05-13T17:08:56.389" v="657" actId="20577"/>
      <pc:docMkLst>
        <pc:docMk/>
      </pc:docMkLst>
      <pc:sldChg chg="modSp mod">
        <pc:chgData name="Joseph Levy" userId="3766db8f-7892-44ce-ae9b-8fce39950acf" providerId="ADAL" clId="{F7B9D25D-035F-451D-97DA-5CC4D71F6E8B}" dt="2021-05-13T17:06:42.319" v="527" actId="20577"/>
        <pc:sldMkLst>
          <pc:docMk/>
          <pc:sldMk cId="0" sldId="256"/>
        </pc:sldMkLst>
        <pc:spChg chg="mod">
          <ac:chgData name="Joseph Levy" userId="3766db8f-7892-44ce-ae9b-8fce39950acf" providerId="ADAL" clId="{F7B9D25D-035F-451D-97DA-5CC4D71F6E8B}" dt="2021-05-13T17:06:42.319" v="527" actId="20577"/>
          <ac:spMkLst>
            <pc:docMk/>
            <pc:sldMk cId="0" sldId="256"/>
            <ac:spMk id="3074" creationId="{00000000-0000-0000-0000-000000000000}"/>
          </ac:spMkLst>
        </pc:spChg>
      </pc:sldChg>
      <pc:sldChg chg="modSp mod">
        <pc:chgData name="Joseph Levy" userId="3766db8f-7892-44ce-ae9b-8fce39950acf" providerId="ADAL" clId="{F7B9D25D-035F-451D-97DA-5CC4D71F6E8B}" dt="2021-05-13T17:08:56.389" v="657" actId="20577"/>
        <pc:sldMkLst>
          <pc:docMk/>
          <pc:sldMk cId="0" sldId="257"/>
        </pc:sldMkLst>
        <pc:spChg chg="mod">
          <ac:chgData name="Joseph Levy" userId="3766db8f-7892-44ce-ae9b-8fce39950acf" providerId="ADAL" clId="{F7B9D25D-035F-451D-97DA-5CC4D71F6E8B}" dt="2021-05-13T17:08:56.389" v="657" actId="20577"/>
          <ac:spMkLst>
            <pc:docMk/>
            <pc:sldMk cId="0" sldId="257"/>
            <ac:spMk id="3" creationId="{443B98C9-C847-4EA9-A208-0AE53C2FE4EA}"/>
          </ac:spMkLst>
        </pc:spChg>
      </pc:sldChg>
      <pc:sldChg chg="modSp mod">
        <pc:chgData name="Joseph Levy" userId="3766db8f-7892-44ce-ae9b-8fce39950acf" providerId="ADAL" clId="{F7B9D25D-035F-451D-97DA-5CC4D71F6E8B}" dt="2021-05-13T16:23:01.122" v="479" actId="6549"/>
        <pc:sldMkLst>
          <pc:docMk/>
          <pc:sldMk cId="2598265424" sldId="446"/>
        </pc:sldMkLst>
        <pc:spChg chg="mod">
          <ac:chgData name="Joseph Levy" userId="3766db8f-7892-44ce-ae9b-8fce39950acf" providerId="ADAL" clId="{F7B9D25D-035F-451D-97DA-5CC4D71F6E8B}" dt="2021-05-13T16:23:01.122" v="479" actId="6549"/>
          <ac:spMkLst>
            <pc:docMk/>
            <pc:sldMk cId="2598265424" sldId="446"/>
            <ac:spMk id="3" creationId="{5433F96D-E706-48FD-B27F-84ABA1BA08AA}"/>
          </ac:spMkLst>
        </pc:spChg>
      </pc:sldChg>
      <pc:sldChg chg="modSp new mod">
        <pc:chgData name="Joseph Levy" userId="3766db8f-7892-44ce-ae9b-8fce39950acf" providerId="ADAL" clId="{F7B9D25D-035F-451D-97DA-5CC4D71F6E8B}" dt="2021-05-13T16:24:44.246" v="519" actId="20577"/>
        <pc:sldMkLst>
          <pc:docMk/>
          <pc:sldMk cId="1563156705" sldId="458"/>
        </pc:sldMkLst>
        <pc:spChg chg="mod">
          <ac:chgData name="Joseph Levy" userId="3766db8f-7892-44ce-ae9b-8fce39950acf" providerId="ADAL" clId="{F7B9D25D-035F-451D-97DA-5CC4D71F6E8B}" dt="2021-05-13T15:40:02.086" v="81" actId="20577"/>
          <ac:spMkLst>
            <pc:docMk/>
            <pc:sldMk cId="1563156705" sldId="458"/>
            <ac:spMk id="2" creationId="{FD1CD647-884E-4177-B180-3477DA9EDBA2}"/>
          </ac:spMkLst>
        </pc:spChg>
        <pc:spChg chg="mod">
          <ac:chgData name="Joseph Levy" userId="3766db8f-7892-44ce-ae9b-8fce39950acf" providerId="ADAL" clId="{F7B9D25D-035F-451D-97DA-5CC4D71F6E8B}" dt="2021-05-13T16:24:44.246" v="519" actId="20577"/>
          <ac:spMkLst>
            <pc:docMk/>
            <pc:sldMk cId="1563156705" sldId="458"/>
            <ac:spMk id="3" creationId="{B33D2867-665C-4C2F-AAB0-FC528ED3F217}"/>
          </ac:spMkLst>
        </pc:spChg>
      </pc:sldChg>
      <pc:sldMasterChg chg="modSp mod">
        <pc:chgData name="Joseph Levy" userId="3766db8f-7892-44ce-ae9b-8fce39950acf" providerId="ADAL" clId="{F7B9D25D-035F-451D-97DA-5CC4D71F6E8B}" dt="2021-05-13T17:06:17.121" v="521" actId="6549"/>
        <pc:sldMasterMkLst>
          <pc:docMk/>
          <pc:sldMasterMk cId="0" sldId="2147483648"/>
        </pc:sldMasterMkLst>
        <pc:spChg chg="mod">
          <ac:chgData name="Joseph Levy" userId="3766db8f-7892-44ce-ae9b-8fce39950acf" providerId="ADAL" clId="{F7B9D25D-035F-451D-97DA-5CC4D71F6E8B}" dt="2021-05-13T17:06:17.121" v="52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58841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37641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774264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22</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502468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604-00-AANI-aani-sc-teleconference-06-apr-2020-meeting-minutes.docx" TargetMode="External"/><Relationship Id="rId2" Type="http://schemas.openxmlformats.org/officeDocument/2006/relationships/hyperlink" Target="https://mentor.ieee.org/802.11/dcn/21/11-21-0521-00-AANI-aani-sc-teleconference-minutes-march-2021-plenary.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764-00-AANI-aani-sc-teleconference-06-apr-2020-meeting-minute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2-AANI-draft-technical-report-on-interworking-between-3gpp-5g-network-wlan.docx" TargetMode="External"/><Relationship Id="rId5" Type="http://schemas.openxmlformats.org/officeDocument/2006/relationships/hyperlink" Target="https://mentor.ieee.org/802.11/dcn/21/11-21-0580-00-AANI-proposed-resolution-on-the-comments-of-wlan-5g-interworking-report-proposed-way-forward-11-21-0438r0.pptx"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1/11-21-0616-00-AANI-802-11ax-features-and-applicability-to-5g-and-wi-fi-convergenc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751-00-AANI-comments-on-draft-technical-repor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hyperlink" Target="https://mentor.ieee.org/802.11/dcn/20/11-20-0013-12-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170-00-0000-2021-jan-liaison-from-wba-re-convergence.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1/11-21-0616-00-AANI-802-11ax-features-and-applicability-to-5g-and-wi-fi-convergence.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May Interim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2021-05-13</a:t>
            </a:r>
            <a:endParaRPr lang="en-GB" sz="2000" b="0" dirty="0"/>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March 2021 Plenary </a:t>
            </a:r>
            <a:r>
              <a:rPr lang="en-US" dirty="0"/>
              <a:t>Telecons</a:t>
            </a:r>
            <a:r>
              <a:rPr lang="en-US" altLang="en-US" dirty="0"/>
              <a:t>:</a:t>
            </a:r>
            <a:br>
              <a:rPr lang="en-US" altLang="en-US" dirty="0"/>
            </a:br>
            <a:r>
              <a:rPr lang="en-US" altLang="en-US" dirty="0">
                <a:hlinkClick r:id="rId2"/>
              </a:rPr>
              <a:t>11-21/0521r0</a:t>
            </a:r>
            <a:r>
              <a:rPr lang="en-US" altLang="en-US" dirty="0"/>
              <a:t>  </a:t>
            </a:r>
            <a:r>
              <a:rPr lang="en-US" altLang="en-US" b="0" dirty="0"/>
              <a:t>“</a:t>
            </a:r>
            <a:r>
              <a:rPr lang="en-US" b="0" dirty="0"/>
              <a:t>AANI SC Teleconference Minutes March 2021 - plenary”</a:t>
            </a:r>
            <a:r>
              <a:rPr lang="en-US" altLang="en-US" b="0" dirty="0"/>
              <a:t> </a:t>
            </a:r>
            <a:endParaRPr lang="en-US" altLang="en-US" sz="2000" b="0" dirty="0"/>
          </a:p>
          <a:p>
            <a:r>
              <a:rPr lang="en-US" altLang="en-US" dirty="0"/>
              <a:t>	</a:t>
            </a:r>
            <a:r>
              <a:rPr lang="en-US" altLang="en-US" sz="2000" b="0" dirty="0"/>
              <a:t>Comments?</a:t>
            </a:r>
          </a:p>
          <a:p>
            <a:r>
              <a:rPr lang="en-US" altLang="en-US" b="0" dirty="0"/>
              <a:t> 	</a:t>
            </a:r>
            <a:r>
              <a:rPr lang="en-US" altLang="en-US" sz="2000" b="0" dirty="0"/>
              <a:t>Objections to approving the minutes by unanimous consent? none</a:t>
            </a:r>
          </a:p>
          <a:p>
            <a:endParaRPr lang="en-US" altLang="en-US" sz="2000" b="0" dirty="0">
              <a:solidFill>
                <a:srgbClr val="92D050"/>
              </a:solidFill>
            </a:endParaRPr>
          </a:p>
          <a:p>
            <a:r>
              <a:rPr lang="en-US" altLang="en-US" dirty="0"/>
              <a:t>Minutes from AANI SC Teleconferences:</a:t>
            </a:r>
          </a:p>
          <a:p>
            <a:r>
              <a:rPr lang="en-US" altLang="en-US" sz="2000" b="0" dirty="0"/>
              <a:t>	</a:t>
            </a:r>
            <a:r>
              <a:rPr lang="en-US" altLang="en-US" b="0" dirty="0">
                <a:hlinkClick r:id="rId3"/>
              </a:rPr>
              <a:t>11-21/0604r0</a:t>
            </a:r>
            <a:r>
              <a:rPr lang="en-US" altLang="en-US" sz="2000" b="0" dirty="0"/>
              <a:t> </a:t>
            </a:r>
            <a:r>
              <a:rPr lang="en-US" altLang="en-US" b="0" dirty="0"/>
              <a:t>“</a:t>
            </a:r>
            <a:r>
              <a:rPr lang="en-US" b="0" dirty="0"/>
              <a:t>AANI SC Teleconference 06 Apr 2021 Meeting Minutes”</a:t>
            </a:r>
          </a:p>
          <a:p>
            <a:r>
              <a:rPr lang="en-US" b="0" dirty="0"/>
              <a:t>	</a:t>
            </a:r>
            <a:r>
              <a:rPr lang="en-US" altLang="en-US" b="0" dirty="0">
                <a:hlinkClick r:id="rId4"/>
              </a:rPr>
              <a:t>11-21/0764r0</a:t>
            </a:r>
            <a:r>
              <a:rPr lang="en-US" altLang="en-US" sz="2000" b="0" dirty="0"/>
              <a:t> </a:t>
            </a:r>
            <a:r>
              <a:rPr lang="en-US" altLang="en-US" b="0" dirty="0"/>
              <a:t>“</a:t>
            </a:r>
            <a:r>
              <a:rPr lang="en-US" b="0" dirty="0"/>
              <a:t>AANI SC teleconference Minutes 28 April 2021”</a:t>
            </a:r>
            <a:endParaRPr lang="en-US" altLang="en-US" b="0" dirty="0"/>
          </a:p>
          <a:p>
            <a:r>
              <a:rPr lang="en-US" altLang="en-US" sz="2000" b="0" dirty="0"/>
              <a:t> 	Objections to approving the minutes by unanimous consent? none</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Significant discussion was had during the AANI SC teleconference on Monday 15 March 2021.  </a:t>
            </a:r>
          </a:p>
          <a:p>
            <a:pPr marL="400050" lvl="1">
              <a:spcBef>
                <a:spcPts val="0"/>
              </a:spcBef>
              <a:spcAft>
                <a:spcPts val="0"/>
              </a:spcAft>
              <a:buFont typeface="+mj-lt"/>
              <a:buAutoNum type="arabicPeriod"/>
            </a:pPr>
            <a:r>
              <a:rPr lang="en-US" dirty="0">
                <a:latin typeface="+mj-lt"/>
                <a:ea typeface="Calibri" panose="020F0502020204030204" pitchFamily="34" charset="0"/>
              </a:rPr>
              <a:t>At the Tuesday 06 April AANI SC teleconference contribution </a:t>
            </a:r>
            <a:r>
              <a:rPr lang="en-US" altLang="en-US" dirty="0">
                <a:hlinkClick r:id="rId5"/>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was discussed and approved by straw poll </a:t>
            </a:r>
          </a:p>
          <a:p>
            <a:pPr marL="400050" lvl="1">
              <a:spcBef>
                <a:spcPts val="0"/>
              </a:spcBef>
              <a:spcAft>
                <a:spcPts val="0"/>
              </a:spcAft>
              <a:buFont typeface="+mj-lt"/>
              <a:buAutoNum type="arabicPeriod"/>
            </a:pPr>
            <a:r>
              <a:rPr lang="en-US" dirty="0">
                <a:latin typeface="+mj-lt"/>
              </a:rPr>
              <a:t>At the Wednesday 28 April AANI SC the updated technical report was presented: </a:t>
            </a:r>
            <a:r>
              <a:rPr lang="en-US" u="sng" dirty="0">
                <a:solidFill>
                  <a:srgbClr val="0000FF"/>
                </a:solidFill>
                <a:effectLst/>
                <a:latin typeface="+mj-lt"/>
                <a:ea typeface="Calibri" panose="020F0502020204030204" pitchFamily="34" charset="0"/>
                <a:hlinkClick r:id="rId6"/>
              </a:rPr>
              <a:t>11-20/0013r12</a:t>
            </a:r>
            <a:r>
              <a:rPr lang="en-US" dirty="0">
                <a:latin typeface="+mj-lt"/>
              </a:rPr>
              <a:t>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hlinkClick r:id="rId2"/>
              </a:rPr>
              <a:t>11-21-0170r0</a:t>
            </a:r>
            <a:r>
              <a:rPr lang="en-US" dirty="0"/>
              <a:t> – Was reviewed during the March Plenary meeting.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00202"/>
            <a:ext cx="11582400" cy="4798163"/>
          </a:xfrm>
        </p:spPr>
        <p:txBody>
          <a:bodyPr/>
          <a:lstStyle/>
          <a:p>
            <a:pPr marL="0" lvl="1" indent="0">
              <a:spcBef>
                <a:spcPts val="200"/>
              </a:spcBef>
              <a:tabLst>
                <a:tab pos="457200" algn="l"/>
              </a:tabLst>
              <a:defRPr/>
            </a:pPr>
            <a:r>
              <a:rPr lang="en-US" sz="2400" b="1" dirty="0">
                <a:cs typeface="+mn-cs"/>
              </a:rPr>
              <a:t>Tuesday 11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dirty="0">
                <a:latin typeface="+mj-lt"/>
                <a:hlinkClick r:id="rId3"/>
              </a:rPr>
              <a:t>11-21/0751r0</a:t>
            </a:r>
            <a:r>
              <a:rPr lang="en-US" altLang="en-US" dirty="0">
                <a:latin typeface="+mj-lt"/>
              </a:rPr>
              <a:t> “</a:t>
            </a:r>
            <a:r>
              <a:rPr lang="en-US" dirty="0">
                <a:latin typeface="Verdana" panose="020B0604030504040204" pitchFamily="34" charset="0"/>
              </a:rPr>
              <a:t>Comments on draft technical report”, Robert Stacey (Intel)</a:t>
            </a:r>
          </a:p>
          <a:p>
            <a:pPr marL="1257300" lvl="2" indent="-457200">
              <a:spcBef>
                <a:spcPts val="200"/>
              </a:spcBef>
              <a:buFont typeface="+mj-lt"/>
              <a:buAutoNum type="alphaLcParenR"/>
              <a:defRPr/>
            </a:pPr>
            <a:r>
              <a:rPr lang="en-US" altLang="en-US" dirty="0">
                <a:latin typeface="+mj-lt"/>
              </a:rPr>
              <a:t>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714500" lvl="3" indent="-457200">
              <a:spcBef>
                <a:spcPts val="200"/>
              </a:spcBef>
              <a:buFont typeface="+mj-lt"/>
              <a:buAutoNum type="alphaLcParenR"/>
              <a:defRPr/>
            </a:pPr>
            <a:r>
              <a:rPr lang="en-US" altLang="en-US" dirty="0">
                <a:latin typeface="+mj-lt"/>
                <a:hlinkClick r:id="rId4"/>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previously presented 13 April 2021.  </a:t>
            </a:r>
            <a:endParaRPr lang="en-US" b="0" i="0" dirty="0">
              <a:solidFill>
                <a:srgbClr val="000000"/>
              </a:solidFill>
              <a:effectLst/>
              <a:latin typeface="+mj-lt"/>
            </a:endParaRP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4743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1" y="1905001"/>
            <a:ext cx="10361084" cy="4189414"/>
          </a:xfrm>
        </p:spPr>
        <p:txBody>
          <a:bodyPr/>
          <a:lstStyle/>
          <a:p>
            <a:pPr marL="857250" lvl="1" indent="-457200">
              <a:spcBef>
                <a:spcPts val="200"/>
              </a:spcBef>
              <a:buFont typeface="+mj-lt"/>
              <a:buAutoNum type="arabicPeriod"/>
              <a:defRPr/>
            </a:pPr>
            <a:r>
              <a:rPr lang="en-US" altLang="en-US" sz="2000" dirty="0">
                <a:latin typeface="+mj-lt"/>
                <a:hlinkClick r:id="rId2"/>
              </a:rPr>
              <a:t>11-21/0751r0</a:t>
            </a:r>
            <a:r>
              <a:rPr lang="en-US" altLang="en-US" sz="2000" dirty="0">
                <a:latin typeface="+mj-lt"/>
              </a:rPr>
              <a:t> “</a:t>
            </a:r>
            <a:r>
              <a:rPr lang="en-US" sz="2000" dirty="0">
                <a:latin typeface="Verdana" panose="020B0604030504040204" pitchFamily="34" charset="0"/>
              </a:rPr>
              <a:t>Comments on draft technical report”, Robert Stacey (Intel)</a:t>
            </a:r>
          </a:p>
          <a:p>
            <a:pPr marL="857250" lvl="1" indent="-457200">
              <a:spcBef>
                <a:spcPts val="200"/>
              </a:spcBef>
              <a:buFont typeface="+mj-lt"/>
              <a:buAutoNum type="arabicPeriod"/>
              <a:defRPr/>
            </a:pPr>
            <a:r>
              <a:rPr lang="en-US" sz="2200" b="0" i="0" dirty="0">
                <a:solidFill>
                  <a:srgbClr val="000000"/>
                </a:solidFill>
                <a:effectLst/>
                <a:latin typeface="+mj-lt"/>
                <a:hlinkClick r:id="rId3"/>
              </a:rPr>
              <a:t>11-21/0616r0</a:t>
            </a:r>
            <a:r>
              <a:rPr lang="en-US" sz="2200" b="0" i="0" dirty="0">
                <a:solidFill>
                  <a:srgbClr val="000000"/>
                </a:solidFill>
                <a:effectLst/>
                <a:latin typeface="+mj-lt"/>
              </a:rPr>
              <a:t> </a:t>
            </a:r>
            <a:r>
              <a:rPr lang="en-US" sz="2200" dirty="0">
                <a:latin typeface="+mj-lt"/>
              </a:rPr>
              <a:t>“802.11ax Features and Applicability to 5G and Wi-Fi Convergence”, Osama Aboul-Magd (Huawei Technologies) </a:t>
            </a:r>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55193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447802"/>
            <a:ext cx="11394796" cy="4950563"/>
          </a:xfrm>
        </p:spPr>
        <p:txBody>
          <a:bodyPr/>
          <a:lstStyle/>
          <a:p>
            <a:pPr marL="0" lvl="1" indent="0">
              <a:spcBef>
                <a:spcPts val="200"/>
              </a:spcBef>
              <a:tabLst>
                <a:tab pos="457200" algn="l"/>
              </a:tabLst>
              <a:defRPr/>
            </a:pPr>
            <a:r>
              <a:rPr lang="en-US" sz="2400" b="1" dirty="0">
                <a:cs typeface="+mn-cs"/>
              </a:rPr>
              <a:t>Wednesday 12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r>
              <a:rPr lang="en-US" dirty="0"/>
              <a:t>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6428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latin typeface="+mj-lt"/>
                <a:ea typeface="Calibri" panose="020F0502020204030204" pitchFamily="34" charset="0"/>
              </a:rPr>
              <a:t>Contributions related to the "Draft technical report on interworking between 3GPP 5G network and WLAN" (</a:t>
            </a:r>
            <a:r>
              <a:rPr lang="en-US" u="sng" dirty="0">
                <a:solidFill>
                  <a:srgbClr val="0000FF"/>
                </a:solidFill>
                <a:latin typeface="+mj-lt"/>
                <a:ea typeface="Calibri" panose="020F0502020204030204" pitchFamily="34" charset="0"/>
                <a:hlinkClick r:id="rId2"/>
              </a:rPr>
              <a:t>11-20/0013r12</a:t>
            </a:r>
            <a:r>
              <a:rPr lang="en-US" dirty="0">
                <a:latin typeface="+mj-lt"/>
                <a:ea typeface="Calibri" panose="020F0502020204030204" pitchFamily="34" charset="0"/>
              </a:rPr>
              <a:t>). </a:t>
            </a:r>
          </a:p>
          <a:p>
            <a:pPr marL="571500" lvl="1" indent="-457200">
              <a:spcBef>
                <a:spcPts val="0"/>
              </a:spcBef>
              <a:spcAft>
                <a:spcPts val="0"/>
              </a:spcAft>
              <a:buFont typeface="+mj-lt"/>
              <a:buAutoNum type="alphaLcParenR"/>
            </a:pPr>
            <a:r>
              <a:rPr lang="en-US" dirty="0">
                <a:latin typeface="+mj-lt"/>
              </a:rPr>
              <a:t>At the Tuesday 11 May AANI SC contribution </a:t>
            </a:r>
            <a:r>
              <a:rPr lang="en-US" altLang="en-US" sz="2000" dirty="0">
                <a:latin typeface="+mj-lt"/>
                <a:hlinkClick r:id="rId3"/>
              </a:rPr>
              <a:t>11-21/0751r0</a:t>
            </a:r>
            <a:r>
              <a:rPr lang="en-US" altLang="en-US" sz="2000" dirty="0">
                <a:latin typeface="+mj-lt"/>
              </a:rPr>
              <a:t> </a:t>
            </a:r>
            <a:r>
              <a:rPr lang="en-US" altLang="en-US" dirty="0">
                <a:latin typeface="+mj-lt"/>
              </a:rPr>
              <a:t>“</a:t>
            </a:r>
            <a:r>
              <a:rPr lang="en-US" dirty="0">
                <a:latin typeface="+mj-lt"/>
              </a:rPr>
              <a:t>Comments on draft technical report”, Robert Stacey (Intel) was presented and discussed.</a:t>
            </a:r>
          </a:p>
          <a:p>
            <a:pPr marL="571500" lvl="1" indent="-457200">
              <a:spcBef>
                <a:spcPts val="0"/>
              </a:spcBef>
              <a:spcAft>
                <a:spcPts val="0"/>
              </a:spcAft>
              <a:buFont typeface="+mj-lt"/>
              <a:buAutoNum type="alphaLcParenR"/>
            </a:pPr>
            <a:r>
              <a:rPr lang="en-US" dirty="0">
                <a:latin typeface="+mj-lt"/>
              </a:rPr>
              <a:t>The authors are considering the comments and formulating a way forward – TBS: either during a session of this meeting or on the AANI SC reflector and a subsequent teleconference. </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4"/>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5"/>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br>
              <a:rPr lang="en-US" dirty="0">
                <a:latin typeface="+mj-lt"/>
                <a:cs typeface="Times New Roman" panose="02020603050405020304" pitchFamily="18" charset="0"/>
              </a:rPr>
            </a:br>
            <a:r>
              <a:rPr lang="en-US" dirty="0">
                <a:latin typeface="+mj-lt"/>
                <a:cs typeface="Times New Roman" panose="02020603050405020304" pitchFamily="18" charset="0"/>
              </a:rPr>
              <a:t>Additional discussion was had on Tuesday 11 May 2021</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853984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WBA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WBA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During the Tuesday 10 May AANI SC session:</a:t>
            </a:r>
            <a:endParaRPr lang="en-US" altLang="en-US" dirty="0"/>
          </a:p>
          <a:p>
            <a:pPr marL="971550" lvl="1" indent="-457200">
              <a:buFont typeface="Arial" panose="020B0604020202020204" pitchFamily="34" charset="0"/>
              <a:buChar cha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again</a:t>
            </a:r>
          </a:p>
          <a:p>
            <a:pPr marL="1371600" lvl="2" indent="-457200">
              <a:buFont typeface="+mj-lt"/>
              <a:buAutoNum type="arabicPeriod"/>
            </a:pPr>
            <a:r>
              <a:rPr lang="en-US" dirty="0">
                <a:latin typeface="+mj-lt"/>
                <a:cs typeface="Times New Roman" panose="02020603050405020304" pitchFamily="18" charset="0"/>
              </a:rPr>
              <a:t>Discussion covered multiple 802.11ax features: TWT, RTWT, Trigger/Resource Allocation</a:t>
            </a:r>
          </a:p>
          <a:p>
            <a:pPr marL="1371600" lvl="2" indent="-457200">
              <a:buFont typeface="+mj-lt"/>
              <a:buAutoNum type="arabicPeriod"/>
            </a:pPr>
            <a:r>
              <a:rPr lang="en-US" dirty="0">
                <a:latin typeface="+mj-lt"/>
                <a:cs typeface="Times New Roman" panose="02020603050405020304" pitchFamily="18" charset="0"/>
              </a:rPr>
              <a:t>Defining techniques/features that facilitate scheduling that may result in better QoS; may provide input to a reply LS to WBA.  </a:t>
            </a:r>
            <a:endParaRPr lang="en-US" dirty="0"/>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765429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857250" lvl="1" indent="-457200">
              <a:spcBef>
                <a:spcPts val="200"/>
              </a:spcBef>
              <a:buFont typeface="+mj-lt"/>
              <a:buAutoNum type="arabicPeriod"/>
              <a:tabLst>
                <a:tab pos="914400" algn="l"/>
              </a:tabLst>
              <a:defRPr/>
            </a:pPr>
            <a:r>
              <a:rPr lang="en-US" altLang="en-US" sz="2200" dirty="0">
                <a:latin typeface="+mj-lt"/>
                <a:hlinkClick r:id="rId2">
                  <a:extLst>
                    <a:ext uri="{A12FA001-AC4F-418D-AE19-62706E023703}">
                      <ahyp:hlinkClr xmlns:ahyp="http://schemas.microsoft.com/office/drawing/2018/hyperlinkcolor" val="tx"/>
                    </a:ext>
                  </a:extLst>
                </a:hlinkClick>
              </a:rPr>
              <a:t>11-21/0616r0</a:t>
            </a:r>
            <a:r>
              <a:rPr lang="en-US" altLang="en-US" sz="2200" dirty="0">
                <a:latin typeface="+mj-lt"/>
              </a:rPr>
              <a:t> “</a:t>
            </a:r>
            <a:r>
              <a:rPr lang="en-US" sz="2200" dirty="0">
                <a:latin typeface="+mj-lt"/>
              </a:rPr>
              <a:t>802.11ax Features and Applicability to 5G and Wi-Fi Convergence” Osama Aboul-Magd (Huawei Technologies) - presented 13 April, 11 May </a:t>
            </a:r>
          </a:p>
          <a:p>
            <a:pPr marL="857250" lvl="1" indent="-457200">
              <a:spcBef>
                <a:spcPts val="200"/>
              </a:spcBef>
              <a:buFont typeface="+mj-lt"/>
              <a:buAutoNum type="arabicPeriod"/>
              <a:tabLst>
                <a:tab pos="914400" algn="l"/>
              </a:tabLst>
              <a:defRPr/>
            </a:pPr>
            <a:r>
              <a:rPr lang="en-US" sz="2200" dirty="0">
                <a:latin typeface="+mj-lt"/>
              </a:rPr>
              <a:t>TBS - how TCLAS improvements in 802.11-2020 relate to QoS for 5G flows</a:t>
            </a:r>
          </a:p>
          <a:p>
            <a:pPr marL="857250" lvl="1" indent="-457200">
              <a:spcBef>
                <a:spcPts val="200"/>
              </a:spcBef>
              <a:buFont typeface="+mj-lt"/>
              <a:buAutoNum type="arabicPeriod"/>
              <a:defRPr/>
            </a:pPr>
            <a:r>
              <a:rPr lang="en-US" altLang="en-US" sz="2200" dirty="0">
                <a:latin typeface="+mj-lt"/>
              </a:rPr>
              <a:t>Discussion on way forward additional features</a:t>
            </a:r>
            <a:endParaRPr lang="en-US" altLang="en-US" sz="2200" dirty="0"/>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10-18 May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1200329"/>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As updated during the 11 May teleconference and prior to 12 May teleconference</a:t>
            </a:r>
          </a:p>
          <a:p>
            <a:r>
              <a:rPr lang="en-US" sz="1800" dirty="0">
                <a:solidFill>
                  <a:schemeClr val="tx1"/>
                </a:solidFill>
              </a:rPr>
              <a:t>r2: As updated during the 12 May teleconference – (Slide 20) Features that can be used to improve QoS was added</a:t>
            </a:r>
          </a:p>
          <a:p>
            <a:r>
              <a:rPr lang="en-US" sz="1800" dirty="0">
                <a:solidFill>
                  <a:schemeClr val="tx1"/>
                </a:solidFill>
              </a:rPr>
              <a:t>r3: As updated during the 13 May teleconference – Slide 20 was updated, Slide 21 was added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291442" y="685801"/>
            <a:ext cx="11201400" cy="5970588"/>
          </a:xfrm>
        </p:spPr>
        <p:txBody>
          <a:bodyPr/>
          <a:lstStyle/>
          <a:p>
            <a:pPr marL="0" indent="0"/>
            <a:r>
              <a:rPr lang="en-US" sz="2000" dirty="0"/>
              <a:t>802.11ax Features:</a:t>
            </a:r>
          </a:p>
          <a:p>
            <a:pPr lvl="1">
              <a:buFont typeface="Arial" panose="020B0604020202020204" pitchFamily="34" charset="0"/>
              <a:buChar char="•"/>
            </a:pPr>
            <a:r>
              <a:rPr lang="en-US" sz="1800" dirty="0"/>
              <a:t>Features that support efficient allocation of resources to achieve traffic prioritization</a:t>
            </a:r>
          </a:p>
          <a:p>
            <a:pPr lvl="2">
              <a:buFont typeface="Arial" panose="020B0604020202020204" pitchFamily="34" charset="0"/>
              <a:buChar char="•"/>
            </a:pPr>
            <a:r>
              <a:rPr lang="en-US" dirty="0"/>
              <a:t>OFDMA (UL and DL) - RUs</a:t>
            </a:r>
          </a:p>
          <a:p>
            <a:pPr lvl="2">
              <a:buFont typeface="Arial" panose="020B0604020202020204" pitchFamily="34" charset="0"/>
              <a:buChar char="•"/>
            </a:pPr>
            <a:r>
              <a:rPr lang="en-US" dirty="0"/>
              <a:t>Trigger Frame</a:t>
            </a:r>
          </a:p>
          <a:p>
            <a:pPr lvl="3">
              <a:buFont typeface="Arial" panose="020B0604020202020204" pitchFamily="34" charset="0"/>
              <a:buChar char="•"/>
            </a:pPr>
            <a:r>
              <a:rPr lang="en-US" dirty="0"/>
              <a:t>basic trigger frame</a:t>
            </a:r>
          </a:p>
          <a:p>
            <a:pPr lvl="3">
              <a:buFont typeface="Arial" panose="020B0604020202020204" pitchFamily="34" charset="0"/>
              <a:buChar char="•"/>
            </a:pPr>
            <a:r>
              <a:rPr lang="en-US" dirty="0"/>
              <a:t>BSRP, BQRP, and NFPR are supporting features that can be used as an input to the scheduler</a:t>
            </a:r>
          </a:p>
          <a:p>
            <a:pPr lvl="2">
              <a:buFont typeface="Arial" panose="020B0604020202020204" pitchFamily="34" charset="0"/>
              <a:buChar char="•"/>
            </a:pPr>
            <a:r>
              <a:rPr lang="en-US" dirty="0"/>
              <a:t>TWT (Both types – individual and broadcast)</a:t>
            </a:r>
          </a:p>
          <a:p>
            <a:pPr lvl="2">
              <a:buFont typeface="Arial" panose="020B0604020202020204" pitchFamily="34" charset="0"/>
              <a:buChar char="•"/>
            </a:pPr>
            <a:r>
              <a:rPr lang="en-US" dirty="0"/>
              <a:t> MU-EDCA</a:t>
            </a:r>
          </a:p>
          <a:p>
            <a:pPr lvl="1">
              <a:buFont typeface="Arial" panose="020B0604020202020204" pitchFamily="34" charset="0"/>
              <a:buChar char="•"/>
            </a:pPr>
            <a:r>
              <a:rPr lang="en-US" sz="1800" dirty="0"/>
              <a:t>Features that support increasing available resources</a:t>
            </a:r>
          </a:p>
          <a:p>
            <a:pPr lvl="2">
              <a:buFont typeface="Arial" panose="020B0604020202020204" pitchFamily="34" charset="0"/>
              <a:buChar char="•"/>
            </a:pPr>
            <a:r>
              <a:rPr lang="en-US" dirty="0"/>
              <a:t>Spatial Reuse (distributing power in space for user connectivity)</a:t>
            </a:r>
          </a:p>
          <a:p>
            <a:pPr lvl="2">
              <a:buFont typeface="Arial" panose="020B0604020202020204" pitchFamily="34" charset="0"/>
              <a:buChar char="•"/>
            </a:pPr>
            <a:r>
              <a:rPr lang="en-US" dirty="0"/>
              <a:t>MCS 10 and MCS 11 (1024 QAM)</a:t>
            </a:r>
          </a:p>
          <a:p>
            <a:pPr lvl="2">
              <a:buFont typeface="Arial" panose="020B0604020202020204" pitchFamily="34" charset="0"/>
              <a:buChar char="•"/>
            </a:pPr>
            <a:r>
              <a:rPr lang="en-US" dirty="0"/>
              <a:t>MU MIMO (distributing power in space for user connectivity)</a:t>
            </a:r>
          </a:p>
          <a:p>
            <a:pPr marL="0" indent="0"/>
            <a:r>
              <a:rPr lang="en-US" sz="2000" dirty="0"/>
              <a:t>802.11-2020 Features:</a:t>
            </a:r>
          </a:p>
          <a:p>
            <a:pPr lvl="1">
              <a:buFont typeface="Arial" panose="020B0604020202020204" pitchFamily="34" charset="0"/>
              <a:buChar char="•"/>
            </a:pPr>
            <a:r>
              <a:rPr lang="en-US" sz="1800" dirty="0"/>
              <a:t>Features that support efficient allocation of resources to achieve traffic prioritization</a:t>
            </a:r>
          </a:p>
          <a:p>
            <a:pPr lvl="2">
              <a:buFont typeface="Arial" panose="020B0604020202020204" pitchFamily="34" charset="0"/>
              <a:buChar char="•"/>
            </a:pPr>
            <a:r>
              <a:rPr lang="en-US" sz="1600" dirty="0"/>
              <a:t>TCLAS; TSPEC; HCCA (not widely implemented, not supported by 802.11ax)?; EDCA</a:t>
            </a:r>
            <a:r>
              <a:rPr lang="en-US" sz="1600" strike="sngStrike" dirty="0"/>
              <a:t> </a:t>
            </a:r>
          </a:p>
          <a:p>
            <a:pPr lvl="1">
              <a:buFont typeface="Arial" panose="020B0604020202020204" pitchFamily="34" charset="0"/>
              <a:buChar char="•"/>
            </a:pPr>
            <a:r>
              <a:rPr lang="en-US" sz="1800" dirty="0"/>
              <a:t>Features that support increasing available resources</a:t>
            </a:r>
          </a:p>
          <a:p>
            <a:pPr lvl="2">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a:t>
            </a:r>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447800"/>
            <a:ext cx="11394796" cy="4946865"/>
          </a:xfrm>
        </p:spPr>
        <p:txBody>
          <a:bodyPr/>
          <a:lstStyle/>
          <a:p>
            <a:pPr marL="0" lvl="1" indent="0">
              <a:spcBef>
                <a:spcPts val="200"/>
              </a:spcBef>
              <a:tabLst>
                <a:tab pos="457200" algn="l"/>
              </a:tabLst>
              <a:defRPr/>
            </a:pPr>
            <a:r>
              <a:rPr lang="en-US" sz="2400" b="1" dirty="0">
                <a:cs typeface="+mn-cs"/>
              </a:rPr>
              <a:t>Thursday 13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257300" lvl="2" indent="-457200">
              <a:spcBef>
                <a:spcPts val="200"/>
              </a:spcBef>
              <a:buFont typeface="+mj-lt"/>
              <a:buAutoNum type="alphaLcParenR"/>
              <a:defRPr/>
            </a:pPr>
            <a:r>
              <a:rPr lang="en-US" b="0" i="0" dirty="0">
                <a:solidFill>
                  <a:srgbClr val="000000"/>
                </a:solidFill>
                <a:effectLst/>
                <a:latin typeface="+mj-lt"/>
              </a:rPr>
              <a:t>Contributions related to the technical report</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42401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00200"/>
            <a:ext cx="11394796" cy="4794465"/>
          </a:xfrm>
        </p:spPr>
        <p:txBody>
          <a:bodyPr/>
          <a:lstStyle/>
          <a:p>
            <a:pPr marL="0" lvl="1" indent="0">
              <a:spcBef>
                <a:spcPts val="200"/>
              </a:spcBef>
              <a:tabLst>
                <a:tab pos="457200" algn="l"/>
              </a:tabLst>
              <a:defRPr/>
            </a:pPr>
            <a:r>
              <a:rPr lang="en-US" sz="2400" b="1" dirty="0">
                <a:cs typeface="+mn-cs"/>
              </a:rPr>
              <a:t>Monday 17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9671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Motion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57692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July Plenary Teleconferences:</a:t>
            </a:r>
            <a:br>
              <a:rPr lang="it-IT" altLang="en-US" sz="2000" dirty="0"/>
            </a:br>
            <a:r>
              <a:rPr lang="it-IT" altLang="en-US" sz="1600" b="0" i="1" dirty="0"/>
              <a:t>AANI SC -  four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Teleconferences:</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TBD</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26</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Interim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2400" b="1" dirty="0">
                <a:cs typeface="+mn-cs"/>
              </a:rPr>
              <a:t>Tuesday 11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dirty="0">
                <a:latin typeface="+mj-lt"/>
                <a:hlinkClick r:id="rId3"/>
              </a:rPr>
              <a:t>11-21/0751r0</a:t>
            </a:r>
            <a:r>
              <a:rPr lang="en-US" altLang="en-US" dirty="0">
                <a:latin typeface="+mj-lt"/>
              </a:rPr>
              <a:t> “</a:t>
            </a:r>
            <a:r>
              <a:rPr lang="en-US" dirty="0">
                <a:latin typeface="Verdana" panose="020B0604030504040204" pitchFamily="34" charset="0"/>
              </a:rPr>
              <a:t>Comments on draft technical report”, Robert Stacey (Intel)</a:t>
            </a:r>
          </a:p>
          <a:p>
            <a:pPr marL="1257300" lvl="2" indent="-457200">
              <a:spcBef>
                <a:spcPts val="200"/>
              </a:spcBef>
              <a:buFont typeface="+mj-lt"/>
              <a:buAutoNum type="alphaLcParenR"/>
              <a:defRPr/>
            </a:pPr>
            <a:r>
              <a:rPr lang="en-US" altLang="en-US" dirty="0">
                <a:latin typeface="+mj-lt"/>
              </a:rPr>
              <a:t>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0" lvl="1" indent="0">
              <a:spcBef>
                <a:spcPts val="200"/>
              </a:spcBef>
              <a:tabLst>
                <a:tab pos="457200" algn="l"/>
              </a:tabLst>
              <a:defRPr/>
            </a:pPr>
            <a:r>
              <a:rPr lang="en-US" sz="2400" b="1" dirty="0">
                <a:cs typeface="+mn-cs"/>
              </a:rPr>
              <a:t>Wednesday 12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r>
              <a:rPr lang="en-US" dirty="0"/>
              <a:t>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13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257300" lvl="2" indent="-457200">
              <a:spcBef>
                <a:spcPts val="200"/>
              </a:spcBef>
              <a:buFont typeface="+mj-lt"/>
              <a:buAutoNum type="alphaLcParenR"/>
              <a:defRPr/>
            </a:pPr>
            <a:r>
              <a:rPr lang="en-US" b="0" i="0" dirty="0">
                <a:solidFill>
                  <a:srgbClr val="000000"/>
                </a:solidFill>
                <a:effectLst/>
                <a:latin typeface="+mj-lt"/>
              </a:rPr>
              <a:t>Contributions related to the technical report</a:t>
            </a:r>
          </a:p>
          <a:p>
            <a:pPr marL="0" lvl="1" indent="0">
              <a:spcBef>
                <a:spcPts val="200"/>
              </a:spcBef>
              <a:tabLst>
                <a:tab pos="457200" algn="l"/>
              </a:tabLst>
              <a:defRPr/>
            </a:pPr>
            <a:r>
              <a:rPr lang="en-US" sz="2400" b="1" dirty="0">
                <a:cs typeface="+mn-cs"/>
              </a:rPr>
              <a:t>Monday 17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purl.org/dc/terms/"/>
    <ds:schemaRef ds:uri="http://purl.org/dc/dcmitype/"/>
    <ds:schemaRef ds:uri="4e36d776-f4f9-4739-bb28-fcc060563e14"/>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60873816-0101-4504-946e-6fdefec58fb5"/>
    <ds:schemaRef ds:uri="http://www.w3.org/XML/1998/namespace"/>
    <ds:schemaRef ds:uri="http://purl.org/dc/elements/1.1/"/>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14943</TotalTime>
  <Words>3715</Words>
  <Application>Microsoft Office PowerPoint</Application>
  <PresentationFormat>Widescreen</PresentationFormat>
  <Paragraphs>412</Paragraphs>
  <Slides>28</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vt:lpstr>
      <vt:lpstr>Calibri</vt:lpstr>
      <vt:lpstr>Monotype Sorts</vt:lpstr>
      <vt:lpstr>Symbol</vt:lpstr>
      <vt:lpstr>Times New Roman</vt:lpstr>
      <vt:lpstr>Verdana</vt:lpstr>
      <vt:lpstr>Office Theme</vt:lpstr>
      <vt:lpstr>Document</vt:lpstr>
      <vt:lpstr>AANI SC May Interim Agenda</vt:lpstr>
      <vt:lpstr>Abstract</vt:lpstr>
      <vt:lpstr>Reminders and Rules</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Review of the WFA LS - 11-21-0170r0</vt:lpstr>
      <vt:lpstr>Agenda</vt:lpstr>
      <vt:lpstr>Contributions/Discussion</vt:lpstr>
      <vt:lpstr>Agenda</vt:lpstr>
      <vt:lpstr>AANI SC Status/Activity</vt:lpstr>
      <vt:lpstr>Review of the WBA LS - 11-21-0170r0</vt:lpstr>
      <vt:lpstr>Contributions/Discussion</vt:lpstr>
      <vt:lpstr>Features that can be used to improve QoS</vt:lpstr>
      <vt:lpstr>QoS - Scope</vt:lpstr>
      <vt:lpstr>Agenda</vt:lpstr>
      <vt:lpstr>Agenda</vt:lpstr>
      <vt:lpstr>Motion Poll</vt:lpstr>
      <vt:lpstr>Future Sessions Planning</vt:lpstr>
      <vt:lpstr>Backup slides</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11</cp:revision>
  <dcterms:created xsi:type="dcterms:W3CDTF">2021-01-13T08:32:13Z</dcterms:created>
  <dcterms:modified xsi:type="dcterms:W3CDTF">2021-05-13T17:09:02Z</dcterms:modified>
</cp:coreProperties>
</file>