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785-00-00be-may-july-tgbe-teleconference-agend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618-02-00be-evm-and-sfo-sto.pptx" TargetMode="External"/><Relationship Id="rId3" Type="http://schemas.openxmlformats.org/officeDocument/2006/relationships/hyperlink" Target="https://mentor.ieee.org/802.11/dcn/21/11-21-0748-00-00be-cr-for-cid-1249-1250-1962-3275.doc" TargetMode="External"/><Relationship Id="rId7" Type="http://schemas.openxmlformats.org/officeDocument/2006/relationships/hyperlink" Target="https://mentor.ieee.org/802.11/dcn/21/11-21-0778-01-00be-proposed-changes-for-puncturing.docx" TargetMode="External"/><Relationship Id="rId2" Type="http://schemas.openxmlformats.org/officeDocument/2006/relationships/hyperlink" Target="https://mentor.ieee.org/802.11/dcn/21/11-21-0754-00-00be-cr-for-cids-1244-125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63-00-00be-smaller-operating-bandwidth-sta-participating-large-bandwidth.docx" TargetMode="External"/><Relationship Id="rId5" Type="http://schemas.openxmlformats.org/officeDocument/2006/relationships/hyperlink" Target="https://mentor.ieee.org/802.11/dcn/21/11-21-0755-00-00be-pdt-clarification-extra-ltf-phy-capability.docx" TargetMode="External"/><Relationship Id="rId4" Type="http://schemas.openxmlformats.org/officeDocument/2006/relationships/hyperlink" Target="https://mentor.ieee.org/802.11/dcn/21/11-21-0680-02-00be-text-change-for-usage-of-1x-eht-ltf.docx" TargetMode="External"/><Relationship Id="rId9" Type="http://schemas.openxmlformats.org/officeDocument/2006/relationships/hyperlink" Target="https://mentor.ieee.org/802.11/dcn/21/11-21-0368-02-00be-diversity-enhancement-for-dup-mod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268-06-00be-pdt-channel-access-triggered-su.docx" TargetMode="External"/><Relationship Id="rId3" Type="http://schemas.openxmlformats.org/officeDocument/2006/relationships/hyperlink" Target="https://mentor.ieee.org/802.11/dcn/21/11-21-0757-00-00be-pdt-nstr-capability-update.docx" TargetMode="External"/><Relationship Id="rId7" Type="http://schemas.openxmlformats.org/officeDocument/2006/relationships/hyperlink" Target="https://mentor.ieee.org/802.11/dcn/21/11-21-0301-06-00be-crs-for-d0-3-ml-element-type-cids.docx" TargetMode="External"/><Relationship Id="rId12" Type="http://schemas.openxmlformats.org/officeDocument/2006/relationships/hyperlink" Target="https://mentor.ieee.org/802.11/dcn/21/11-21-0340-03-00be-cr-for-cid-1977.docx" TargetMode="External"/><Relationship Id="rId2" Type="http://schemas.openxmlformats.org/officeDocument/2006/relationships/hyperlink" Target="https://mentor.ieee.org/802.11/dcn/21/11-21-0222-14-00be-pdt-mac-common-info-ml-element.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41-01-00be-cr-for-cid-2162-and-2163.docx" TargetMode="External"/><Relationship Id="rId11" Type="http://schemas.openxmlformats.org/officeDocument/2006/relationships/hyperlink" Target="https://mentor.ieee.org/802.11/dcn/21/11-21-0481-04-00be-resolutions-for-cc34-cids-for-channel-switching-quieting.docx" TargetMode="External"/><Relationship Id="rId5" Type="http://schemas.openxmlformats.org/officeDocument/2006/relationships/hyperlink" Target="https://mentor.ieee.org/802.11/dcn/21/11-21-0514-06-00be-proposed-cr-for-clause-35-3-13-6-sync-ppdu-start-time.docx" TargetMode="External"/><Relationship Id="rId10" Type="http://schemas.openxmlformats.org/officeDocument/2006/relationships/hyperlink" Target="https://mentor.ieee.org/802.11/dcn/21/11-21-0335-07-00be-pdt-mac-mlo-emlmr-tbds.docx" TargetMode="External"/><Relationship Id="rId4" Type="http://schemas.openxmlformats.org/officeDocument/2006/relationships/hyperlink" Target="https://mentor.ieee.org/802.11/dcn/21/11-21-0774-01-00be-cc34-resolution-for-cids-related-to-emlmr-part-2.docx" TargetMode="External"/><Relationship Id="rId9" Type="http://schemas.openxmlformats.org/officeDocument/2006/relationships/hyperlink" Target="https://mentor.ieee.org/802.11/dcn/21/11-21-0555-01-00be-mac-pdt-nsep-tbd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572-07-00be-remaining-tbds-in-tgbe-d0-4.docx" TargetMode="External"/><Relationship Id="rId3" Type="http://schemas.openxmlformats.org/officeDocument/2006/relationships/hyperlink" Target="https://mentor.ieee.org/802.11/dcn/21/11-21-0706-01-00be-tgbe-coexistence-assessment-document.docx" TargetMode="External"/><Relationship Id="rId7" Type="http://schemas.openxmlformats.org/officeDocument/2006/relationships/hyperlink" Target="https://mentor.ieee.org/802.11/dcn/20/11-20-1982-15-00be-tgbe-motions-list-for-teleconferences-part-2.pptx" TargetMode="External"/><Relationship Id="rId2" Type="http://schemas.openxmlformats.org/officeDocument/2006/relationships/hyperlink" Target="https://mentor.ieee.org/802.11/dcn/19/11-19-1935-05-00be-tgbe-editor-s-report.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5-02-00be-clarifications-on-the-trigger-frame-design.pptx" TargetMode="External"/><Relationship Id="rId5" Type="http://schemas.openxmlformats.org/officeDocument/2006/relationships/hyperlink" Target="https://mentor.ieee.org/802.11/dcn/21/11-21-0663-01-00be-cr-for-eht-trs.docx" TargetMode="External"/><Relationship Id="rId10" Type="http://schemas.openxmlformats.org/officeDocument/2006/relationships/hyperlink" Target="https://mentor.ieee.org/802.11/dcn/21/11-21-0455-05-00be-cr-for-35-2-1-2-preamble-puncturing.docx" TargetMode="External"/><Relationship Id="rId4" Type="http://schemas.openxmlformats.org/officeDocument/2006/relationships/hyperlink" Target="https://mentor.ieee.org/802.11/dcn/21/11-21-0573-04-00be-cr-for-cids-related-to-eht-operation-element.docx" TargetMode="External"/><Relationship Id="rId9" Type="http://schemas.openxmlformats.org/officeDocument/2006/relationships/hyperlink" Target="https://mentor.ieee.org/802.11/dcn/21/11-21-0299-06-00be-crs-for-d0-3-eht-sta-features-cid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67"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785r0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marL="800100" lvl="1" indent="-342900">
              <a:buFont typeface="Arial" panose="020B0604020202020204" pitchFamily="34" charset="0"/>
              <a:buChar char="•"/>
            </a:pPr>
            <a:r>
              <a:rPr lang="pt-BR" sz="1200" dirty="0">
                <a:hlinkClick r:id="rId2"/>
              </a:rPr>
              <a:t>754r0</a:t>
            </a:r>
            <a:r>
              <a:rPr lang="pt-BR" sz="1200" dirty="0"/>
              <a:t> CR for CIDs 1244 1254					Yan Xin		[2 CIDs]</a:t>
            </a:r>
          </a:p>
          <a:p>
            <a:pPr marL="800100" lvl="1" indent="-342900">
              <a:buFont typeface="Arial" panose="020B0604020202020204" pitchFamily="34" charset="0"/>
              <a:buChar char="•"/>
            </a:pPr>
            <a:r>
              <a:rPr lang="en-GB" sz="1200" u="sng" dirty="0">
                <a:hlinkClick r:id="rId3"/>
              </a:rPr>
              <a:t>748r0</a:t>
            </a:r>
            <a:r>
              <a:rPr lang="en-GB" sz="1200" dirty="0"/>
              <a:t> CR for CID 1249, 1250, 1962, 3275 			Myeongjin Kim	</a:t>
            </a:r>
            <a:r>
              <a:rPr lang="pt-BR" sz="1200" dirty="0"/>
              <a:t>[4 CIDs]</a:t>
            </a:r>
          </a:p>
          <a:p>
            <a:pPr>
              <a:buFont typeface="Arial" panose="020B0604020202020204" pitchFamily="34" charset="0"/>
              <a:buChar char="•"/>
            </a:pPr>
            <a:r>
              <a:rPr lang="en-GB" sz="1400" dirty="0"/>
              <a:t>PDT Submissions:</a:t>
            </a:r>
          </a:p>
          <a:p>
            <a:pPr marL="800100" lvl="1" indent="-342900">
              <a:buFont typeface="Arial" panose="020B0604020202020204" pitchFamily="34" charset="0"/>
              <a:buChar char="•"/>
            </a:pPr>
            <a:r>
              <a:rPr lang="en-GB" sz="1200" dirty="0">
                <a:hlinkClick r:id="rId4"/>
              </a:rPr>
              <a:t>680r2</a:t>
            </a:r>
            <a:r>
              <a:rPr lang="en-GB" sz="1200" dirty="0"/>
              <a:t> Text change for usage of 1x EHT-LTF			Jianhan Liu</a:t>
            </a:r>
          </a:p>
          <a:p>
            <a:pPr marL="800100" lvl="1" indent="-342900">
              <a:buFont typeface="Arial" panose="020B0604020202020204" pitchFamily="34" charset="0"/>
              <a:buChar char="•"/>
            </a:pPr>
            <a:r>
              <a:rPr lang="en-GB" sz="1200" dirty="0">
                <a:hlinkClick r:id="rId5"/>
              </a:rPr>
              <a:t>755r0</a:t>
            </a:r>
            <a:r>
              <a:rPr lang="en-GB" sz="1200" dirty="0"/>
              <a:t> PDT Clarification Extra LTF PHY Capability		Steve Shellhammer</a:t>
            </a:r>
          </a:p>
          <a:p>
            <a:pPr marL="800100" lvl="1" indent="-342900">
              <a:buFont typeface="Arial" panose="020B0604020202020204" pitchFamily="34" charset="0"/>
              <a:buChar char="•"/>
            </a:pPr>
            <a:r>
              <a:rPr lang="en-GB" sz="1200" dirty="0">
                <a:hlinkClick r:id="rId6"/>
              </a:rPr>
              <a:t>763r0</a:t>
            </a:r>
            <a:r>
              <a:rPr lang="en-GB" sz="1200" dirty="0"/>
              <a:t> Smaller Operating BW STA Participating Large BW 	Wook Bong Lee</a:t>
            </a:r>
          </a:p>
          <a:p>
            <a:pPr marL="800100" lvl="1" indent="-342900">
              <a:buFont typeface="Arial" panose="020B0604020202020204" pitchFamily="34" charset="0"/>
              <a:buChar char="•"/>
            </a:pPr>
            <a:r>
              <a:rPr lang="en-GB" sz="1200" dirty="0">
                <a:hlinkClick r:id="rId7"/>
              </a:rPr>
              <a:t>778r1</a:t>
            </a:r>
            <a:r>
              <a:rPr lang="en-GB" sz="1200" dirty="0"/>
              <a:t> Proposed Changes for Puncturing			Ron Porat</a:t>
            </a:r>
          </a:p>
          <a:p>
            <a:pPr>
              <a:buFont typeface="Arial" panose="020B0604020202020204" pitchFamily="34" charset="0"/>
              <a:buChar char="•"/>
            </a:pPr>
            <a:r>
              <a:rPr lang="en-GB" sz="1400" dirty="0"/>
              <a:t>Technical Submissions:</a:t>
            </a:r>
          </a:p>
          <a:p>
            <a:pPr marL="800100" lvl="1" indent="-342900">
              <a:buFont typeface="Arial" panose="020B0604020202020204" pitchFamily="34" charset="0"/>
              <a:buChar char="•"/>
            </a:pPr>
            <a:r>
              <a:rPr lang="en-GB" sz="1200" dirty="0">
                <a:hlinkClick r:id="rId8"/>
              </a:rPr>
              <a:t>618r2</a:t>
            </a:r>
            <a:r>
              <a:rPr lang="en-GB" sz="1200" dirty="0"/>
              <a:t> EVM and SFO/STO					Brian Hart</a:t>
            </a:r>
          </a:p>
          <a:p>
            <a:pPr marL="800100" lvl="1" indent="-342900">
              <a:buFont typeface="Arial" panose="020B0604020202020204" pitchFamily="34" charset="0"/>
              <a:buChar char="•"/>
            </a:pPr>
            <a:r>
              <a:rPr lang="en-GB" sz="1200" dirty="0">
                <a:hlinkClick r:id="rId9"/>
              </a:rPr>
              <a:t>368r2</a:t>
            </a:r>
            <a:r>
              <a:rPr lang="en-GB" sz="1200" dirty="0"/>
              <a:t> Diversity Enhancement for DUP mode			Ali T. </a:t>
            </a:r>
            <a:r>
              <a:rPr lang="en-GB" sz="1200" dirty="0" err="1"/>
              <a:t>Dogukan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CR/PDT Submissions:</a:t>
            </a:r>
          </a:p>
          <a:p>
            <a:pPr marL="800100" lvl="1" indent="-342900">
              <a:buFont typeface="Arial" panose="020B0604020202020204" pitchFamily="34" charset="0"/>
              <a:buChar char="•"/>
            </a:pPr>
            <a:r>
              <a:rPr lang="en-GB" sz="1050" dirty="0">
                <a:hlinkClick r:id="rId2"/>
              </a:rPr>
              <a:t>222r14</a:t>
            </a:r>
            <a:r>
              <a:rPr lang="en-GB" sz="1050" dirty="0"/>
              <a:t> CR-MAC-Common Info-ML element	 		Dibakar Das              	[ 3 CID-SP-10’]</a:t>
            </a:r>
          </a:p>
          <a:p>
            <a:pPr marL="800100" lvl="1" indent="-342900">
              <a:buFont typeface="Arial" panose="020B0604020202020204" pitchFamily="34" charset="0"/>
              <a:buChar char="•"/>
            </a:pPr>
            <a:r>
              <a:rPr lang="en-GB" sz="1050" dirty="0">
                <a:hlinkClick r:id="rId3"/>
              </a:rPr>
              <a:t>757r0</a:t>
            </a:r>
            <a:r>
              <a:rPr lang="en-GB" sz="1050" dirty="0"/>
              <a:t> PDT NSTR capability update				Yunbo Li	    	[ 3 CIDs/2TBDs-20’]</a:t>
            </a:r>
          </a:p>
          <a:p>
            <a:pPr marL="800100" lvl="1" indent="-342900">
              <a:buFont typeface="Arial" panose="020B0604020202020204" pitchFamily="34" charset="0"/>
              <a:buChar char="•"/>
            </a:pPr>
            <a:r>
              <a:rPr lang="en-GB" sz="1050" dirty="0">
                <a:hlinkClick r:id="rId4"/>
              </a:rPr>
              <a:t>774r1</a:t>
            </a:r>
            <a:r>
              <a:rPr lang="en-GB" sz="1050" dirty="0"/>
              <a:t> cc34-resolution-for-cids-related-to-emlmr-part-2 		Young Hoon Kwon 	[ 8 CIDs/4TBDs-20’]</a:t>
            </a:r>
          </a:p>
          <a:p>
            <a:pPr marL="800100" lvl="1" indent="-342900">
              <a:buFont typeface="Arial" panose="020B0604020202020204" pitchFamily="34" charset="0"/>
              <a:buChar char="•"/>
            </a:pPr>
            <a:r>
              <a:rPr lang="en-GB" sz="1050" dirty="0">
                <a:hlinkClick r:id="rId5"/>
              </a:rPr>
              <a:t>514r6</a:t>
            </a:r>
            <a:r>
              <a:rPr lang="en-GB" sz="1050" dirty="0"/>
              <a:t> Prop. CR for Cl. 35.3.13.6. Sync PPDU start time 		Dmitry Akhmetov 	[30 CID/1TBD-30’]</a:t>
            </a:r>
          </a:p>
          <a:p>
            <a:pPr marL="800100" lvl="1" indent="-342900">
              <a:buFont typeface="Arial" panose="020B0604020202020204" pitchFamily="34" charset="0"/>
              <a:buChar char="•"/>
            </a:pPr>
            <a:r>
              <a:rPr lang="en-GB" sz="1050" dirty="0">
                <a:hlinkClick r:id="rId6"/>
              </a:rPr>
              <a:t>741r1</a:t>
            </a:r>
            <a:r>
              <a:rPr lang="en-GB" sz="1050" dirty="0"/>
              <a:t> </a:t>
            </a:r>
            <a:r>
              <a:rPr lang="en-US" sz="1050" dirty="0"/>
              <a:t>CR for CID 2162 and 2163 					Ming Gan		[2 CIDs/2 TBDs-10’]	-A</a:t>
            </a:r>
          </a:p>
          <a:p>
            <a:pPr marL="800100" lvl="1" indent="-342900">
              <a:buFont typeface="Arial" panose="020B0604020202020204" pitchFamily="34" charset="0"/>
              <a:buChar char="•"/>
            </a:pPr>
            <a:r>
              <a:rPr lang="en-GB" sz="1050" dirty="0">
                <a:hlinkClick r:id="rId7"/>
              </a:rPr>
              <a:t>301r6</a:t>
            </a:r>
            <a:r>
              <a:rPr lang="en-GB" sz="1050" dirty="0"/>
              <a:t> CRs for D0.3 ML element Type CIDs			Rojan Chitrakar 	</a:t>
            </a:r>
            <a:r>
              <a:rPr lang="en-US" sz="1050" dirty="0"/>
              <a:t> 	[2 CIDs/2 TBDs-SP-5’]	-B</a:t>
            </a:r>
            <a:endParaRPr lang="en-GB" sz="1050" dirty="0"/>
          </a:p>
          <a:p>
            <a:pPr>
              <a:buFont typeface="Arial" panose="020B0604020202020204" pitchFamily="34" charset="0"/>
              <a:buChar char="•"/>
            </a:pPr>
            <a:r>
              <a:rPr lang="en-GB" sz="1100" dirty="0"/>
              <a:t>PDT Submissions:</a:t>
            </a:r>
          </a:p>
          <a:p>
            <a:pPr marL="800100" lvl="1" indent="-342900">
              <a:buFont typeface="Arial" panose="020B0604020202020204" pitchFamily="34" charset="0"/>
              <a:buChar char="•"/>
            </a:pPr>
            <a:r>
              <a:rPr lang="en-GB" sz="1050" dirty="0">
                <a:hlinkClick r:id="rId8"/>
              </a:rPr>
              <a:t>268r6</a:t>
            </a:r>
            <a:r>
              <a:rPr lang="en-GB" sz="1050" dirty="0"/>
              <a:t> PDT channel access Triggered SU		 		Dibakar Das		[ 4TBD-SP-10’]</a:t>
            </a:r>
          </a:p>
          <a:p>
            <a:pPr marL="800100" lvl="1" indent="-342900">
              <a:buFont typeface="Arial" panose="020B0604020202020204" pitchFamily="34" charset="0"/>
              <a:buChar char="•"/>
            </a:pPr>
            <a:r>
              <a:rPr lang="en-GB" sz="1050" dirty="0">
                <a:hlinkClick r:id="rId9"/>
              </a:rPr>
              <a:t>555r1</a:t>
            </a:r>
            <a:r>
              <a:rPr lang="en-GB" sz="1050" dirty="0"/>
              <a:t> MAC-PDT-NSEP-TBDs			 		Subir Das		[ 2 TBD-SP-10’]</a:t>
            </a:r>
          </a:p>
          <a:p>
            <a:pPr marL="800100" lvl="1" indent="-342900">
              <a:buFont typeface="Arial" panose="020B0604020202020204" pitchFamily="34" charset="0"/>
              <a:buChar char="•"/>
            </a:pPr>
            <a:r>
              <a:rPr lang="en-GB" sz="1050" dirty="0">
                <a:hlinkClick r:id="rId10"/>
              </a:rPr>
              <a:t>335r4</a:t>
            </a:r>
            <a:r>
              <a:rPr lang="en-GB" sz="1050" dirty="0"/>
              <a:t> PDT MAC MLO EMLMR TBDs				Young H. Kwon		[ 4 TBDs-SP-10’]</a:t>
            </a:r>
          </a:p>
          <a:p>
            <a:pPr>
              <a:buFont typeface="Arial" panose="020B0604020202020204" pitchFamily="34" charset="0"/>
              <a:buChar char="•"/>
            </a:pPr>
            <a:r>
              <a:rPr lang="en-GB" sz="1100" dirty="0"/>
              <a:t>PDT Submissions:</a:t>
            </a:r>
          </a:p>
          <a:p>
            <a:pPr lvl="1">
              <a:buFont typeface="Arial" panose="020B0604020202020204" pitchFamily="34" charset="0"/>
              <a:buChar char="•"/>
            </a:pPr>
            <a:r>
              <a:rPr lang="en-GB" sz="1050" dirty="0">
                <a:hlinkClick r:id="rId11"/>
              </a:rPr>
              <a:t>481r4</a:t>
            </a:r>
            <a:r>
              <a:rPr lang="en-GB" sz="1050" dirty="0"/>
              <a:t> Res. for CC34 CIDs 4 channel switching quieting		Laurent Cariou 	[24 CID-SP-10’]</a:t>
            </a:r>
          </a:p>
          <a:p>
            <a:pPr lvl="1">
              <a:buFont typeface="Arial" panose="020B0604020202020204" pitchFamily="34" charset="0"/>
              <a:buChar char="•"/>
            </a:pPr>
            <a:r>
              <a:rPr lang="en-GB" sz="1050" dirty="0">
                <a:hlinkClick r:id="rId12"/>
              </a:rPr>
              <a:t>340r3</a:t>
            </a:r>
            <a:r>
              <a:rPr lang="en-GB" sz="1050" dirty="0"/>
              <a:t> CR for CID 1977						Dibakar Das     	[  1 CID-SP-10’]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Announcements:</a:t>
            </a:r>
          </a:p>
          <a:p>
            <a:pPr>
              <a:buFont typeface="Arial" panose="020B0604020202020204" pitchFamily="34" charset="0"/>
              <a:buChar char="•"/>
            </a:pPr>
            <a:r>
              <a:rPr lang="en-US" sz="1100" dirty="0"/>
              <a:t>TGbe Editor Status Report: </a:t>
            </a:r>
            <a:r>
              <a:rPr lang="en-US" sz="1100" b="0" dirty="0">
                <a:hlinkClick r:id="rId2"/>
              </a:rPr>
              <a:t>1935r5</a:t>
            </a:r>
            <a:r>
              <a:rPr lang="en-US" sz="1100" b="0" dirty="0"/>
              <a:t>–10’</a:t>
            </a:r>
          </a:p>
          <a:p>
            <a:pPr>
              <a:buFont typeface="Arial" panose="020B0604020202020204" pitchFamily="34" charset="0"/>
              <a:buChar char="•"/>
            </a:pPr>
            <a:r>
              <a:rPr lang="en-GB" sz="1050" b="0" dirty="0">
                <a:hlinkClick r:id="rId3"/>
              </a:rPr>
              <a:t>706r1</a:t>
            </a:r>
            <a:r>
              <a:rPr lang="en-GB" sz="1050" b="0" dirty="0"/>
              <a:t> TGbe Coexistence Assessment Document				Sigurd Schelstraete  	SP-10’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GB" sz="1050" dirty="0">
                <a:hlinkClick r:id="rId4"/>
              </a:rPr>
              <a:t>573r4</a:t>
            </a:r>
            <a:r>
              <a:rPr lang="en-GB" sz="1050" dirty="0"/>
              <a:t> CR for CIDs related to EHT Operation element 		Guogang Huang	[8CID/3TBD-SP-10’]</a:t>
            </a:r>
          </a:p>
          <a:p>
            <a:pPr lvl="1">
              <a:buFont typeface="Arial" panose="020B0604020202020204" pitchFamily="34" charset="0"/>
              <a:buChar char="•"/>
            </a:pPr>
            <a:r>
              <a:rPr lang="en-GB" sz="1050" dirty="0">
                <a:hlinkClick r:id="rId5"/>
              </a:rPr>
              <a:t>663r1</a:t>
            </a:r>
            <a:r>
              <a:rPr lang="en-GB" sz="1050" dirty="0"/>
              <a:t> CR for EHT TRS 						Jason Y. Guo		[4CID/9TBD-SP-10’]</a:t>
            </a:r>
          </a:p>
          <a:p>
            <a:pPr lvl="1">
              <a:buFont typeface="Arial" panose="020B0604020202020204" pitchFamily="34" charset="0"/>
              <a:buChar char="•"/>
            </a:pPr>
            <a:r>
              <a:rPr lang="en-US" sz="1050" dirty="0">
                <a:hlinkClick r:id="rId6"/>
              </a:rPr>
              <a:t>485r2</a:t>
            </a:r>
            <a:r>
              <a:rPr lang="en-US" sz="1050" dirty="0"/>
              <a:t> Clarifications on the trigger frame design			Xiaogang Chen		[SP-10’]-Order Check</a:t>
            </a:r>
          </a:p>
          <a:p>
            <a:pPr lvl="0">
              <a:buFont typeface="Arial" panose="020B0604020202020204" pitchFamily="34" charset="0"/>
              <a:buChar char="•"/>
            </a:pPr>
            <a:r>
              <a:rPr lang="en-GB" sz="1100" dirty="0"/>
              <a:t>Motions (during 2</a:t>
            </a:r>
            <a:r>
              <a:rPr lang="en-GB" sz="1100" baseline="30000" dirty="0"/>
              <a:t>nd</a:t>
            </a:r>
            <a:r>
              <a:rPr lang="en-GB" sz="1100" dirty="0"/>
              <a:t> half of meeting): </a:t>
            </a:r>
            <a:r>
              <a:rPr lang="en-GB" sz="1100" b="0" dirty="0">
                <a:hlinkClick r:id="rId7"/>
              </a:rPr>
              <a:t>1982r16</a:t>
            </a:r>
            <a:endParaRPr lang="en-GB" sz="1100" b="0" dirty="0"/>
          </a:p>
          <a:p>
            <a:pPr>
              <a:buFont typeface="Arial" panose="020B0604020202020204" pitchFamily="34" charset="0"/>
              <a:buChar char="•"/>
            </a:pPr>
            <a:r>
              <a:rPr lang="en-GB" sz="1100" dirty="0"/>
              <a:t>P802.11be Status of TBDs:</a:t>
            </a:r>
            <a:endParaRPr lang="en-US" sz="1100" dirty="0"/>
          </a:p>
          <a:p>
            <a:pPr lvl="1">
              <a:buFont typeface="Arial" panose="020B0604020202020204" pitchFamily="34" charset="0"/>
              <a:buChar char="•"/>
            </a:pPr>
            <a:r>
              <a:rPr lang="en-US" sz="1050" dirty="0"/>
              <a:t>TBDs from MAC: </a:t>
            </a:r>
            <a:r>
              <a:rPr lang="en-US" sz="1050" dirty="0">
                <a:solidFill>
                  <a:srgbClr val="FF0000"/>
                </a:solidFill>
              </a:rPr>
              <a:t>X, Y, Z</a:t>
            </a:r>
            <a:endParaRPr lang="en-GB" sz="1050" dirty="0">
              <a:solidFill>
                <a:srgbClr val="FF0000"/>
              </a:solidFill>
            </a:endParaRPr>
          </a:p>
          <a:p>
            <a:pPr lvl="1">
              <a:buFont typeface="Arial" panose="020B0604020202020204" pitchFamily="34" charset="0"/>
              <a:buChar char="•"/>
            </a:pPr>
            <a:r>
              <a:rPr lang="en-US" sz="1050" dirty="0">
                <a:hlinkClick r:id="rId8"/>
              </a:rPr>
              <a:t>572r7</a:t>
            </a:r>
            <a:r>
              <a:rPr lang="en-US" sz="1050" dirty="0"/>
              <a:t> Remaining TBDs in TGbe D0.4				Alfred Asterjadhi	[10’]</a:t>
            </a:r>
          </a:p>
          <a:p>
            <a:pPr lvl="0">
              <a:buFont typeface="Arial" panose="020B0604020202020204" pitchFamily="34" charset="0"/>
              <a:buChar char="•"/>
            </a:pPr>
            <a:r>
              <a:rPr lang="en-GB" sz="1100" dirty="0"/>
              <a:t>PDT/CR Submissions:</a:t>
            </a:r>
          </a:p>
          <a:p>
            <a:pPr lvl="1">
              <a:buFont typeface="Arial" panose="020B0604020202020204" pitchFamily="34" charset="0"/>
              <a:buChar char="•"/>
            </a:pPr>
            <a:r>
              <a:rPr lang="en-US" sz="1050" dirty="0">
                <a:hlinkClick r:id="rId9"/>
              </a:rPr>
              <a:t>299r6</a:t>
            </a:r>
            <a:r>
              <a:rPr lang="en-US" sz="1050" dirty="0"/>
              <a:t> CRs for D0.3 EHT STA features CIDs 			Rojan Chitrakar		[7CID-SP-10’]</a:t>
            </a:r>
          </a:p>
          <a:p>
            <a:pPr lvl="1">
              <a:buFont typeface="Arial" panose="020B0604020202020204" pitchFamily="34" charset="0"/>
              <a:buChar char="•"/>
            </a:pPr>
            <a:r>
              <a:rPr lang="en-GB" sz="1050" u="sng" dirty="0">
                <a:hlinkClick r:id="rId10"/>
              </a:rPr>
              <a:t>455r5</a:t>
            </a:r>
            <a:r>
              <a:rPr lang="en-GB" sz="1050" dirty="0"/>
              <a:t> CR for 35.2.1.2 preamble puncturing				Yanjun Sun	            [</a:t>
            </a:r>
            <a:r>
              <a:rPr lang="en-US" sz="1050" dirty="0"/>
              <a:t>9CID-</a:t>
            </a:r>
            <a:r>
              <a:rPr lang="en-GB" sz="1050" dirty="0"/>
              <a:t>30’]</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marL="0" indent="0"/>
            <a:endParaRPr lang="en-US" sz="2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74529</TotalTime>
  <Words>2769</Words>
  <Application>Microsoft Office PowerPoint</Application>
  <PresentationFormat>On-screen Show (4:3)</PresentationFormat>
  <Paragraphs>315</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1385</cp:revision>
  <cp:lastPrinted>1601-01-01T00:00:00Z</cp:lastPrinted>
  <dcterms:created xsi:type="dcterms:W3CDTF">2017-01-26T15:28:16Z</dcterms:created>
  <dcterms:modified xsi:type="dcterms:W3CDTF">2021-05-10T02:48:20Z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