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20"/>
  </p:notesMasterIdLst>
  <p:handoutMasterIdLst>
    <p:handoutMasterId r:id="rId21"/>
  </p:handoutMasterIdLst>
  <p:sldIdLst>
    <p:sldId id="256" r:id="rId5"/>
    <p:sldId id="276" r:id="rId6"/>
    <p:sldId id="273" r:id="rId7"/>
    <p:sldId id="353" r:id="rId8"/>
    <p:sldId id="351" r:id="rId9"/>
    <p:sldId id="356" r:id="rId10"/>
    <p:sldId id="346" r:id="rId11"/>
    <p:sldId id="357" r:id="rId12"/>
    <p:sldId id="358" r:id="rId13"/>
    <p:sldId id="359" r:id="rId14"/>
    <p:sldId id="323" r:id="rId15"/>
    <p:sldId id="284" r:id="rId16"/>
    <p:sldId id="339" r:id="rId17"/>
    <p:sldId id="352" r:id="rId18"/>
    <p:sldId id="348" r:id="rId19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Hanqing Lou" initials="HL" lastIdx="3" clrIdx="6">
    <p:extLst>
      <p:ext uri="{19B8F6BF-5375-455C-9EA6-DF929625EA0E}">
        <p15:presenceInfo xmlns:p15="http://schemas.microsoft.com/office/powerpoint/2012/main" userId="S::hanqing.lou@interdigital.com::e75e7991-8deb-47e1-b5fe-d3e0bfcf7295" providerId="AD"/>
      </p:ext>
    </p:extLst>
  </p:cmAuthor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  <p:cmAuthor id="4" name="Zinan Lin" initials="ZL" lastIdx="6" clrIdx="3">
    <p:extLst>
      <p:ext uri="{19B8F6BF-5375-455C-9EA6-DF929625EA0E}">
        <p15:presenceInfo xmlns:p15="http://schemas.microsoft.com/office/powerpoint/2012/main" userId="S::zinan.lin@interdigital.com::1c68d5da-636e-4833-8ca6-2062a90b0015" providerId="AD"/>
      </p:ext>
    </p:extLst>
  </p:cmAuthor>
  <p:cmAuthor id="5" name="Rui Yang" initials="RY" lastIdx="4" clrIdx="4">
    <p:extLst>
      <p:ext uri="{19B8F6BF-5375-455C-9EA6-DF929625EA0E}">
        <p15:presenceInfo xmlns:p15="http://schemas.microsoft.com/office/powerpoint/2012/main" userId="S::Rui.Yang@InterDigital.com::bce1505e-7a83-43cd-b9b3-a84ece5d0f70" providerId="AD"/>
      </p:ext>
    </p:extLst>
  </p:cmAuthor>
  <p:cmAuthor id="6" name="Xiaofei Wang" initials="XW" lastIdx="5" clrIdx="5">
    <p:extLst>
      <p:ext uri="{19B8F6BF-5375-455C-9EA6-DF929625EA0E}">
        <p15:presenceInfo xmlns:p15="http://schemas.microsoft.com/office/powerpoint/2012/main" userId="S::xiaofei.wang@interdigital.com::6e1836d3-2ed9-4ae5-8700-9029b71c19c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68DE549-90D7-4293-8EAF-8422F0A67676}" v="4" dt="2021-04-28T02:26:16.42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2696" y="-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Relationship Id="rId27" Type="http://schemas.microsoft.com/office/2015/10/relationships/revisionInfo" Target="revisionInfo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4/28/2021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901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please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0106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6930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983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April 2021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59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/>
              <a:t>Draft: UL Overhead Analysis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April 2021</a:t>
            </a:r>
            <a:endParaRPr lang="en-GB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802.11-21/0601r3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5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3.emf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2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8333730" y="6566694"/>
            <a:ext cx="3041644" cy="180975"/>
          </a:xfrm>
        </p:spPr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/>
              <a:t>Discussion on Spatial Reuse Issues</a:t>
            </a:r>
            <a:endParaRPr lang="en-GB" sz="280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/>
              <a:t>Date:</a:t>
            </a:r>
            <a:r>
              <a:rPr lang="en-GB" sz="2000" b="0"/>
              <a:t> 2021-03-31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29588462"/>
              </p:ext>
            </p:extLst>
          </p:nvPr>
        </p:nvGraphicFramePr>
        <p:xfrm>
          <a:off x="2714625" y="3157538"/>
          <a:ext cx="7343775" cy="2454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65012" imgH="2772730" progId="Word.Document.8">
                  <p:embed/>
                </p:oleObj>
              </mc:Choice>
              <mc:Fallback>
                <p:oleObj name="Document" r:id="rId4" imgW="8265012" imgH="277273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25" y="3157538"/>
                        <a:ext cx="7343775" cy="2454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09800" y="247888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819507-B69D-48A1-BE7C-1B47752DE63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1E445B-C0FD-4BF5-8610-D301D7FF180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AF60B11-6100-431C-A20C-3A38CC72DA4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F741EAE6-491C-4D8E-8C34-6A9D933A18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1613" cy="1065213"/>
          </a:xfrm>
        </p:spPr>
        <p:txBody>
          <a:bodyPr>
            <a:normAutofit fontScale="90000"/>
          </a:bodyPr>
          <a:lstStyle/>
          <a:p>
            <a:r>
              <a:rPr lang="en-US"/>
              <a:t>Examples – PSRT PPDU Operating BW Mismatches PSRR PPDU Operating BW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AFE24BDD-C06F-40B2-8CC0-CBC8675133F5}"/>
              </a:ext>
            </a:extLst>
          </p:cNvPr>
          <p:cNvGrpSpPr/>
          <p:nvPr/>
        </p:nvGrpSpPr>
        <p:grpSpPr>
          <a:xfrm>
            <a:off x="2589409" y="2344789"/>
            <a:ext cx="3956180" cy="250090"/>
            <a:chOff x="2477749" y="1998548"/>
            <a:chExt cx="3956180" cy="419878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742A2F5-39D0-4A14-BCA1-A493870E6662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DE891FA6-89C4-4107-BD7B-30DE5A886B76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2" name="Rectangle 11">
              <a:extLst>
                <a:ext uri="{FF2B5EF4-FFF2-40B4-BE49-F238E27FC236}">
                  <a16:creationId xmlns:a16="http://schemas.microsoft.com/office/drawing/2014/main" id="{4DF8D46F-6286-4730-9C05-B4DDFAD661AA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4C624BB-4B0B-4C86-8423-73D7FF5C6558}"/>
                </a:ext>
              </a:extLst>
            </p:cNvPr>
            <p:cNvSpPr/>
            <p:nvPr/>
          </p:nvSpPr>
          <p:spPr>
            <a:xfrm>
              <a:off x="5444884" y="1998548"/>
              <a:ext cx="989045" cy="419877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>
                  <a:solidFill>
                    <a:schemeClr val="tx1"/>
                  </a:solidFill>
                </a:rPr>
                <a:t>Punctured</a:t>
              </a:r>
            </a:p>
          </p:txBody>
        </p:sp>
      </p:grpSp>
      <p:sp>
        <p:nvSpPr>
          <p:cNvPr id="19" name="TextBox 18">
            <a:extLst>
              <a:ext uri="{FF2B5EF4-FFF2-40B4-BE49-F238E27FC236}">
                <a16:creationId xmlns:a16="http://schemas.microsoft.com/office/drawing/2014/main" id="{6B537E45-9E76-4682-A8F1-835CF3897FD3}"/>
              </a:ext>
            </a:extLst>
          </p:cNvPr>
          <p:cNvSpPr txBox="1"/>
          <p:nvPr/>
        </p:nvSpPr>
        <p:spPr>
          <a:xfrm>
            <a:off x="1002193" y="2255761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PSRR PPDU</a:t>
            </a:r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6FB0D80-5545-49C1-B18C-0659C187AA1F}"/>
              </a:ext>
            </a:extLst>
          </p:cNvPr>
          <p:cNvCxnSpPr>
            <a:cxnSpLocks/>
          </p:cNvCxnSpPr>
          <p:nvPr/>
        </p:nvCxnSpPr>
        <p:spPr>
          <a:xfrm flipV="1">
            <a:off x="2598119" y="2260504"/>
            <a:ext cx="0" cy="285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79A31F02-AC0D-471D-B9BC-09657C496E5A}"/>
              </a:ext>
            </a:extLst>
          </p:cNvPr>
          <p:cNvCxnSpPr>
            <a:cxnSpLocks/>
          </p:cNvCxnSpPr>
          <p:nvPr/>
        </p:nvCxnSpPr>
        <p:spPr>
          <a:xfrm flipV="1">
            <a:off x="3587164" y="2265501"/>
            <a:ext cx="0" cy="289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>
            <a:extLst>
              <a:ext uri="{FF2B5EF4-FFF2-40B4-BE49-F238E27FC236}">
                <a16:creationId xmlns:a16="http://schemas.microsoft.com/office/drawing/2014/main" id="{E0D254F5-A0A4-4885-9B31-802027A48802}"/>
              </a:ext>
            </a:extLst>
          </p:cNvPr>
          <p:cNvCxnSpPr>
            <a:cxnSpLocks/>
          </p:cNvCxnSpPr>
          <p:nvPr/>
        </p:nvCxnSpPr>
        <p:spPr>
          <a:xfrm flipV="1">
            <a:off x="4576209" y="2225527"/>
            <a:ext cx="0" cy="262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6A5688B4-4B11-4251-87C0-7E91EDD2E9FD}"/>
              </a:ext>
            </a:extLst>
          </p:cNvPr>
          <p:cNvCxnSpPr>
            <a:cxnSpLocks/>
          </p:cNvCxnSpPr>
          <p:nvPr/>
        </p:nvCxnSpPr>
        <p:spPr>
          <a:xfrm flipV="1">
            <a:off x="5565254" y="2260504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6EED77D-024A-4E69-9D05-87299BA77A07}"/>
              </a:ext>
            </a:extLst>
          </p:cNvPr>
          <p:cNvCxnSpPr>
            <a:cxnSpLocks/>
          </p:cNvCxnSpPr>
          <p:nvPr/>
        </p:nvCxnSpPr>
        <p:spPr>
          <a:xfrm flipV="1">
            <a:off x="6554299" y="2260504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B6F4D28E-1310-4A0F-9CAA-3AB944131D0E}"/>
              </a:ext>
            </a:extLst>
          </p:cNvPr>
          <p:cNvSpPr txBox="1"/>
          <p:nvPr/>
        </p:nvSpPr>
        <p:spPr>
          <a:xfrm>
            <a:off x="2843961" y="186482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DA4B400-FE1D-4364-8745-7D41CD50B0CF}"/>
              </a:ext>
            </a:extLst>
          </p:cNvPr>
          <p:cNvSpPr txBox="1"/>
          <p:nvPr/>
        </p:nvSpPr>
        <p:spPr>
          <a:xfrm>
            <a:off x="3833005" y="186482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DB5FCDBE-E66D-406E-ACF3-F7963F824AFC}"/>
              </a:ext>
            </a:extLst>
          </p:cNvPr>
          <p:cNvSpPr txBox="1"/>
          <p:nvPr/>
        </p:nvSpPr>
        <p:spPr>
          <a:xfrm>
            <a:off x="4822049" y="186482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D00EF77-F879-4AC8-BC85-6659F9CCE88D}"/>
              </a:ext>
            </a:extLst>
          </p:cNvPr>
          <p:cNvSpPr txBox="1"/>
          <p:nvPr/>
        </p:nvSpPr>
        <p:spPr>
          <a:xfrm>
            <a:off x="5811093" y="1864821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grpSp>
        <p:nvGrpSpPr>
          <p:cNvPr id="29" name="Group 28">
            <a:extLst>
              <a:ext uri="{FF2B5EF4-FFF2-40B4-BE49-F238E27FC236}">
                <a16:creationId xmlns:a16="http://schemas.microsoft.com/office/drawing/2014/main" id="{B4504499-D907-4B9F-ADCB-1DABAB77ABDA}"/>
              </a:ext>
            </a:extLst>
          </p:cNvPr>
          <p:cNvGrpSpPr/>
          <p:nvPr/>
        </p:nvGrpSpPr>
        <p:grpSpPr>
          <a:xfrm>
            <a:off x="4567499" y="2781320"/>
            <a:ext cx="1978090" cy="250089"/>
            <a:chOff x="5947755" y="2911703"/>
            <a:chExt cx="1978090" cy="250089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2749305D-6B75-4198-9282-339E7A245621}"/>
                </a:ext>
              </a:extLst>
            </p:cNvPr>
            <p:cNvSpPr/>
            <p:nvPr/>
          </p:nvSpPr>
          <p:spPr>
            <a:xfrm>
              <a:off x="5947755" y="2911703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Rectangle 32">
              <a:extLst>
                <a:ext uri="{FF2B5EF4-FFF2-40B4-BE49-F238E27FC236}">
                  <a16:creationId xmlns:a16="http://schemas.microsoft.com/office/drawing/2014/main" id="{11452141-E1A6-4E56-97F5-1CF347F3B5FF}"/>
                </a:ext>
              </a:extLst>
            </p:cNvPr>
            <p:cNvSpPr/>
            <p:nvPr/>
          </p:nvSpPr>
          <p:spPr>
            <a:xfrm>
              <a:off x="6936800" y="2911703"/>
              <a:ext cx="989045" cy="25008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4" name="TextBox 33">
            <a:extLst>
              <a:ext uri="{FF2B5EF4-FFF2-40B4-BE49-F238E27FC236}">
                <a16:creationId xmlns:a16="http://schemas.microsoft.com/office/drawing/2014/main" id="{BF26CD64-7C8D-4C30-8E2A-8EE78EB238A0}"/>
              </a:ext>
            </a:extLst>
          </p:cNvPr>
          <p:cNvSpPr txBox="1"/>
          <p:nvPr/>
        </p:nvSpPr>
        <p:spPr>
          <a:xfrm>
            <a:off x="575966" y="5098923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PSRT PPDU</a:t>
            </a:r>
          </a:p>
        </p:txBody>
      </p:sp>
      <p:sp>
        <p:nvSpPr>
          <p:cNvPr id="41" name="Left Brace 40">
            <a:extLst>
              <a:ext uri="{FF2B5EF4-FFF2-40B4-BE49-F238E27FC236}">
                <a16:creationId xmlns:a16="http://schemas.microsoft.com/office/drawing/2014/main" id="{DE757B82-0B42-495A-AECA-062D807EF071}"/>
              </a:ext>
            </a:extLst>
          </p:cNvPr>
          <p:cNvSpPr/>
          <p:nvPr/>
        </p:nvSpPr>
        <p:spPr bwMode="auto">
          <a:xfrm rot="16200000">
            <a:off x="5365213" y="2314792"/>
            <a:ext cx="370230" cy="1948234"/>
          </a:xfrm>
          <a:prstGeom prst="leftBrace">
            <a:avLst/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91C8B5BE-FA57-4229-8AB6-28C81FD9BDBA}"/>
                  </a:ext>
                </a:extLst>
              </p:cNvPr>
              <p:cNvSpPr/>
              <p:nvPr/>
            </p:nvSpPr>
            <p:spPr>
              <a:xfrm>
                <a:off x="6736269" y="2290041"/>
                <a:ext cx="331590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p>
                      </m:sSub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44" name="Rectangle 43">
                <a:extLst>
                  <a:ext uri="{FF2B5EF4-FFF2-40B4-BE49-F238E27FC236}">
                    <a16:creationId xmlns:a16="http://schemas.microsoft.com/office/drawing/2014/main" id="{91C8B5BE-FA57-4229-8AB6-28C81FD9BDB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6269" y="2290041"/>
                <a:ext cx="3315908" cy="370230"/>
              </a:xfrm>
              <a:prstGeom prst="rect">
                <a:avLst/>
              </a:prstGeom>
              <a:blipFill>
                <a:blip r:embed="rId2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9CAFAA20-A9AF-49CE-8805-BA607B8A0474}"/>
                  </a:ext>
                </a:extLst>
              </p:cNvPr>
              <p:cNvSpPr/>
              <p:nvPr/>
            </p:nvSpPr>
            <p:spPr>
              <a:xfrm>
                <a:off x="6776559" y="2807983"/>
                <a:ext cx="3434530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</m:t>
                        </m:r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=20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𝑀𝐻𝑧</m:t>
                    </m:r>
                    <m:sSubSup>
                      <m:sSubSup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  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p>
                    </m:sSubSup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US" sz="1800"/>
                  <a:t>,,</a:t>
                </a:r>
              </a:p>
            </p:txBody>
          </p:sp>
        </mc:Choice>
        <mc:Fallback xmlns="">
          <p:sp>
            <p:nvSpPr>
              <p:cNvPr id="45" name="Rectangle 44">
                <a:extLst>
                  <a:ext uri="{FF2B5EF4-FFF2-40B4-BE49-F238E27FC236}">
                    <a16:creationId xmlns:a16="http://schemas.microsoft.com/office/drawing/2014/main" id="{9CAFAA20-A9AF-49CE-8805-BA607B8A047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76559" y="2807983"/>
                <a:ext cx="3434530" cy="370230"/>
              </a:xfrm>
              <a:prstGeom prst="rect">
                <a:avLst/>
              </a:prstGeom>
              <a:blipFill>
                <a:blip r:embed="rId3"/>
                <a:stretch>
                  <a:fillRect t="-10000" r="-71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D7297708-84A5-4C06-AF07-E6B4FA595B6F}"/>
                  </a:ext>
                </a:extLst>
              </p:cNvPr>
              <p:cNvSpPr/>
              <p:nvPr/>
            </p:nvSpPr>
            <p:spPr>
              <a:xfrm>
                <a:off x="8539001" y="5197968"/>
                <a:ext cx="355635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=140 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Sup>
                        <m:sSub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p>
                      </m:sSub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46" name="Rectangle 45">
                <a:extLst>
                  <a:ext uri="{FF2B5EF4-FFF2-40B4-BE49-F238E27FC236}">
                    <a16:creationId xmlns:a16="http://schemas.microsoft.com/office/drawing/2014/main" id="{D7297708-84A5-4C06-AF07-E6B4FA595B6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39001" y="5197968"/>
                <a:ext cx="3556358" cy="370230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Group 49">
            <a:extLst>
              <a:ext uri="{FF2B5EF4-FFF2-40B4-BE49-F238E27FC236}">
                <a16:creationId xmlns:a16="http://schemas.microsoft.com/office/drawing/2014/main" id="{7F3A67C9-1CC0-4051-B311-7236D1E116AE}"/>
              </a:ext>
            </a:extLst>
          </p:cNvPr>
          <p:cNvGrpSpPr/>
          <p:nvPr/>
        </p:nvGrpSpPr>
        <p:grpSpPr>
          <a:xfrm>
            <a:off x="5194982" y="4623521"/>
            <a:ext cx="3344019" cy="400824"/>
            <a:chOff x="2477749" y="1998548"/>
            <a:chExt cx="3956182" cy="419878"/>
          </a:xfrm>
        </p:grpSpPr>
        <p:sp>
          <p:nvSpPr>
            <p:cNvPr id="51" name="Rectangle 50">
              <a:extLst>
                <a:ext uri="{FF2B5EF4-FFF2-40B4-BE49-F238E27FC236}">
                  <a16:creationId xmlns:a16="http://schemas.microsoft.com/office/drawing/2014/main" id="{BE357C8A-BC27-472C-BCA3-ED52508E1B13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2" name="Rectangle 51">
              <a:extLst>
                <a:ext uri="{FF2B5EF4-FFF2-40B4-BE49-F238E27FC236}">
                  <a16:creationId xmlns:a16="http://schemas.microsoft.com/office/drawing/2014/main" id="{8BB3D7C2-ED51-4BB0-9185-75D60E174680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3" name="Rectangle 52">
              <a:extLst>
                <a:ext uri="{FF2B5EF4-FFF2-40B4-BE49-F238E27FC236}">
                  <a16:creationId xmlns:a16="http://schemas.microsoft.com/office/drawing/2014/main" id="{2D5BA59D-0CFF-4005-BE06-6C80B3F50195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4" name="Rectangle 53">
              <a:extLst>
                <a:ext uri="{FF2B5EF4-FFF2-40B4-BE49-F238E27FC236}">
                  <a16:creationId xmlns:a16="http://schemas.microsoft.com/office/drawing/2014/main" id="{F164564D-302A-4497-B07E-DBBF571A2AE5}"/>
                </a:ext>
              </a:extLst>
            </p:cNvPr>
            <p:cNvSpPr/>
            <p:nvPr/>
          </p:nvSpPr>
          <p:spPr>
            <a:xfrm>
              <a:off x="5444885" y="1998550"/>
              <a:ext cx="989046" cy="41987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91440" tIns="45720" rIns="91440" bIns="45720" rtlCol="0" anchor="ctr"/>
            <a:lstStyle/>
            <a:p>
              <a:pPr algn="ctr"/>
              <a:r>
                <a:rPr lang="en-US" sz="1100" b="1">
                  <a:solidFill>
                    <a:schemeClr val="tx1"/>
                  </a:solidFill>
                </a:rPr>
                <a:t>Punctured</a:t>
              </a:r>
            </a:p>
          </p:txBody>
        </p:sp>
      </p:grpSp>
      <p:sp>
        <p:nvSpPr>
          <p:cNvPr id="55" name="TextBox 54">
            <a:extLst>
              <a:ext uri="{FF2B5EF4-FFF2-40B4-BE49-F238E27FC236}">
                <a16:creationId xmlns:a16="http://schemas.microsoft.com/office/drawing/2014/main" id="{0F435B36-AFCA-4A40-847C-8314864C5D4A}"/>
              </a:ext>
            </a:extLst>
          </p:cNvPr>
          <p:cNvSpPr txBox="1"/>
          <p:nvPr/>
        </p:nvSpPr>
        <p:spPr>
          <a:xfrm>
            <a:off x="3660708" y="4649688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PSRR PPDU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A5B02A7F-565E-4D45-A966-519464F3596D}"/>
                  </a:ext>
                </a:extLst>
              </p:cNvPr>
              <p:cNvSpPr/>
              <p:nvPr/>
            </p:nvSpPr>
            <p:spPr>
              <a:xfrm>
                <a:off x="8564161" y="4685151"/>
                <a:ext cx="331590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bSup>
                        <m:sSubSup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p>
                      </m:sSubSup>
                      <m:r>
                        <a:rPr lang="en-US" sz="1800" i="1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64" name="Rectangle 63">
                <a:extLst>
                  <a:ext uri="{FF2B5EF4-FFF2-40B4-BE49-F238E27FC236}">
                    <a16:creationId xmlns:a16="http://schemas.microsoft.com/office/drawing/2014/main" id="{A5B02A7F-565E-4D45-A966-519464F359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64161" y="4685151"/>
                <a:ext cx="3315908" cy="370230"/>
              </a:xfrm>
              <a:prstGeom prst="rect">
                <a:avLst/>
              </a:prstGeom>
              <a:blipFill>
                <a:blip r:embed="rId2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3" name="Group 2">
            <a:extLst>
              <a:ext uri="{FF2B5EF4-FFF2-40B4-BE49-F238E27FC236}">
                <a16:creationId xmlns:a16="http://schemas.microsoft.com/office/drawing/2014/main" id="{E19D2C7F-3E18-485F-9427-811FDB243D99}"/>
              </a:ext>
            </a:extLst>
          </p:cNvPr>
          <p:cNvGrpSpPr/>
          <p:nvPr/>
        </p:nvGrpSpPr>
        <p:grpSpPr>
          <a:xfrm>
            <a:off x="1888868" y="5136730"/>
            <a:ext cx="6672543" cy="383778"/>
            <a:chOff x="1632247" y="5290428"/>
            <a:chExt cx="7467269" cy="331526"/>
          </a:xfrm>
        </p:grpSpPr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BBD0FDE6-19D6-4095-AF91-E5D9E35C4433}"/>
                </a:ext>
              </a:extLst>
            </p:cNvPr>
            <p:cNvGrpSpPr/>
            <p:nvPr/>
          </p:nvGrpSpPr>
          <p:grpSpPr>
            <a:xfrm>
              <a:off x="5365882" y="5290428"/>
              <a:ext cx="3733634" cy="331526"/>
              <a:chOff x="3960955" y="3625969"/>
              <a:chExt cx="3956180" cy="250090"/>
            </a:xfrm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5CC6ED64-0E05-4D7D-ADCA-31CD173A2F02}"/>
                  </a:ext>
                </a:extLst>
              </p:cNvPr>
              <p:cNvSpPr/>
              <p:nvPr/>
            </p:nvSpPr>
            <p:spPr>
              <a:xfrm>
                <a:off x="3960955" y="3625970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1A97F321-847E-4759-9C1B-6CFA6FBC5E94}"/>
                  </a:ext>
                </a:extLst>
              </p:cNvPr>
              <p:cNvSpPr/>
              <p:nvPr/>
            </p:nvSpPr>
            <p:spPr>
              <a:xfrm>
                <a:off x="4950000" y="3625970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extLst>
                  <a:ext uri="{FF2B5EF4-FFF2-40B4-BE49-F238E27FC236}">
                    <a16:creationId xmlns:a16="http://schemas.microsoft.com/office/drawing/2014/main" id="{D0D2744B-893D-48D0-9477-2021B6093293}"/>
                  </a:ext>
                </a:extLst>
              </p:cNvPr>
              <p:cNvSpPr/>
              <p:nvPr/>
            </p:nvSpPr>
            <p:spPr>
              <a:xfrm>
                <a:off x="5939045" y="3625969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972D564A-DBD1-40C5-A12D-510228F94828}"/>
                  </a:ext>
                </a:extLst>
              </p:cNvPr>
              <p:cNvSpPr/>
              <p:nvPr/>
            </p:nvSpPr>
            <p:spPr>
              <a:xfrm>
                <a:off x="6928090" y="3625969"/>
                <a:ext cx="989045" cy="250089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6" name="Group 65">
              <a:extLst>
                <a:ext uri="{FF2B5EF4-FFF2-40B4-BE49-F238E27FC236}">
                  <a16:creationId xmlns:a16="http://schemas.microsoft.com/office/drawing/2014/main" id="{EBEA2B82-962D-4675-BA4D-09DC1C6821D5}"/>
                </a:ext>
              </a:extLst>
            </p:cNvPr>
            <p:cNvGrpSpPr/>
            <p:nvPr/>
          </p:nvGrpSpPr>
          <p:grpSpPr>
            <a:xfrm>
              <a:off x="1632247" y="5290428"/>
              <a:ext cx="3733634" cy="331526"/>
              <a:chOff x="3960955" y="3625969"/>
              <a:chExt cx="3956180" cy="250090"/>
            </a:xfrm>
          </p:grpSpPr>
          <p:sp>
            <p:nvSpPr>
              <p:cNvPr id="67" name="Rectangle 66">
                <a:extLst>
                  <a:ext uri="{FF2B5EF4-FFF2-40B4-BE49-F238E27FC236}">
                    <a16:creationId xmlns:a16="http://schemas.microsoft.com/office/drawing/2014/main" id="{F8A259AC-AF30-4325-81B2-B8D2A20AE9C0}"/>
                  </a:ext>
                </a:extLst>
              </p:cNvPr>
              <p:cNvSpPr/>
              <p:nvPr/>
            </p:nvSpPr>
            <p:spPr>
              <a:xfrm>
                <a:off x="3960955" y="3625970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8" name="Rectangle 67">
                <a:extLst>
                  <a:ext uri="{FF2B5EF4-FFF2-40B4-BE49-F238E27FC236}">
                    <a16:creationId xmlns:a16="http://schemas.microsoft.com/office/drawing/2014/main" id="{3F99C8E3-0E21-403D-B19E-5E1CAAF2D50F}"/>
                  </a:ext>
                </a:extLst>
              </p:cNvPr>
              <p:cNvSpPr/>
              <p:nvPr/>
            </p:nvSpPr>
            <p:spPr>
              <a:xfrm>
                <a:off x="4950000" y="3625970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9" name="Rectangle 68">
                <a:extLst>
                  <a:ext uri="{FF2B5EF4-FFF2-40B4-BE49-F238E27FC236}">
                    <a16:creationId xmlns:a16="http://schemas.microsoft.com/office/drawing/2014/main" id="{D09794B4-DE71-4D57-91C8-AAF0F994AA67}"/>
                  </a:ext>
                </a:extLst>
              </p:cNvPr>
              <p:cNvSpPr/>
              <p:nvPr/>
            </p:nvSpPr>
            <p:spPr>
              <a:xfrm>
                <a:off x="5939045" y="3625969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0" name="Rectangle 69">
                <a:extLst>
                  <a:ext uri="{FF2B5EF4-FFF2-40B4-BE49-F238E27FC236}">
                    <a16:creationId xmlns:a16="http://schemas.microsoft.com/office/drawing/2014/main" id="{7CCE5EC0-B1AD-4E2E-B29A-E827710CFA90}"/>
                  </a:ext>
                </a:extLst>
              </p:cNvPr>
              <p:cNvSpPr/>
              <p:nvPr/>
            </p:nvSpPr>
            <p:spPr>
              <a:xfrm>
                <a:off x="6928090" y="3625969"/>
                <a:ext cx="989045" cy="250089"/>
              </a:xfrm>
              <a:prstGeom prst="rect">
                <a:avLst/>
              </a:prstGeom>
              <a:solidFill>
                <a:srgbClr val="0070C0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400">
                  <a:solidFill>
                    <a:schemeClr val="tx1"/>
                  </a:solidFill>
                </a:endParaRPr>
              </a:p>
            </p:txBody>
          </p:sp>
        </p:grpSp>
      </p:grp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BD1DC06A-0A70-46B1-9A64-596C26174C57}"/>
              </a:ext>
            </a:extLst>
          </p:cNvPr>
          <p:cNvCxnSpPr>
            <a:stCxn id="26" idx="3"/>
          </p:cNvCxnSpPr>
          <p:nvPr/>
        </p:nvCxnSpPr>
        <p:spPr bwMode="auto">
          <a:xfrm flipH="1">
            <a:off x="4567499" y="2018710"/>
            <a:ext cx="2" cy="141029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4" name="Straight Connector 73">
            <a:extLst>
              <a:ext uri="{FF2B5EF4-FFF2-40B4-BE49-F238E27FC236}">
                <a16:creationId xmlns:a16="http://schemas.microsoft.com/office/drawing/2014/main" id="{C75E354F-92F6-42A5-8AF4-623C379E95B1}"/>
              </a:ext>
            </a:extLst>
          </p:cNvPr>
          <p:cNvCxnSpPr>
            <a:cxnSpLocks/>
            <a:stCxn id="28" idx="3"/>
          </p:cNvCxnSpPr>
          <p:nvPr/>
        </p:nvCxnSpPr>
        <p:spPr bwMode="auto">
          <a:xfrm>
            <a:off x="6545589" y="2018710"/>
            <a:ext cx="0" cy="141029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E46B7A1A-D2BC-4AEC-948A-392FD07FB23C}"/>
                  </a:ext>
                </a:extLst>
              </p:cNvPr>
              <p:cNvSpPr txBox="1"/>
              <p:nvPr/>
            </p:nvSpPr>
            <p:spPr>
              <a:xfrm>
                <a:off x="3974038" y="3513037"/>
                <a:ext cx="4574923" cy="3702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</m:t>
                      </m:r>
                      <m:sSubSup>
                        <m:sSubSup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E46B7A1A-D2BC-4AEC-948A-392FD07FB2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74038" y="3513037"/>
                <a:ext cx="4574923" cy="37023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8" name="TextBox 77">
            <a:extLst>
              <a:ext uri="{FF2B5EF4-FFF2-40B4-BE49-F238E27FC236}">
                <a16:creationId xmlns:a16="http://schemas.microsoft.com/office/drawing/2014/main" id="{24C6CBCA-1326-47A8-A907-347605D8F5FB}"/>
              </a:ext>
            </a:extLst>
          </p:cNvPr>
          <p:cNvSpPr txBox="1"/>
          <p:nvPr/>
        </p:nvSpPr>
        <p:spPr>
          <a:xfrm>
            <a:off x="3046741" y="2863206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PSRT PPDU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56B11BE1-DF7B-4A81-8823-BF54ADBCA2C5}"/>
              </a:ext>
            </a:extLst>
          </p:cNvPr>
          <p:cNvCxnSpPr>
            <a:cxnSpLocks/>
          </p:cNvCxnSpPr>
          <p:nvPr/>
        </p:nvCxnSpPr>
        <p:spPr bwMode="auto">
          <a:xfrm flipH="1">
            <a:off x="5197520" y="4227926"/>
            <a:ext cx="2" cy="1410290"/>
          </a:xfrm>
          <a:prstGeom prst="line">
            <a:avLst/>
          </a:prstGeom>
          <a:ln w="19050"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B701E191-232D-4E4B-A463-0FFB6542C17A}"/>
              </a:ext>
            </a:extLst>
          </p:cNvPr>
          <p:cNvCxnSpPr>
            <a:cxnSpLocks/>
          </p:cNvCxnSpPr>
          <p:nvPr/>
        </p:nvCxnSpPr>
        <p:spPr bwMode="auto">
          <a:xfrm>
            <a:off x="8561411" y="4152563"/>
            <a:ext cx="0" cy="1508270"/>
          </a:xfrm>
          <a:prstGeom prst="line">
            <a:avLst/>
          </a:prstGeom>
          <a:solidFill>
            <a:srgbClr val="00B8FF"/>
          </a:solidFill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Left Brace 88">
            <a:extLst>
              <a:ext uri="{FF2B5EF4-FFF2-40B4-BE49-F238E27FC236}">
                <a16:creationId xmlns:a16="http://schemas.microsoft.com/office/drawing/2014/main" id="{EA04E462-7B48-4DA1-A919-2C7F7060F0B4}"/>
              </a:ext>
            </a:extLst>
          </p:cNvPr>
          <p:cNvSpPr/>
          <p:nvPr/>
        </p:nvSpPr>
        <p:spPr bwMode="auto">
          <a:xfrm rot="16200000">
            <a:off x="6617689" y="4148255"/>
            <a:ext cx="523560" cy="3308655"/>
          </a:xfrm>
          <a:prstGeom prst="leftBrace">
            <a:avLst>
              <a:gd name="adj1" fmla="val 8333"/>
              <a:gd name="adj2" fmla="val 50311"/>
            </a:avLst>
          </a:prstGeom>
          <a:noFill/>
          <a:ln w="1905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B2B61ECD-B07D-49E5-9284-65C7F5715080}"/>
                  </a:ext>
                </a:extLst>
              </p:cNvPr>
              <p:cNvSpPr txBox="1"/>
              <p:nvPr/>
            </p:nvSpPr>
            <p:spPr>
              <a:xfrm>
                <a:off x="4772463" y="5961753"/>
                <a:ext cx="4494307" cy="37023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   </m:t>
                      </m:r>
                      <m:sSubSup>
                        <m:sSubSupPr>
                          <m:ctrlP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𝑆𝑇𝐴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B2B61ECD-B07D-49E5-9284-65C7F57150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2463" y="5961753"/>
                <a:ext cx="4494307" cy="37023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1" name="TextBox 90">
            <a:extLst>
              <a:ext uri="{FF2B5EF4-FFF2-40B4-BE49-F238E27FC236}">
                <a16:creationId xmlns:a16="http://schemas.microsoft.com/office/drawing/2014/main" id="{01732647-0C4F-4F46-B7D6-D4DEBAD28529}"/>
              </a:ext>
            </a:extLst>
          </p:cNvPr>
          <p:cNvSpPr txBox="1"/>
          <p:nvPr/>
        </p:nvSpPr>
        <p:spPr>
          <a:xfrm>
            <a:off x="6103542" y="4236826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92" name="TextBox 91">
            <a:extLst>
              <a:ext uri="{FF2B5EF4-FFF2-40B4-BE49-F238E27FC236}">
                <a16:creationId xmlns:a16="http://schemas.microsoft.com/office/drawing/2014/main" id="{8EB90B20-3A75-4202-A095-9F8C64775A7D}"/>
              </a:ext>
            </a:extLst>
          </p:cNvPr>
          <p:cNvSpPr txBox="1"/>
          <p:nvPr/>
        </p:nvSpPr>
        <p:spPr>
          <a:xfrm>
            <a:off x="5310903" y="4236827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762C25C-3100-4350-BE2F-EE0B98CF7362}"/>
              </a:ext>
            </a:extLst>
          </p:cNvPr>
          <p:cNvSpPr txBox="1"/>
          <p:nvPr/>
        </p:nvSpPr>
        <p:spPr>
          <a:xfrm>
            <a:off x="6979038" y="4227757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FCA3D58F-EE3D-4D59-B292-5D9E80F4EDC8}"/>
              </a:ext>
            </a:extLst>
          </p:cNvPr>
          <p:cNvSpPr txBox="1"/>
          <p:nvPr/>
        </p:nvSpPr>
        <p:spPr>
          <a:xfrm>
            <a:off x="7805283" y="4217443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</p:spTree>
    <p:extLst>
      <p:ext uri="{BB962C8B-B14F-4D97-AF65-F5344CB8AC3E}">
        <p14:creationId xmlns:p14="http://schemas.microsoft.com/office/powerpoint/2010/main" val="1120469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/>
              <a:t>Conclusions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two 11be features that may impact spatial reuse operations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Spatial reuse specification needs to be updated to address these issues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 some potential solutions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endParaRPr lang="en-US" dirty="0"/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802-11-21/0269r1 PSR-based SR Normalization Discussion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802-11-21/0440r3 PDT-EHT-PSR-based-SR 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802.11ax D8.0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[4] 802-11-21/0673r3 PSR-Based SR Discussion Follow-up</a:t>
            </a:r>
          </a:p>
          <a:p>
            <a:pPr marL="0" indent="0"/>
            <a:endParaRPr lang="en-US" sz="2000" kern="0" dirty="0"/>
          </a:p>
          <a:p>
            <a:pPr marL="0" indent="0"/>
            <a:endParaRPr lang="en-US" sz="2000" kern="0" dirty="0"/>
          </a:p>
          <a:p>
            <a:pPr marL="0" indent="0"/>
            <a:endParaRPr lang="en-US" sz="2000" kern="0" dirty="0"/>
          </a:p>
          <a:p>
            <a:pPr marL="0" indent="0"/>
            <a:endParaRPr lang="en-US" sz="2000" kern="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/>
              <a:t>Straw poll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 sz="1800">
                <a:effectLst/>
                <a:latin typeface="Segoe UI" panose="020B0502040204020203" pitchFamily="34" charset="0"/>
              </a:rPr>
              <a:t>Do you agree that the </a:t>
            </a:r>
            <a:r>
              <a:rPr lang="en-US" sz="1800" err="1">
                <a:effectLst/>
                <a:latin typeface="Segoe UI" panose="020B0502040204020203" pitchFamily="34" charset="0"/>
              </a:rPr>
              <a:t>Tx_PWR_PSRT</a:t>
            </a:r>
            <a:r>
              <a:rPr lang="en-US" sz="1800">
                <a:effectLst/>
                <a:latin typeface="Segoe UI" panose="020B0502040204020203" pitchFamily="34" charset="0"/>
              </a:rPr>
              <a:t> setting should consider subchannel puncturing in both PSRT PPDU and PSRR PPDU?</a:t>
            </a:r>
            <a:endParaRPr lang="en-US" sz="180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Y/N/Abs:</a:t>
            </a:r>
          </a:p>
          <a:p>
            <a:pPr marL="0" indent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825775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/>
              <a:t>Straw poll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latin typeface="Segoe UI" panose="020B0502040204020203" pitchFamily="34" charset="0"/>
              </a:rPr>
              <a:t>Which Option do you prefer to address the issue of </a:t>
            </a:r>
            <a:r>
              <a:rPr lang="en-US" sz="1800" dirty="0" err="1">
                <a:latin typeface="Segoe UI" panose="020B0502040204020203" pitchFamily="34" charset="0"/>
              </a:rPr>
              <a:t>Tx_Pwr_PPDU</a:t>
            </a:r>
            <a:r>
              <a:rPr lang="en-US" sz="1800" dirty="0">
                <a:latin typeface="Segoe UI" panose="020B0502040204020203" pitchFamily="34" charset="0"/>
              </a:rPr>
              <a:t> setting?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Segoe UI" panose="020B0502040204020203" pitchFamily="34" charset="0"/>
              </a:rPr>
              <a:t>Option 1 (as shown on slide 9)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latin typeface="Segoe UI" panose="020B0502040204020203" pitchFamily="34" charset="0"/>
              </a:rPr>
              <a:t>Option 2 (as shown </a:t>
            </a:r>
            <a:r>
              <a:rPr lang="en-US" sz="1400">
                <a:latin typeface="Segoe UI" panose="020B0502040204020203" pitchFamily="34" charset="0"/>
              </a:rPr>
              <a:t>on slide 9)</a:t>
            </a:r>
            <a:endParaRPr lang="en-US" sz="1400" dirty="0">
              <a:latin typeface="Segoe UI" panose="020B0502040204020203" pitchFamily="34" charset="0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effectLst/>
                <a:latin typeface="Segoe UI" panose="020B0502040204020203" pitchFamily="34" charset="0"/>
              </a:rPr>
              <a:t>Other option?</a:t>
            </a:r>
            <a:endParaRPr lang="en-US" sz="1400" dirty="0">
              <a:effectLst/>
              <a:latin typeface="Arial" panose="020B0604020202020204" pitchFamily="34" charset="0"/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Option 1/Option 2/Other Option/Abs:</a:t>
            </a:r>
          </a:p>
          <a:p>
            <a:pPr marL="0" indent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267386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1DF9C1-56FE-449B-ACF7-0FEBD0C63E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PPDU_BW determination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02DB29-68BA-453E-8FF3-B3077CB515B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F42706-F5B0-4369-9104-8BEDABFD051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AD44E5B-C27D-4BF0-9989-41E01DA9C0E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45E01F67-F014-46EF-9A93-AAAD94B934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47532" y="2096852"/>
            <a:ext cx="7494822" cy="266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03726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>
          <a:xfrm>
            <a:off x="7306416" y="6475414"/>
            <a:ext cx="4246027" cy="180975"/>
          </a:xfrm>
        </p:spPr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1502730" y="1928767"/>
            <a:ext cx="8769734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685800">
              <a:buFont typeface="Wingdings" panose="05000000000000000000" pitchFamily="2" charset="2"/>
              <a:buChar char="§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/>
              <a:t>In this contribution, we follow up on discussions on spatial reuse for EHT STA.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5440" y="1124744"/>
            <a:ext cx="9937104" cy="4833292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Spatial Reuse issues have been discussed in </a:t>
            </a:r>
            <a:r>
              <a:rPr lang="en-US" err="1"/>
              <a:t>TGbe</a:t>
            </a:r>
            <a:r>
              <a:rPr lang="en-US"/>
              <a:t> [1, 2, 4]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kern="0"/>
              <a:t>Descriptions of two SR subfields in the U-SIG field of EHT TB PPDU </a:t>
            </a:r>
            <a:r>
              <a:rPr lang="en-GB"/>
              <a:t>were</a:t>
            </a:r>
            <a:r>
              <a:rPr lang="en-GB" kern="0"/>
              <a:t> </a:t>
            </a:r>
            <a:r>
              <a:rPr lang="en-GB"/>
              <a:t>proposed</a:t>
            </a:r>
            <a:r>
              <a:rPr lang="en-GB" kern="0"/>
              <a:t> </a:t>
            </a:r>
            <a:r>
              <a:rPr lang="en-GB"/>
              <a:t>i</a:t>
            </a:r>
            <a:r>
              <a:rPr lang="en-GB" kern="0"/>
              <a:t>n [</a:t>
            </a:r>
            <a:r>
              <a:rPr lang="en-GB"/>
              <a:t>2</a:t>
            </a:r>
            <a:r>
              <a:rPr lang="en-GB" kern="0"/>
              <a:t>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/>
              <a:t>Additional RPL normalization issues were discussed recently in [4]</a:t>
            </a:r>
            <a:endParaRPr lang="en-GB" kern="0"/>
          </a:p>
          <a:p>
            <a:pPr lvl="1"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endParaRPr lang="en-US"/>
          </a:p>
          <a:p>
            <a:pPr>
              <a:buFont typeface="Arial" panose="020B0604020202020204" pitchFamily="34" charset="0"/>
              <a:buChar char="•"/>
            </a:pPr>
            <a:r>
              <a:rPr lang="en-US"/>
              <a:t>Further changes are needed for some specifications due to 11be features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>
            <a:extLst>
              <a:ext uri="{FF2B5EF4-FFF2-40B4-BE49-F238E27FC236}">
                <a16:creationId xmlns:a16="http://schemas.microsoft.com/office/drawing/2014/main" id="{9D696DEC-0BF1-4AA4-8C83-450F28E389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1407" y="1200033"/>
            <a:ext cx="6742417" cy="276935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/>
              <a:t>Recap - Current PSR Operation [3]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E80C66-A92D-4C6C-BB7C-183D841ECE0C}"/>
                  </a:ext>
                </a:extLst>
              </p:cNvPr>
              <p:cNvSpPr txBox="1"/>
              <p:nvPr/>
            </p:nvSpPr>
            <p:spPr>
              <a:xfrm>
                <a:off x="2560168" y="4085056"/>
                <a:ext cx="6212515" cy="460832"/>
              </a:xfrm>
              <a:prstGeom prst="rect">
                <a:avLst/>
              </a:prstGeom>
              <a:ln>
                <a:solidFill>
                  <a:srgbClr val="C00000"/>
                </a:solidFill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 b="0" i="0" smtClean="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𝑃𝑃𝐷</m:t>
                                </m:r>
                                <m:sSub>
                                  <m:sSubPr>
                                    <m:ctrlP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600" b="0" i="1" smtClean="0">
                                        <a:latin typeface="Cambria Math" panose="02040503050406030204" pitchFamily="18" charset="0"/>
                                      </a:rPr>
                                      <m:t>𝐵𝑊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600" b="0" i="1" smtClean="0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≤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𝑅𝑃𝐿</m:t>
                        </m:r>
                      </m:e>
                    </m:func>
                  </m:oMath>
                </a14:m>
                <a:r>
                  <a:rPr lang="en-US" sz="1600"/>
                  <a:t> 	[dBm]      (1)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5E80C66-A92D-4C6C-BB7C-183D841ECE0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168" y="4085056"/>
                <a:ext cx="6212515" cy="4608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  <a:ln>
                <a:solidFill>
                  <a:srgbClr val="C0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Rectangle 11">
            <a:extLst>
              <a:ext uri="{FF2B5EF4-FFF2-40B4-BE49-F238E27FC236}">
                <a16:creationId xmlns:a16="http://schemas.microsoft.com/office/drawing/2014/main" id="{4CBA73C9-59B7-45FE-BEE6-5A61EC61772C}"/>
              </a:ext>
            </a:extLst>
          </p:cNvPr>
          <p:cNvSpPr/>
          <p:nvPr/>
        </p:nvSpPr>
        <p:spPr>
          <a:xfrm>
            <a:off x="8342288" y="1247163"/>
            <a:ext cx="2592288" cy="16601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A721EA0-F893-4B02-A37A-4F487D11F92C}"/>
              </a:ext>
            </a:extLst>
          </p:cNvPr>
          <p:cNvSpPr/>
          <p:nvPr/>
        </p:nvSpPr>
        <p:spPr>
          <a:xfrm>
            <a:off x="5292750" y="1460306"/>
            <a:ext cx="4633714" cy="166013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4342CE2B-503E-4180-8FDB-5C787E86901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31829" y="1197714"/>
            <a:ext cx="4267415" cy="2270026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D78677DB-28BD-4D61-9CFB-84E101D04D70}"/>
              </a:ext>
            </a:extLst>
          </p:cNvPr>
          <p:cNvSpPr txBox="1"/>
          <p:nvPr/>
        </p:nvSpPr>
        <p:spPr>
          <a:xfrm>
            <a:off x="3576291" y="5840877"/>
            <a:ext cx="21702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Tx power upper bound</a:t>
            </a:r>
          </a:p>
          <a:p>
            <a:pPr algn="ctr"/>
            <a:r>
              <a:rPr lang="en-US" sz="1400">
                <a:solidFill>
                  <a:schemeClr val="tx1"/>
                </a:solidFill>
              </a:rPr>
              <a:t>per 20MHz</a:t>
            </a:r>
          </a:p>
        </p:txBody>
      </p:sp>
      <p:sp>
        <p:nvSpPr>
          <p:cNvPr id="18" name="Arrow: Right 17">
            <a:extLst>
              <a:ext uri="{FF2B5EF4-FFF2-40B4-BE49-F238E27FC236}">
                <a16:creationId xmlns:a16="http://schemas.microsoft.com/office/drawing/2014/main" id="{6132F9D2-2BEF-4B31-B225-31E1CF1D04E4}"/>
              </a:ext>
            </a:extLst>
          </p:cNvPr>
          <p:cNvSpPr/>
          <p:nvPr/>
        </p:nvSpPr>
        <p:spPr bwMode="auto">
          <a:xfrm rot="5400000">
            <a:off x="5362113" y="4582181"/>
            <a:ext cx="301840" cy="362011"/>
          </a:xfrm>
          <a:prstGeom prst="right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C101120-3A2F-42BF-87B7-26AF2783BC6B}"/>
                  </a:ext>
                </a:extLst>
              </p:cNvPr>
              <p:cNvSpPr txBox="1"/>
              <p:nvPr/>
            </p:nvSpPr>
            <p:spPr>
              <a:xfrm>
                <a:off x="2560168" y="5018802"/>
                <a:ext cx="6212515" cy="460832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b="0" i="1" smtClean="0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 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    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𝑃𝑆𝑅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𝑅𝑃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6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6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𝑃𝑃𝐷</m:t>
                                </m:r>
                                <m:sSub>
                                  <m:sSubPr>
                                    <m:ctrlP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600" i="1">
                                        <a:latin typeface="Cambria Math" panose="02040503050406030204" pitchFamily="18" charset="0"/>
                                      </a:rPr>
                                      <m:t>𝐵𝑊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600" i="1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1600"/>
                  <a:t>	 [dBm]</a:t>
                </a:r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2C101120-3A2F-42BF-87B7-26AF2783BC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60168" y="5018802"/>
                <a:ext cx="6212515" cy="460832"/>
              </a:xfrm>
              <a:prstGeom prst="rect">
                <a:avLst/>
              </a:prstGeom>
              <a:blipFill>
                <a:blip r:embed="rId6"/>
                <a:stretch>
                  <a:fillRect b="-2632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Left Brace 19">
            <a:extLst>
              <a:ext uri="{FF2B5EF4-FFF2-40B4-BE49-F238E27FC236}">
                <a16:creationId xmlns:a16="http://schemas.microsoft.com/office/drawing/2014/main" id="{F9F9462F-D532-4188-B71D-DB8476C86B73}"/>
              </a:ext>
            </a:extLst>
          </p:cNvPr>
          <p:cNvSpPr/>
          <p:nvPr/>
        </p:nvSpPr>
        <p:spPr bwMode="auto">
          <a:xfrm rot="16200000">
            <a:off x="2952054" y="5122936"/>
            <a:ext cx="225842" cy="1036351"/>
          </a:xfrm>
          <a:prstGeom prst="leftBrace">
            <a:avLst>
              <a:gd name="adj1" fmla="val 8333"/>
              <a:gd name="adj2" fmla="val 4828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9E04E13-7E8D-4853-A61B-18DA48067D11}"/>
              </a:ext>
            </a:extLst>
          </p:cNvPr>
          <p:cNvSpPr/>
          <p:nvPr/>
        </p:nvSpPr>
        <p:spPr>
          <a:xfrm>
            <a:off x="2390888" y="5780037"/>
            <a:ext cx="143699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1400">
                <a:solidFill>
                  <a:srgbClr val="000000"/>
                </a:solidFill>
              </a:rPr>
              <a:t>Tx power over </a:t>
            </a:r>
          </a:p>
          <a:p>
            <a:pPr algn="ctr"/>
            <a:r>
              <a:rPr lang="en-US" sz="1400">
                <a:solidFill>
                  <a:srgbClr val="000000"/>
                </a:solidFill>
              </a:rPr>
              <a:t>PSRT PPDU BW</a:t>
            </a:r>
            <a:endParaRPr lang="en-US" sz="1400"/>
          </a:p>
        </p:txBody>
      </p:sp>
      <p:sp>
        <p:nvSpPr>
          <p:cNvPr id="22" name="Left Brace 21">
            <a:extLst>
              <a:ext uri="{FF2B5EF4-FFF2-40B4-BE49-F238E27FC236}">
                <a16:creationId xmlns:a16="http://schemas.microsoft.com/office/drawing/2014/main" id="{492ACDF3-3CCB-4D4D-ADD5-A1DE56D853EE}"/>
              </a:ext>
            </a:extLst>
          </p:cNvPr>
          <p:cNvSpPr/>
          <p:nvPr/>
        </p:nvSpPr>
        <p:spPr bwMode="auto">
          <a:xfrm rot="16200000">
            <a:off x="4481017" y="5139791"/>
            <a:ext cx="225842" cy="1036351"/>
          </a:xfrm>
          <a:prstGeom prst="leftBrace">
            <a:avLst>
              <a:gd name="adj1" fmla="val 8333"/>
              <a:gd name="adj2" fmla="val 4828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Left Brace 22">
            <a:extLst>
              <a:ext uri="{FF2B5EF4-FFF2-40B4-BE49-F238E27FC236}">
                <a16:creationId xmlns:a16="http://schemas.microsoft.com/office/drawing/2014/main" id="{C07399AD-E80F-48C8-82E0-283BE48AD894}"/>
              </a:ext>
            </a:extLst>
          </p:cNvPr>
          <p:cNvSpPr/>
          <p:nvPr/>
        </p:nvSpPr>
        <p:spPr bwMode="auto">
          <a:xfrm rot="16200000">
            <a:off x="6124119" y="4917104"/>
            <a:ext cx="225842" cy="1448014"/>
          </a:xfrm>
          <a:prstGeom prst="leftBrace">
            <a:avLst>
              <a:gd name="adj1" fmla="val 8333"/>
              <a:gd name="adj2" fmla="val 4828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DD99AE7-426E-4D2F-B217-FB5239103D14}"/>
              </a:ext>
            </a:extLst>
          </p:cNvPr>
          <p:cNvSpPr txBox="1"/>
          <p:nvPr/>
        </p:nvSpPr>
        <p:spPr>
          <a:xfrm>
            <a:off x="5513032" y="5839778"/>
            <a:ext cx="360209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1"/>
                </a:solidFill>
              </a:rPr>
              <a:t>Number of 20MHz channels in </a:t>
            </a:r>
            <a:r>
              <a:rPr lang="en-US" sz="1400">
                <a:solidFill>
                  <a:srgbClr val="000000"/>
                </a:solidFill>
              </a:rPr>
              <a:t>PSRT PPDU BW </a:t>
            </a:r>
            <a:r>
              <a:rPr lang="en-US" sz="1400">
                <a:solidFill>
                  <a:srgbClr val="000000"/>
                </a:solidFill>
                <a:sym typeface="Wingdings" panose="05000000000000000000" pitchFamily="2" charset="2"/>
              </a:rPr>
              <a:t> “20 MHz Subchannel Multiplier”</a:t>
            </a:r>
            <a:endParaRPr lang="en-US" sz="1400"/>
          </a:p>
          <a:p>
            <a:pPr algn="ctr"/>
            <a:endParaRPr lang="en-US" sz="140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DFC206F-F3F9-463A-93A4-F46ED834B472}"/>
                  </a:ext>
                </a:extLst>
              </p:cNvPr>
              <p:cNvSpPr txBox="1"/>
              <p:nvPr/>
            </p:nvSpPr>
            <p:spPr>
              <a:xfrm>
                <a:off x="9213668" y="6164757"/>
                <a:ext cx="2818849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𝑅𝑃</m:t>
                    </m:r>
                    <m:sSup>
                      <m:sSupPr>
                        <m:ctrlP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𝐿</m:t>
                        </m:r>
                      </m:e>
                      <m:sup>
                        <m:r>
                          <a:rPr lang="en-US" sz="12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∗</m:t>
                        </m:r>
                      </m:sup>
                    </m:sSup>
                  </m:oMath>
                </a14:m>
                <a:r>
                  <a:rPr lang="en-US" sz="1200">
                    <a:solidFill>
                      <a:schemeClr val="tx1"/>
                    </a:solidFill>
                  </a:rPr>
                  <a:t> is the normalized PRL to 20MHz [2]</a:t>
                </a:r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DFC206F-F3F9-463A-93A4-F46ED834B4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3668" y="6164757"/>
                <a:ext cx="2818849" cy="276999"/>
              </a:xfrm>
              <a:prstGeom prst="rect">
                <a:avLst/>
              </a:prstGeom>
              <a:blipFill>
                <a:blip r:embed="rId7"/>
                <a:stretch>
                  <a:fillRect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725527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3F064E-3EDF-46FD-B6B7-1B88CA02A4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656282"/>
          </a:xfrm>
        </p:spPr>
        <p:txBody>
          <a:bodyPr/>
          <a:lstStyle/>
          <a:p>
            <a:r>
              <a:rPr lang="en-US"/>
              <a:t>Recap - ESR Definition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3DF4C0-EF47-4302-A8B2-25DA3C0D2BB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110972-66E6-4995-9527-2C15075657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26BD-6FC9-4D4D-A7A7-A45EED81FAD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0198F0B-3049-4E51-9966-375E9C8FC0A9}"/>
                  </a:ext>
                </a:extLst>
              </p:cNvPr>
              <p:cNvSpPr txBox="1"/>
              <p:nvPr/>
            </p:nvSpPr>
            <p:spPr>
              <a:xfrm>
                <a:off x="767408" y="1421461"/>
                <a:ext cx="10361084" cy="86510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There is consensus in </a:t>
                </a:r>
                <a:r>
                  <a:rPr lang="en-US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[1,2] that n</a:t>
                </a:r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ormalizations of </a:t>
                </a:r>
                <a14:m>
                  <m:oMath xmlns:m="http://schemas.openxmlformats.org/officeDocument/2006/math">
                    <m:r>
                      <a:rPr lang="en-US" sz="2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24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2400" b="0" i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𝑃𝑆𝑅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DengXian" panose="02010600030101010101" pitchFamily="2" charset="-122"/>
                        <a:cs typeface="Times New Roman" panose="02020603050405020304" pitchFamily="18" charset="0"/>
                      </a:rPr>
                      <m:t>𝑅𝑃𝐿</m:t>
                    </m:r>
                  </m:oMath>
                </a14:m>
                <a:r>
                  <a:rPr lang="en-US" sz="2400">
                    <a:solidFill>
                      <a:schemeClr val="tx1"/>
                    </a:solidFill>
                    <a:latin typeface="Calibri" panose="020F0502020204030204" pitchFamily="34" charset="0"/>
                    <a:ea typeface="DengXian" panose="02010600030101010101" pitchFamily="2" charset="-122"/>
                    <a:cs typeface="Times New Roman" panose="02020603050405020304" pitchFamily="18" charset="0"/>
                  </a:rPr>
                  <a:t> are performed on 20MHz basis regardless of the BW field of the EHT TB PPDU</a:t>
                </a:r>
                <a:endParaRPr lang="en-US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B0198F0B-3049-4E51-9966-375E9C8FC0A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7408" y="1421461"/>
                <a:ext cx="10361084" cy="865109"/>
              </a:xfrm>
              <a:prstGeom prst="rect">
                <a:avLst/>
              </a:prstGeom>
              <a:blipFill>
                <a:blip r:embed="rId2"/>
                <a:stretch>
                  <a:fillRect l="-824" t="-4930" b="-1549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8" name="Group 17">
            <a:extLst>
              <a:ext uri="{FF2B5EF4-FFF2-40B4-BE49-F238E27FC236}">
                <a16:creationId xmlns:a16="http://schemas.microsoft.com/office/drawing/2014/main" id="{83B0D3B4-1335-4ADC-8A6B-B1DC43EBC532}"/>
              </a:ext>
            </a:extLst>
          </p:cNvPr>
          <p:cNvGrpSpPr/>
          <p:nvPr/>
        </p:nvGrpSpPr>
        <p:grpSpPr>
          <a:xfrm>
            <a:off x="745004" y="2593458"/>
            <a:ext cx="11041486" cy="3032779"/>
            <a:chOff x="767408" y="2929669"/>
            <a:chExt cx="11041486" cy="3032779"/>
          </a:xfrm>
        </p:grpSpPr>
        <p:grpSp>
          <p:nvGrpSpPr>
            <p:cNvPr id="7" name="Group 6">
              <a:extLst>
                <a:ext uri="{FF2B5EF4-FFF2-40B4-BE49-F238E27FC236}">
                  <a16:creationId xmlns:a16="http://schemas.microsoft.com/office/drawing/2014/main" id="{73B4F3E4-F201-468B-9C4E-176FC55F53B3}"/>
                </a:ext>
              </a:extLst>
            </p:cNvPr>
            <p:cNvGrpSpPr/>
            <p:nvPr/>
          </p:nvGrpSpPr>
          <p:grpSpPr>
            <a:xfrm>
              <a:off x="767408" y="2929669"/>
              <a:ext cx="11041486" cy="2394809"/>
              <a:chOff x="584570" y="1729124"/>
              <a:chExt cx="11041486" cy="2394809"/>
            </a:xfrm>
          </p:grpSpPr>
          <p:grpSp>
            <p:nvGrpSpPr>
              <p:cNvPr id="8" name="Group 7">
                <a:extLst>
                  <a:ext uri="{FF2B5EF4-FFF2-40B4-BE49-F238E27FC236}">
                    <a16:creationId xmlns:a16="http://schemas.microsoft.com/office/drawing/2014/main" id="{C4593378-DD86-421A-80DB-6F19CB824EF6}"/>
                  </a:ext>
                </a:extLst>
              </p:cNvPr>
              <p:cNvGrpSpPr/>
              <p:nvPr/>
            </p:nvGrpSpPr>
            <p:grpSpPr>
              <a:xfrm>
                <a:off x="3374621" y="3656420"/>
                <a:ext cx="5154722" cy="467513"/>
                <a:chOff x="4239006" y="7767026"/>
                <a:chExt cx="2957829" cy="285940"/>
              </a:xfrm>
            </p:grpSpPr>
            <p:sp>
              <p:nvSpPr>
                <p:cNvPr id="13" name="Rectangle 12">
                  <a:extLst>
                    <a:ext uri="{FF2B5EF4-FFF2-40B4-BE49-F238E27FC236}">
                      <a16:creationId xmlns:a16="http://schemas.microsoft.com/office/drawing/2014/main" id="{740E9744-B6E2-4BB2-BE1A-9401FE0F1850}"/>
                    </a:ext>
                  </a:extLst>
                </p:cNvPr>
                <p:cNvSpPr/>
                <p:nvPr/>
              </p:nvSpPr>
              <p:spPr>
                <a:xfrm>
                  <a:off x="4239006" y="7767216"/>
                  <a:ext cx="1478915" cy="285750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algn="ctr" hangingPunc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900"/>
                    </a:spcAft>
                  </a:pPr>
                  <a:r>
                    <a:rPr lang="en-US" sz="1600">
                      <a:solidFill>
                        <a:srgbClr val="FFFFFF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E</a:t>
                  </a:r>
                  <a:r>
                    <a:rPr lang="en-US" sz="1600" kern="1200">
                      <a:solidFill>
                        <a:srgbClr val="FFFFFF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SR1 </a:t>
                  </a:r>
                  <a:endParaRPr lang="en-US" sz="160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endParaRPr>
                </a:p>
              </p:txBody>
            </p:sp>
            <p:sp>
              <p:nvSpPr>
                <p:cNvPr id="14" name="Rectangle 13">
                  <a:extLst>
                    <a:ext uri="{FF2B5EF4-FFF2-40B4-BE49-F238E27FC236}">
                      <a16:creationId xmlns:a16="http://schemas.microsoft.com/office/drawing/2014/main" id="{5BBECF10-71BF-4958-9EDA-885F38549913}"/>
                    </a:ext>
                  </a:extLst>
                </p:cNvPr>
                <p:cNvSpPr/>
                <p:nvPr/>
              </p:nvSpPr>
              <p:spPr>
                <a:xfrm>
                  <a:off x="5717920" y="7767026"/>
                  <a:ext cx="1478915" cy="285750"/>
                </a:xfrm>
                <a:prstGeom prst="rect">
                  <a:avLst/>
                </a:prstGeom>
                <a:solidFill>
                  <a:srgbClr val="4F81BD"/>
                </a:solidFill>
                <a:ln w="25400" cap="flat" cmpd="sng" algn="ctr">
                  <a:solidFill>
                    <a:srgbClr val="4F81BD">
                      <a:shade val="50000"/>
                    </a:srgbClr>
                  </a:solidFill>
                  <a:prstDash val="solid"/>
                </a:ln>
                <a:effectLst/>
              </p:spPr>
              <p:txBody>
                <a:bodyPr rtlCol="0" anchor="ctr"/>
                <a:lstStyle/>
                <a:p>
                  <a:pPr marL="0" marR="0" algn="ctr" hangingPunct="0">
                    <a:lnSpc>
                      <a:spcPct val="150000"/>
                    </a:lnSpc>
                    <a:spcBef>
                      <a:spcPts val="0"/>
                    </a:spcBef>
                    <a:spcAft>
                      <a:spcPts val="900"/>
                    </a:spcAft>
                  </a:pPr>
                  <a:r>
                    <a:rPr lang="en-US" sz="1600" dirty="0">
                      <a:solidFill>
                        <a:srgbClr val="FFFFFF"/>
                      </a:solidFill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E</a:t>
                  </a:r>
                  <a:r>
                    <a:rPr lang="en-US" sz="1600" kern="1200" dirty="0">
                      <a:solidFill>
                        <a:srgbClr val="FFFFFF"/>
                      </a:solidFill>
                      <a:effectLst/>
                      <a:latin typeface="Calibri" panose="020F0502020204030204" pitchFamily="34" charset="0"/>
                      <a:ea typeface="SimSun" panose="02010600030101010101" pitchFamily="2" charset="-122"/>
                      <a:cs typeface="Times New Roman" panose="02020603050405020304" pitchFamily="18" charset="0"/>
                    </a:rPr>
                    <a:t>Sr3</a:t>
                  </a:r>
                  <a:endParaRPr lang="en-US" sz="1600" dirty="0">
                    <a:effectLst/>
                    <a:latin typeface="Times New Roman" panose="02020603050405020304" pitchFamily="18" charset="0"/>
                    <a:ea typeface="SimSun" panose="02010600030101010101" pitchFamily="2" charset="-122"/>
                    <a:cs typeface="Calibri" panose="020F0502020204030204" pitchFamily="34" charset="0"/>
                  </a:endParaRPr>
                </a:p>
              </p:txBody>
            </p:sp>
          </p:grpSp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DFEBDC3-1DB4-4DD6-837C-4F79CF5647C2}"/>
                  </a:ext>
                </a:extLst>
              </p:cNvPr>
              <p:cNvSpPr txBox="1"/>
              <p:nvPr/>
            </p:nvSpPr>
            <p:spPr>
              <a:xfrm>
                <a:off x="584570" y="1837825"/>
                <a:ext cx="559617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80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</a:t>
                </a:r>
                <a:r>
                  <a:rPr lang="en-US" sz="1400" i="1">
                    <a:solidFill>
                      <a:schemeClr val="tx1"/>
                    </a:solidFill>
                  </a:rPr>
                  <a:t> of the first 40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80 MHz operating bandwidth.</a:t>
                </a:r>
              </a:p>
              <a:p>
                <a:endParaRPr lang="en-US" sz="1400" i="1">
                  <a:solidFill>
                    <a:schemeClr val="tx1"/>
                  </a:solidFill>
                </a:endParaRPr>
              </a:p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160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 </a:t>
                </a:r>
                <a:r>
                  <a:rPr lang="en-US" sz="1400" i="1">
                    <a:solidFill>
                      <a:schemeClr val="tx1"/>
                    </a:solidFill>
                  </a:rPr>
                  <a:t>of the first 80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160 MHz operating bandwidth. [2]</a:t>
                </a:r>
              </a:p>
            </p:txBody>
          </p:sp>
          <p:cxnSp>
            <p:nvCxnSpPr>
              <p:cNvPr id="10" name="Straight Arrow Connector 9">
                <a:extLst>
                  <a:ext uri="{FF2B5EF4-FFF2-40B4-BE49-F238E27FC236}">
                    <a16:creationId xmlns:a16="http://schemas.microsoft.com/office/drawing/2014/main" id="{37A06E64-805A-4D61-A6C7-FDA1F8408AC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321265" y="3388142"/>
                <a:ext cx="684076" cy="222825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5BE3FBA-9045-4C8A-9BB7-634D8998D70F}"/>
                  </a:ext>
                </a:extLst>
              </p:cNvPr>
              <p:cNvSpPr txBox="1"/>
              <p:nvPr/>
            </p:nvSpPr>
            <p:spPr>
              <a:xfrm>
                <a:off x="6888088" y="1729124"/>
                <a:ext cx="4737968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80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 </a:t>
                </a:r>
                <a:r>
                  <a:rPr lang="en-US" sz="1400" i="1">
                    <a:solidFill>
                      <a:schemeClr val="tx1"/>
                    </a:solidFill>
                  </a:rPr>
                  <a:t>of the second 40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80 MHz operating band. </a:t>
                </a:r>
              </a:p>
              <a:p>
                <a:endParaRPr lang="en-US" sz="1400" i="1">
                  <a:solidFill>
                    <a:schemeClr val="tx1"/>
                  </a:solidFill>
                </a:endParaRPr>
              </a:p>
              <a:p>
                <a:r>
                  <a:rPr lang="en-US" sz="1400" i="1">
                    <a:solidFill>
                      <a:schemeClr val="tx1"/>
                    </a:solidFill>
                  </a:rPr>
                  <a:t>If the Bandwidth field indicates 160 MHz, then this field applies to </a:t>
                </a:r>
                <a:r>
                  <a:rPr lang="en-US" sz="1400" i="1" u="sng">
                    <a:solidFill>
                      <a:schemeClr val="tx1"/>
                    </a:solidFill>
                  </a:rPr>
                  <a:t>each 20 MHz </a:t>
                </a:r>
                <a:r>
                  <a:rPr lang="en-US" sz="1400" i="1">
                    <a:solidFill>
                      <a:schemeClr val="tx1"/>
                    </a:solidFill>
                  </a:rPr>
                  <a:t>of the second 80 MHz </a:t>
                </a:r>
                <a:r>
                  <a:rPr lang="en-US" sz="1400" i="1" err="1">
                    <a:solidFill>
                      <a:schemeClr val="tx1"/>
                    </a:solidFill>
                  </a:rPr>
                  <a:t>subband</a:t>
                </a:r>
                <a:r>
                  <a:rPr lang="en-US" sz="1400" i="1">
                    <a:solidFill>
                      <a:schemeClr val="tx1"/>
                    </a:solidFill>
                  </a:rPr>
                  <a:t> of within the 160 MHz operating band. [2]</a:t>
                </a:r>
              </a:p>
            </p:txBody>
          </p:sp>
          <p:cxnSp>
            <p:nvCxnSpPr>
              <p:cNvPr id="12" name="Straight Arrow Connector 11">
                <a:extLst>
                  <a:ext uri="{FF2B5EF4-FFF2-40B4-BE49-F238E27FC236}">
                    <a16:creationId xmlns:a16="http://schemas.microsoft.com/office/drawing/2014/main" id="{444B1511-2C3A-450D-8F2F-B0B232DE7DE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 flipH="1">
                <a:off x="7781051" y="3329562"/>
                <a:ext cx="594484" cy="306577"/>
              </a:xfrm>
              <a:prstGeom prst="straightConnector1">
                <a:avLst/>
              </a:prstGeom>
              <a:solidFill>
                <a:srgbClr val="00B8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triangle"/>
              </a:ln>
              <a:effectLst/>
            </p:spPr>
          </p:cxnSp>
        </p:grp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B26275C6-A062-496B-B966-6980A6211AF3}"/>
                </a:ext>
              </a:extLst>
            </p:cNvPr>
            <p:cNvSpPr txBox="1"/>
            <p:nvPr/>
          </p:nvSpPr>
          <p:spPr>
            <a:xfrm>
              <a:off x="3924979" y="5439228"/>
              <a:ext cx="464515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Spatial Reuse subfields in Special User Info field of EHT Trigger frame or U-SIG of TB-PPDU</a:t>
              </a:r>
            </a:p>
          </p:txBody>
        </p:sp>
      </p:grpSp>
      <p:sp>
        <p:nvSpPr>
          <p:cNvPr id="3" name="TextBox 2">
            <a:extLst>
              <a:ext uri="{FF2B5EF4-FFF2-40B4-BE49-F238E27FC236}">
                <a16:creationId xmlns:a16="http://schemas.microsoft.com/office/drawing/2014/main" id="{20C84DFE-DB86-4734-B8D9-03FFCC7D591E}"/>
              </a:ext>
            </a:extLst>
          </p:cNvPr>
          <p:cNvSpPr txBox="1"/>
          <p:nvPr/>
        </p:nvSpPr>
        <p:spPr>
          <a:xfrm>
            <a:off x="640424" y="5777745"/>
            <a:ext cx="11551576" cy="86177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180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In [1], it is proposed that </a:t>
            </a:r>
            <a:r>
              <a:rPr lang="en-US" altLang="zh-CN" sz="180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RPL normalized to 20MHz is done by subtracting log10(PSRR_PPDU_BW/20MHz)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altLang="zh-CN" sz="1800">
                <a:solidFill>
                  <a:schemeClr val="tx1"/>
                </a:solidFill>
                <a:latin typeface="Calibri"/>
                <a:ea typeface="DengXian"/>
                <a:cs typeface="Times New Roman"/>
              </a:rPr>
              <a:t>Mismatch between PSRR-PPDU and STA operating BW was discussed recently in [4]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31107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1E662-B680-44F9-AB6B-73185E6184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01699" y="499289"/>
            <a:ext cx="10361084" cy="706771"/>
          </a:xfrm>
        </p:spPr>
        <p:txBody>
          <a:bodyPr/>
          <a:lstStyle/>
          <a:p>
            <a:r>
              <a:rPr lang="en-US"/>
              <a:t>11be Features Impacting PSR Operation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F80636-256E-40D8-B031-16C358E75E4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908050" y="1206059"/>
                <a:ext cx="10475383" cy="5318565"/>
              </a:xfrm>
            </p:spPr>
            <p:txBody>
              <a:bodyPr>
                <a:normAutofit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000" dirty="0"/>
                  <a:t>Subchannel Puncturing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When PSRT PPDU has subchannel punctured, the current “subchannel multiplier”, </a:t>
                </a:r>
                <a14:m>
                  <m:oMath xmlns:m="http://schemas.openxmlformats.org/officeDocument/2006/math">
                    <m:r>
                      <a:rPr lang="en-US" sz="1800" i="1">
                        <a:latin typeface="Cambria Math" panose="02040503050406030204" pitchFamily="18" charset="0"/>
                      </a:rPr>
                      <m:t>10</m:t>
                    </m:r>
                    <m:func>
                      <m:funcPr>
                        <m:ctrlPr>
                          <a:rPr lang="en-US" sz="18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i="1"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i="1"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𝑃𝑃𝐷</m:t>
                                </m:r>
                                <m:sSub>
                                  <m:sSubPr>
                                    <m:ctrlP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𝑈</m:t>
                                    </m:r>
                                  </m:e>
                                  <m:sub>
                                    <m:r>
                                      <a:rPr lang="en-US" sz="1800" i="1">
                                        <a:latin typeface="Cambria Math" panose="02040503050406030204" pitchFamily="18" charset="0"/>
                                      </a:rPr>
                                      <m:t>𝐵𝑊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i="1"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</m:e>
                    </m:func>
                  </m:oMath>
                </a14:m>
                <a:r>
                  <a:rPr lang="en-US" sz="1800" dirty="0"/>
                  <a:t>, is larger than the number of 20MHz subchannels that the PSRT PPDU signal resides on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600" dirty="0"/>
                  <a:t>Using the current “subchannel multiplier” incorrectly magnifies the upper bound of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endParaRPr lang="en-US" sz="1600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When PSRR PPDU has subchannel punctured and PRL is measured over PSRR PPDU BW [3], normalizing it by  </a:t>
                </a:r>
                <a:r>
                  <a:rPr lang="en-US" altLang="zh-CN" sz="1800" dirty="0"/>
                  <a:t>log10(PSRR_PPDU_BW/20MHz) [2] is still problematic since some of the subchannels have no PSRR PPDU signal</a:t>
                </a:r>
                <a:endParaRPr lang="en-US" altLang="zh-CN" sz="1800" dirty="0">
                  <a:highlight>
                    <a:srgbClr val="FFFF00"/>
                  </a:highlight>
                </a:endParaRP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altLang="zh-CN" sz="1600" dirty="0"/>
                  <a:t>Normalizing PRL by log10(PSRR_PPDU_BW/20MHz) also incorrectly </a:t>
                </a:r>
                <a:r>
                  <a:rPr lang="en-US" sz="1600" dirty="0"/>
                  <a:t>magnifies the upper bound of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6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600" i="1"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endParaRPr lang="en-US" altLang="zh-CN" sz="1600" dirty="0"/>
              </a:p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1800" dirty="0"/>
                  <a:t>Multiple PSR values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U-SIG in TB PPDU and Special User fields of Trigger frame carry two ESR subfields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Which ESR value is used in expression (1) to calculate the total transmit power of PSRT PPDU, </a:t>
                </a:r>
                <a14:m>
                  <m:oMath xmlns:m="http://schemas.openxmlformats.org/officeDocument/2006/math"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𝑋</m:t>
                        </m:r>
                      </m:e>
                      <m: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dirty="0"/>
                  <a:t>, if two values are different?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r>
                  <a:rPr lang="en-US" sz="1400" dirty="0">
                    <a:solidFill>
                      <a:schemeClr val="tx1"/>
                    </a:solidFill>
                  </a:rPr>
                  <a:t>If E</a:t>
                </a:r>
                <a14:m>
                  <m:oMath xmlns:m="http://schemas.openxmlformats.org/officeDocument/2006/math"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𝑆𝑅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1 ≠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𝐸𝑆𝑅</m:t>
                    </m:r>
                    <m:r>
                      <a:rPr lang="en-US" sz="140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, use  </a:t>
                </a:r>
                <a:r>
                  <a:rPr lang="en-US" sz="1400" dirty="0"/>
                  <a:t>ESR1 or ESr3?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sz="1800" dirty="0"/>
                  <a:t>This is also an issue in 11ax</a:t>
                </a:r>
              </a:p>
              <a:p>
                <a:pPr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ADF80636-256E-40D8-B031-16C358E75E4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908050" y="1206059"/>
                <a:ext cx="10475383" cy="5318565"/>
              </a:xfrm>
              <a:blipFill>
                <a:blip r:embed="rId2"/>
                <a:stretch>
                  <a:fillRect l="-524" t="-688" r="-6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50AEE6-7CD5-496B-8C17-5960D508A07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25E28-B2DE-434A-9CB8-05C56995216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8BB682C-323C-4600-9790-0F3BFEEA916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6830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/>
              <a:t>Potential Solutions (1/2)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271464" y="1115987"/>
                <a:ext cx="9847304" cy="5394450"/>
              </a:xfrm>
            </p:spPr>
            <p:txBody>
              <a:bodyPr>
                <a:normAutofit fontScale="85000" lnSpcReduction="2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𝑻𝑿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𝑷𝑾</m:t>
                        </m:r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𝑷𝑺𝑹𝑻</m:t>
                            </m:r>
                          </m:sub>
                        </m:sSub>
                      </m:sub>
                    </m:sSub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upper bound calculation when STA operating channel matches PSRR PPDU: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/>
                  <a:t>Option 1</a:t>
                </a:r>
                <a:r>
                  <a:rPr lang="en-US"/>
                  <a:t>: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sz="1800" b="0" i="1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endParaRPr lang="en-US">
                  <a:solidFill>
                    <a:schemeClr val="tx1"/>
                  </a:solidFill>
                </a:endParaRPr>
              </a:p>
              <a:p>
                <a:pPr marL="914400" lvl="2" indent="0"/>
                <a:r>
                  <a:rPr lang="en-US">
                    <a:solidFill>
                      <a:schemeClr val="tx1"/>
                    </a:solidFill>
                  </a:rPr>
                  <a:t>w</a:t>
                </a:r>
                <a:r>
                  <a:rPr lang="en-US" sz="1800" b="0">
                    <a:solidFill>
                      <a:schemeClr val="tx1"/>
                    </a:solidFill>
                  </a:rPr>
                  <a:t>here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𝑃𝑆𝑅𝑇</m:t>
                        </m:r>
                      </m:sub>
                    </m:sSub>
                  </m:oMath>
                </a14:m>
                <a:r>
                  <a:rPr lang="en-US" sz="1800" b="0">
                    <a:solidFill>
                      <a:schemeClr val="tx1"/>
                    </a:solidFill>
                  </a:rPr>
                  <a:t> and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are effective bandwidth of PSRT PPDU and PSRR PPDU, respectively, with un-punctured subchannels only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/>
                  <a:t>Option 2</a:t>
                </a:r>
                <a:r>
                  <a:rPr lang="en-US"/>
                  <a:t>:</a:t>
                </a:r>
              </a:p>
              <a:p>
                <a:pPr marL="0" indent="0"/>
                <a:endParaRPr lang="en-US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b="0" i="1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r>
                  <a:rPr lang="en-US">
                    <a:solidFill>
                      <a:schemeClr val="tx1"/>
                    </a:solidFill>
                  </a:rPr>
                  <a:t>w</a:t>
                </a:r>
                <a:r>
                  <a:rPr lang="en-US" b="0">
                    <a:solidFill>
                      <a:schemeClr val="tx1"/>
                    </a:solidFill>
                  </a:rPr>
                  <a:t>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𝑃𝑆𝑅𝑇</m:t>
                        </m:r>
                      </m:sup>
                    </m:sSubSup>
                  </m:oMath>
                </a14:m>
                <a:r>
                  <a:rPr lang="en-US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</m:sup>
                    </m:sSub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/>
                  <a:t> are the number of un-punctured 20MHz subchannels in PSRT PPDU and PSRR PPDU, respectively</a:t>
                </a:r>
              </a:p>
              <a:p>
                <a:pPr marL="914400" lvl="2" indent="0"/>
                <a:endParaRPr lang="en-US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/>
                  <a:t>Both options require obtaining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𝑜𝑟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p>
                    </m:sSubSup>
                  </m:oMath>
                </a14:m>
                <a:r>
                  <a:rPr lang="en-US"/>
                  <a:t>. The mechanism for doing so is TBD. 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400050">
                  <a:buFont typeface="Arial" panose="020B0604020202020204" pitchFamily="34" charset="0"/>
                  <a:buChar char="•"/>
                </a:pPr>
                <a:r>
                  <a:rPr lang="en-US"/>
                  <a:t>Since 11be allows subchannel puncturing in PPDU carrying trigger frame, how to normalize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b="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</m:oMath>
                </a14:m>
                <a:r>
                  <a:rPr lang="en-US"/>
                  <a:t> when there are punctured subchannels needs to be specified</a:t>
                </a:r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/>
              </a:p>
              <a:p>
                <a:pPr marL="914400" lvl="2" indent="0"/>
                <a:endParaRPr lang="en-US"/>
              </a:p>
              <a:p>
                <a:pPr marL="914400" lvl="2" indent="0"/>
                <a:endParaRPr lang="en-US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271464" y="1115987"/>
                <a:ext cx="9847304" cy="5394450"/>
              </a:xfrm>
              <a:blipFill>
                <a:blip r:embed="rId3"/>
                <a:stretch>
                  <a:fillRect l="-557" t="-146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/>
              <p:nvPr/>
            </p:nvSpPr>
            <p:spPr>
              <a:xfrm>
                <a:off x="1574619" y="1922339"/>
                <a:ext cx="9847304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𝑒𝐵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𝑃𝑆𝑅𝑇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𝑅𝑃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𝑃𝑆𝑅𝑅</m:t>
                            </m:r>
                          </m:sub>
                        </m:s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𝑒𝐵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𝑃𝑆𝑅𝑅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/>
                  <a:t>     </a:t>
                </a:r>
                <a:r>
                  <a:rPr lang="en-US" sz="1800">
                    <a:solidFill>
                      <a:schemeClr val="tx1"/>
                    </a:solidFill>
                  </a:rPr>
                  <a:t>[dBm]</a:t>
                </a:r>
                <a:r>
                  <a:rPr lang="en-US" sz="1800"/>
                  <a:t> . (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74619" y="1922339"/>
                <a:ext cx="9847304" cy="783869"/>
              </a:xfrm>
              <a:prstGeom prst="rect">
                <a:avLst/>
              </a:prstGeom>
              <a:blipFill>
                <a:blip r:embed="rId4"/>
                <a:stretch>
                  <a:fillRect l="-495" r="-804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/>
              <p:nvPr/>
            </p:nvSpPr>
            <p:spPr>
              <a:xfrm>
                <a:off x="1641324" y="3749695"/>
                <a:ext cx="9983586" cy="40209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𝑃𝑆𝑅𝑇</m:t>
                                </m:r>
                              </m:sup>
                            </m:sSubSup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𝑅𝑃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𝐿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𝑃𝑆𝑅𝑅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𝑃𝑆𝑅𝑅</m:t>
                                </m:r>
                              </m:sup>
                            </m:sSubSup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/>
                  <a:t>. (		</a:t>
                </a:r>
                <a:r>
                  <a:rPr lang="en-US" sz="1800">
                    <a:solidFill>
                      <a:schemeClr val="tx1"/>
                    </a:solidFill>
                  </a:rPr>
                  <a:t>[dBm]</a:t>
                </a:r>
                <a:r>
                  <a:rPr lang="en-US" sz="1800"/>
                  <a:t>1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1324" y="3749695"/>
                <a:ext cx="9983586" cy="402098"/>
              </a:xfrm>
              <a:prstGeom prst="rect">
                <a:avLst/>
              </a:prstGeom>
              <a:blipFill>
                <a:blip r:embed="rId5"/>
                <a:stretch>
                  <a:fillRect t="-6061" b="-1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849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3C4815-3B72-440D-BB13-C6C09574E4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5458" y="722629"/>
            <a:ext cx="10361084" cy="597282"/>
          </a:xfrm>
        </p:spPr>
        <p:txBody>
          <a:bodyPr>
            <a:normAutofit fontScale="90000"/>
          </a:bodyPr>
          <a:lstStyle/>
          <a:p>
            <a:r>
              <a:rPr lang="en-US"/>
              <a:t>Examples – PSRT PPDU Operating Channel Matches PSRR PPDU Operating Channel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F1BDA81-AD05-471B-9563-0618E9DBC137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6081142" y="6565931"/>
            <a:ext cx="704849" cy="216532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9A6C2A-A511-4198-9640-90728DF5C24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(InterDigital)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172E8CB-35C2-4779-B404-3108A7DDBCB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A83F291A-09CB-4488-BEA7-7884994CC8DD}"/>
              </a:ext>
            </a:extLst>
          </p:cNvPr>
          <p:cNvGrpSpPr/>
          <p:nvPr/>
        </p:nvGrpSpPr>
        <p:grpSpPr>
          <a:xfrm>
            <a:off x="2969552" y="2304380"/>
            <a:ext cx="3956180" cy="250090"/>
            <a:chOff x="2477749" y="1998548"/>
            <a:chExt cx="3956180" cy="419878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005DBA97-8240-4317-984D-E2A5508E679A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AD32427D-2FD1-471B-B743-DC07CF9FD8DD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0E506CF9-7BBC-42BE-B5CE-2C95005899A8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BF4F5A2F-CDE6-4E39-AE96-0461A8D79E09}"/>
                </a:ext>
              </a:extLst>
            </p:cNvPr>
            <p:cNvSpPr/>
            <p:nvPr/>
          </p:nvSpPr>
          <p:spPr>
            <a:xfrm>
              <a:off x="5444884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90" name="Group 89">
            <a:extLst>
              <a:ext uri="{FF2B5EF4-FFF2-40B4-BE49-F238E27FC236}">
                <a16:creationId xmlns:a16="http://schemas.microsoft.com/office/drawing/2014/main" id="{45D2A0F0-102E-452B-A63D-95686535948D}"/>
              </a:ext>
            </a:extLst>
          </p:cNvPr>
          <p:cNvGrpSpPr/>
          <p:nvPr/>
        </p:nvGrpSpPr>
        <p:grpSpPr>
          <a:xfrm>
            <a:off x="2969552" y="4619678"/>
            <a:ext cx="3956180" cy="250090"/>
            <a:chOff x="3960955" y="3625969"/>
            <a:chExt cx="3956180" cy="250090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DD8307AD-1C4F-438A-89BB-BEBC1F93F02C}"/>
                </a:ext>
              </a:extLst>
            </p:cNvPr>
            <p:cNvSpPr/>
            <p:nvPr/>
          </p:nvSpPr>
          <p:spPr>
            <a:xfrm>
              <a:off x="3960955" y="3625970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>
              <a:extLst>
                <a:ext uri="{FF2B5EF4-FFF2-40B4-BE49-F238E27FC236}">
                  <a16:creationId xmlns:a16="http://schemas.microsoft.com/office/drawing/2014/main" id="{B212C71A-0848-4A14-B41D-4C6B0A8A5FC9}"/>
                </a:ext>
              </a:extLst>
            </p:cNvPr>
            <p:cNvSpPr/>
            <p:nvPr/>
          </p:nvSpPr>
          <p:spPr>
            <a:xfrm>
              <a:off x="4950000" y="3625970"/>
              <a:ext cx="989045" cy="250089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Punctured</a:t>
              </a:r>
            </a:p>
          </p:txBody>
        </p:sp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C4319D20-EC4A-48DA-8A6E-5DAAA0CFB10D}"/>
                </a:ext>
              </a:extLst>
            </p:cNvPr>
            <p:cNvSpPr/>
            <p:nvPr/>
          </p:nvSpPr>
          <p:spPr>
            <a:xfrm>
              <a:off x="5939045" y="3625969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69C06A9B-3B54-4904-ABE4-312AFCFA5CC8}"/>
                </a:ext>
              </a:extLst>
            </p:cNvPr>
            <p:cNvSpPr/>
            <p:nvPr/>
          </p:nvSpPr>
          <p:spPr>
            <a:xfrm>
              <a:off x="6928090" y="3625969"/>
              <a:ext cx="989045" cy="25008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Punctured</a:t>
              </a:r>
            </a:p>
          </p:txBody>
        </p: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C538AF0B-0946-4D1F-B411-E443DFBC5846}"/>
              </a:ext>
            </a:extLst>
          </p:cNvPr>
          <p:cNvSpPr txBox="1"/>
          <p:nvPr/>
        </p:nvSpPr>
        <p:spPr>
          <a:xfrm>
            <a:off x="1023095" y="2236597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PSRR PPDU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34AF079F-02A5-4D8D-9F7D-848090D19DD3}"/>
              </a:ext>
            </a:extLst>
          </p:cNvPr>
          <p:cNvCxnSpPr>
            <a:cxnSpLocks/>
          </p:cNvCxnSpPr>
          <p:nvPr/>
        </p:nvCxnSpPr>
        <p:spPr>
          <a:xfrm flipV="1">
            <a:off x="2978262" y="2220095"/>
            <a:ext cx="0" cy="28583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DA6E8257-3E8E-4BB8-8725-BAA00DEC6997}"/>
              </a:ext>
            </a:extLst>
          </p:cNvPr>
          <p:cNvCxnSpPr>
            <a:cxnSpLocks/>
          </p:cNvCxnSpPr>
          <p:nvPr/>
        </p:nvCxnSpPr>
        <p:spPr>
          <a:xfrm flipV="1">
            <a:off x="3967307" y="2225092"/>
            <a:ext cx="0" cy="2892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583410FA-7C43-4BED-A371-C77C99A9158D}"/>
              </a:ext>
            </a:extLst>
          </p:cNvPr>
          <p:cNvCxnSpPr>
            <a:cxnSpLocks/>
          </p:cNvCxnSpPr>
          <p:nvPr/>
        </p:nvCxnSpPr>
        <p:spPr>
          <a:xfrm flipV="1">
            <a:off x="4956352" y="2185118"/>
            <a:ext cx="0" cy="26209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921AE04A-B624-4CC9-A571-6577F3E0EBD0}"/>
              </a:ext>
            </a:extLst>
          </p:cNvPr>
          <p:cNvCxnSpPr>
            <a:cxnSpLocks/>
          </p:cNvCxnSpPr>
          <p:nvPr/>
        </p:nvCxnSpPr>
        <p:spPr>
          <a:xfrm flipV="1">
            <a:off x="5945397" y="2220095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8E154FA-E0EA-45D1-82A4-258983DFD107}"/>
              </a:ext>
            </a:extLst>
          </p:cNvPr>
          <p:cNvCxnSpPr>
            <a:cxnSpLocks/>
          </p:cNvCxnSpPr>
          <p:nvPr/>
        </p:nvCxnSpPr>
        <p:spPr>
          <a:xfrm flipV="1">
            <a:off x="6934442" y="2220095"/>
            <a:ext cx="0" cy="28583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924C266D-D139-414F-86D7-A9F38987F02C}"/>
              </a:ext>
            </a:extLst>
          </p:cNvPr>
          <p:cNvSpPr txBox="1"/>
          <p:nvPr/>
        </p:nvSpPr>
        <p:spPr>
          <a:xfrm>
            <a:off x="3120764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2D56E05-D4E0-4343-9F4C-D1DB57554548}"/>
              </a:ext>
            </a:extLst>
          </p:cNvPr>
          <p:cNvSpPr txBox="1"/>
          <p:nvPr/>
        </p:nvSpPr>
        <p:spPr>
          <a:xfrm>
            <a:off x="4109808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F5B2E84-49DA-4AC9-AD8D-B8850FD618B9}"/>
              </a:ext>
            </a:extLst>
          </p:cNvPr>
          <p:cNvSpPr txBox="1"/>
          <p:nvPr/>
        </p:nvSpPr>
        <p:spPr>
          <a:xfrm>
            <a:off x="5098852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B1C3C50-2373-4CF2-9D98-3AEFE9686C57}"/>
              </a:ext>
            </a:extLst>
          </p:cNvPr>
          <p:cNvSpPr txBox="1"/>
          <p:nvPr/>
        </p:nvSpPr>
        <p:spPr>
          <a:xfrm>
            <a:off x="6087896" y="1804574"/>
            <a:ext cx="7344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>
                <a:solidFill>
                  <a:schemeClr val="tx1"/>
                </a:solidFill>
              </a:rPr>
              <a:t>20MHz</a:t>
            </a:r>
          </a:p>
        </p:txBody>
      </p:sp>
      <p:grpSp>
        <p:nvGrpSpPr>
          <p:cNvPr id="89" name="Group 88">
            <a:extLst>
              <a:ext uri="{FF2B5EF4-FFF2-40B4-BE49-F238E27FC236}">
                <a16:creationId xmlns:a16="http://schemas.microsoft.com/office/drawing/2014/main" id="{D8BD93D1-8741-4C4D-B28B-276752EA8042}"/>
              </a:ext>
            </a:extLst>
          </p:cNvPr>
          <p:cNvGrpSpPr/>
          <p:nvPr/>
        </p:nvGrpSpPr>
        <p:grpSpPr>
          <a:xfrm>
            <a:off x="2994148" y="3178910"/>
            <a:ext cx="3956180" cy="250090"/>
            <a:chOff x="3969665" y="2911703"/>
            <a:chExt cx="3956180" cy="250090"/>
          </a:xfrm>
        </p:grpSpPr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E2D3B505-CC92-4424-818E-22203F05AB4A}"/>
                </a:ext>
              </a:extLst>
            </p:cNvPr>
            <p:cNvSpPr/>
            <p:nvPr/>
          </p:nvSpPr>
          <p:spPr>
            <a:xfrm>
              <a:off x="3969665" y="2911704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FA0C7394-99BE-4EF3-9E24-C1F1AE98CCF8}"/>
                </a:ext>
              </a:extLst>
            </p:cNvPr>
            <p:cNvSpPr/>
            <p:nvPr/>
          </p:nvSpPr>
          <p:spPr>
            <a:xfrm>
              <a:off x="4958710" y="2911704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D0139637-F03D-4611-BAA4-719F8D302D52}"/>
                </a:ext>
              </a:extLst>
            </p:cNvPr>
            <p:cNvSpPr/>
            <p:nvPr/>
          </p:nvSpPr>
          <p:spPr>
            <a:xfrm>
              <a:off x="5947755" y="2911703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B70C96A6-3F9D-44FD-88F6-DB9D02812099}"/>
                </a:ext>
              </a:extLst>
            </p:cNvPr>
            <p:cNvSpPr/>
            <p:nvPr/>
          </p:nvSpPr>
          <p:spPr>
            <a:xfrm>
              <a:off x="6936800" y="2911703"/>
              <a:ext cx="989045" cy="250089"/>
            </a:xfrm>
            <a:prstGeom prst="rect">
              <a:avLst/>
            </a:prstGeom>
            <a:solidFill>
              <a:srgbClr val="0070C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5" name="TextBox 44">
            <a:extLst>
              <a:ext uri="{FF2B5EF4-FFF2-40B4-BE49-F238E27FC236}">
                <a16:creationId xmlns:a16="http://schemas.microsoft.com/office/drawing/2014/main" id="{113A03B4-8640-4D52-9B78-30F78E4F6AA1}"/>
              </a:ext>
            </a:extLst>
          </p:cNvPr>
          <p:cNvSpPr txBox="1"/>
          <p:nvPr/>
        </p:nvSpPr>
        <p:spPr>
          <a:xfrm>
            <a:off x="1053935" y="4609790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PSRT PPDU</a:t>
            </a:r>
          </a:p>
        </p:txBody>
      </p:sp>
      <p:grpSp>
        <p:nvGrpSpPr>
          <p:cNvPr id="79" name="Group 78">
            <a:extLst>
              <a:ext uri="{FF2B5EF4-FFF2-40B4-BE49-F238E27FC236}">
                <a16:creationId xmlns:a16="http://schemas.microsoft.com/office/drawing/2014/main" id="{7E19D05F-14EF-401C-BF5C-0F033F10B768}"/>
              </a:ext>
            </a:extLst>
          </p:cNvPr>
          <p:cNvGrpSpPr/>
          <p:nvPr/>
        </p:nvGrpSpPr>
        <p:grpSpPr>
          <a:xfrm>
            <a:off x="2985373" y="3960394"/>
            <a:ext cx="3956180" cy="250090"/>
            <a:chOff x="2477749" y="1998548"/>
            <a:chExt cx="3956180" cy="419878"/>
          </a:xfrm>
        </p:grpSpPr>
        <p:sp>
          <p:nvSpPr>
            <p:cNvPr id="80" name="Rectangle 79">
              <a:extLst>
                <a:ext uri="{FF2B5EF4-FFF2-40B4-BE49-F238E27FC236}">
                  <a16:creationId xmlns:a16="http://schemas.microsoft.com/office/drawing/2014/main" id="{D3FE4BEB-650E-4E81-9ECC-A1A2C94F0361}"/>
                </a:ext>
              </a:extLst>
            </p:cNvPr>
            <p:cNvSpPr/>
            <p:nvPr/>
          </p:nvSpPr>
          <p:spPr>
            <a:xfrm>
              <a:off x="2477749" y="1998549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1" name="Rectangle 80">
              <a:extLst>
                <a:ext uri="{FF2B5EF4-FFF2-40B4-BE49-F238E27FC236}">
                  <a16:creationId xmlns:a16="http://schemas.microsoft.com/office/drawing/2014/main" id="{DF4F1963-34C1-4C9C-9386-683F1EC1AC1F}"/>
                </a:ext>
              </a:extLst>
            </p:cNvPr>
            <p:cNvSpPr/>
            <p:nvPr/>
          </p:nvSpPr>
          <p:spPr>
            <a:xfrm>
              <a:off x="3466794" y="1998549"/>
              <a:ext cx="989045" cy="419877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>
                  <a:solidFill>
                    <a:schemeClr val="tx1"/>
                  </a:solidFill>
                </a:rPr>
                <a:t>Punctured</a:t>
              </a:r>
            </a:p>
          </p:txBody>
        </p: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36BDFD8F-D775-4527-9419-24F440CD8DC8}"/>
                </a:ext>
              </a:extLst>
            </p:cNvPr>
            <p:cNvSpPr/>
            <p:nvPr/>
          </p:nvSpPr>
          <p:spPr>
            <a:xfrm>
              <a:off x="4455839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83" name="Rectangle 82">
              <a:extLst>
                <a:ext uri="{FF2B5EF4-FFF2-40B4-BE49-F238E27FC236}">
                  <a16:creationId xmlns:a16="http://schemas.microsoft.com/office/drawing/2014/main" id="{3744AED1-F21B-401B-8A7C-C03D8D3AF1CF}"/>
                </a:ext>
              </a:extLst>
            </p:cNvPr>
            <p:cNvSpPr/>
            <p:nvPr/>
          </p:nvSpPr>
          <p:spPr>
            <a:xfrm>
              <a:off x="5444884" y="1998548"/>
              <a:ext cx="989045" cy="419877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7CBB25AA-5B95-4FC4-9325-6DFDACA2773E}"/>
                  </a:ext>
                </a:extLst>
              </p:cNvPr>
              <p:cNvSpPr/>
              <p:nvPr/>
            </p:nvSpPr>
            <p:spPr>
              <a:xfrm>
                <a:off x="9411194" y="2241655"/>
                <a:ext cx="129073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3" name="Rectangle 92">
                <a:extLst>
                  <a:ext uri="{FF2B5EF4-FFF2-40B4-BE49-F238E27FC236}">
                    <a16:creationId xmlns:a16="http://schemas.microsoft.com/office/drawing/2014/main" id="{7CBB25AA-5B95-4FC4-9325-6DFDACA2773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1194" y="2241655"/>
                <a:ext cx="1290738" cy="37023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BC6EA0B9-AED8-4ECA-9605-73BD47E2AEC9}"/>
                  </a:ext>
                </a:extLst>
              </p:cNvPr>
              <p:cNvSpPr/>
              <p:nvPr/>
            </p:nvSpPr>
            <p:spPr>
              <a:xfrm>
                <a:off x="7184876" y="2242104"/>
                <a:ext cx="21809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4" name="Rectangle 93">
                <a:extLst>
                  <a:ext uri="{FF2B5EF4-FFF2-40B4-BE49-F238E27FC236}">
                    <a16:creationId xmlns:a16="http://schemas.microsoft.com/office/drawing/2014/main" id="{BC6EA0B9-AED8-4ECA-9605-73BD47E2AE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2242104"/>
                <a:ext cx="2180982" cy="369332"/>
              </a:xfrm>
              <a:prstGeom prst="rect">
                <a:avLst/>
              </a:prstGeom>
              <a:blipFill>
                <a:blip r:embed="rId3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4E63D562-9AD1-47F1-BF62-BEE8A06CE947}"/>
                  </a:ext>
                </a:extLst>
              </p:cNvPr>
              <p:cNvSpPr/>
              <p:nvPr/>
            </p:nvSpPr>
            <p:spPr>
              <a:xfrm>
                <a:off x="7143757" y="3916758"/>
                <a:ext cx="218098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𝑃𝑆𝑅𝑅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=60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5" name="Rectangle 94">
                <a:extLst>
                  <a:ext uri="{FF2B5EF4-FFF2-40B4-BE49-F238E27FC236}">
                    <a16:creationId xmlns:a16="http://schemas.microsoft.com/office/drawing/2014/main" id="{4E63D562-9AD1-47F1-BF62-BEE8A06CE94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43757" y="3916758"/>
                <a:ext cx="2180982" cy="369332"/>
              </a:xfrm>
              <a:prstGeom prst="rect">
                <a:avLst/>
              </a:prstGeom>
              <a:blipFill>
                <a:blip r:embed="rId4"/>
                <a:stretch>
                  <a:fillRect b="-1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44AFFFD4-1B1D-4C92-88A0-AE03567C003A}"/>
                  </a:ext>
                </a:extLst>
              </p:cNvPr>
              <p:cNvSpPr/>
              <p:nvPr/>
            </p:nvSpPr>
            <p:spPr>
              <a:xfrm>
                <a:off x="7184876" y="3096418"/>
                <a:ext cx="21745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=80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6" name="Rectangle 95">
                <a:extLst>
                  <a:ext uri="{FF2B5EF4-FFF2-40B4-BE49-F238E27FC236}">
                    <a16:creationId xmlns:a16="http://schemas.microsoft.com/office/drawing/2014/main" id="{44AFFFD4-1B1D-4C92-88A0-AE03567C003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3096418"/>
                <a:ext cx="2174570" cy="36933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9EA8FC76-D4BC-4A75-B059-F499542B6D17}"/>
                  </a:ext>
                </a:extLst>
              </p:cNvPr>
              <p:cNvSpPr/>
              <p:nvPr/>
            </p:nvSpPr>
            <p:spPr>
              <a:xfrm>
                <a:off x="7184876" y="4500435"/>
                <a:ext cx="21745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𝑒𝐵</m:t>
                      </m:r>
                      <m:sSub>
                        <m:sSubPr>
                          <m:ctrlP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𝑊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b>
                      </m:sSub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=40</m:t>
                      </m:r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𝑀𝐻𝑧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7" name="Rectangle 96">
                <a:extLst>
                  <a:ext uri="{FF2B5EF4-FFF2-40B4-BE49-F238E27FC236}">
                    <a16:creationId xmlns:a16="http://schemas.microsoft.com/office/drawing/2014/main" id="{9EA8FC76-D4BC-4A75-B059-F499542B6D1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4876" y="4500435"/>
                <a:ext cx="2174570" cy="36933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B75A0453-40E6-4CD6-A270-6F95D8D9986D}"/>
                  </a:ext>
                </a:extLst>
              </p:cNvPr>
              <p:cNvSpPr/>
              <p:nvPr/>
            </p:nvSpPr>
            <p:spPr>
              <a:xfrm>
                <a:off x="9411194" y="3954744"/>
                <a:ext cx="1290738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𝑅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=3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99" name="Rectangle 98">
                <a:extLst>
                  <a:ext uri="{FF2B5EF4-FFF2-40B4-BE49-F238E27FC236}">
                    <a16:creationId xmlns:a16="http://schemas.microsoft.com/office/drawing/2014/main" id="{B75A0453-40E6-4CD6-A270-6F95D8D9986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1194" y="3954744"/>
                <a:ext cx="1290738" cy="37023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FDFC76F5-74A4-42C8-89FA-69427117CA27}"/>
                  </a:ext>
                </a:extLst>
              </p:cNvPr>
              <p:cNvSpPr/>
              <p:nvPr/>
            </p:nvSpPr>
            <p:spPr>
              <a:xfrm>
                <a:off x="9365858" y="3100121"/>
                <a:ext cx="1284326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</m:t>
                          </m:r>
                          <m:r>
                            <a:rPr lang="en-US" sz="1800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𝑇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=4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100" name="Rectangle 99">
                <a:extLst>
                  <a:ext uri="{FF2B5EF4-FFF2-40B4-BE49-F238E27FC236}">
                    <a16:creationId xmlns:a16="http://schemas.microsoft.com/office/drawing/2014/main" id="{FDFC76F5-74A4-42C8-89FA-69427117CA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65858" y="3100121"/>
                <a:ext cx="1284326" cy="37023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0ED39768-5AA7-46B1-B76C-1988EB41A9D7}"/>
                  </a:ext>
                </a:extLst>
              </p:cNvPr>
              <p:cNvSpPr/>
              <p:nvPr/>
            </p:nvSpPr>
            <p:spPr>
              <a:xfrm>
                <a:off x="9417606" y="4500435"/>
                <a:ext cx="1284326" cy="37023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180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𝑁</m:t>
                          </m:r>
                        </m:e>
                        <m:sub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𝑠</m:t>
                          </m:r>
                        </m:sub>
                        <m:sup>
                          <m:r>
                            <a:rPr lang="en-US" sz="1800" i="1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</a:rPr>
                            <m:t>𝑃𝑆𝑅𝑇</m:t>
                          </m:r>
                        </m:sup>
                      </m:sSubSup>
                      <m:r>
                        <a:rPr lang="en-US" sz="1800" b="0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US" sz="1800"/>
              </a:p>
            </p:txBody>
          </p:sp>
        </mc:Choice>
        <mc:Fallback xmlns="">
          <p:sp>
            <p:nvSpPr>
              <p:cNvPr id="101" name="Rectangle 100">
                <a:extLst>
                  <a:ext uri="{FF2B5EF4-FFF2-40B4-BE49-F238E27FC236}">
                    <a16:creationId xmlns:a16="http://schemas.microsoft.com/office/drawing/2014/main" id="{0ED39768-5AA7-46B1-B76C-1988EB41A9D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7606" y="4500435"/>
                <a:ext cx="1284326" cy="370230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xtBox 47">
            <a:extLst>
              <a:ext uri="{FF2B5EF4-FFF2-40B4-BE49-F238E27FC236}">
                <a16:creationId xmlns:a16="http://schemas.microsoft.com/office/drawing/2014/main" id="{E72014A8-0615-4DC2-AC88-F2885F8EBEDD}"/>
              </a:ext>
            </a:extLst>
          </p:cNvPr>
          <p:cNvSpPr txBox="1"/>
          <p:nvPr/>
        </p:nvSpPr>
        <p:spPr>
          <a:xfrm>
            <a:off x="1053936" y="3016320"/>
            <a:ext cx="13656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PSRT PPDU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59432E6A-E41D-4595-AB50-D2825303A43E}"/>
              </a:ext>
            </a:extLst>
          </p:cNvPr>
          <p:cNvSpPr txBox="1"/>
          <p:nvPr/>
        </p:nvSpPr>
        <p:spPr>
          <a:xfrm>
            <a:off x="1053935" y="3882740"/>
            <a:ext cx="13965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>
                <a:solidFill>
                  <a:schemeClr val="tx1"/>
                </a:solidFill>
              </a:rPr>
              <a:t>PSRR PPDU</a:t>
            </a:r>
          </a:p>
        </p:txBody>
      </p:sp>
    </p:spTree>
    <p:extLst>
      <p:ext uri="{BB962C8B-B14F-4D97-AF65-F5344CB8AC3E}">
        <p14:creationId xmlns:p14="http://schemas.microsoft.com/office/powerpoint/2010/main" val="64505356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/>
              <a:t>Potential Solutions (2/2)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119883" y="1115987"/>
                <a:ext cx="9998885" cy="5359427"/>
              </a:xfrm>
            </p:spPr>
            <p:txBody>
              <a:bodyPr>
                <a:normAutofit fontScale="92500" lnSpcReduction="20000"/>
              </a:bodyPr>
              <a:lstStyle/>
              <a:p>
                <a:pPr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chemeClr val="tx1"/>
                    </a:solidFill>
                  </a:rPr>
                  <a:t>When STA operatin</a:t>
                </a:r>
                <a:r>
                  <a:rPr lang="en-US" dirty="0">
                    <a:solidFill>
                      <a:schemeClr val="tx1"/>
                    </a:solidFill>
                  </a:rPr>
                  <a:t>g channel DOES NOT match PSRR PPDU, some terms need to be adjusted 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𝑻𝑿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𝑷𝑾</m:t>
                        </m:r>
                        <m:sSub>
                          <m:sSubPr>
                            <m:ctrlPr>
                              <a:rPr lang="en-US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4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𝑷𝑺𝑹𝑻</m:t>
                            </m:r>
                          </m:sub>
                        </m:sSub>
                      </m:sub>
                    </m:sSub>
                    <m:r>
                      <a:rPr lang="en-US" sz="2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upper bound calculation: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 dirty="0"/>
                  <a:t>Option 1</a:t>
                </a:r>
                <a:r>
                  <a:rPr lang="en-US" dirty="0"/>
                  <a:t>:</a:t>
                </a:r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sz="1800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endParaRPr lang="en-US" dirty="0">
                  <a:solidFill>
                    <a:schemeClr val="tx1"/>
                  </a:solidFill>
                </a:endParaRPr>
              </a:p>
              <a:p>
                <a:pPr marL="914400" lvl="2" indent="0"/>
                <a:r>
                  <a:rPr lang="en-US" dirty="0">
                    <a:solidFill>
                      <a:schemeClr val="tx1"/>
                    </a:solidFill>
                  </a:rPr>
                  <a:t>w</a:t>
                </a:r>
                <a:r>
                  <a:rPr lang="en-US" sz="1800" b="0" dirty="0">
                    <a:solidFill>
                      <a:schemeClr val="tx1"/>
                    </a:solidFill>
                  </a:rPr>
                  <a:t>here </a:t>
                </a:r>
                <a:r>
                  <a:rPr lang="en-US" dirty="0">
                    <a:solidFill>
                      <a:schemeClr val="tx1"/>
                    </a:solidFill>
                  </a:rPr>
                  <a:t>OBSS STA measures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𝑹𝑷</m:t>
                    </m:r>
                    <m:sSub>
                      <m:sSubPr>
                        <m:ctrlP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𝑳</m:t>
                        </m:r>
                      </m:e>
                      <m:sub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𝑷𝑺𝑹𝑹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𝑺𝑻𝑨</m:t>
                        </m:r>
                      </m:sub>
                    </m:sSub>
                    <m:r>
                      <a:rPr lang="en-US" b="1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800" b="0" dirty="0">
                    <a:solidFill>
                      <a:schemeClr val="tx1"/>
                    </a:solidFill>
                  </a:rPr>
                  <a:t>over the overlapping </a:t>
                </a:r>
                <a:r>
                  <a:rPr lang="en-US" dirty="0">
                    <a:solidFill>
                      <a:schemeClr val="tx1"/>
                    </a:solidFill>
                  </a:rPr>
                  <a:t>channel</a:t>
                </a:r>
                <a:r>
                  <a:rPr lang="en-US" sz="1800" b="0" dirty="0">
                    <a:solidFill>
                      <a:schemeClr val="tx1"/>
                    </a:solidFill>
                  </a:rPr>
                  <a:t> between STA operating channel and PSRR </a:t>
                </a:r>
                <a:r>
                  <a:rPr lang="en-US" dirty="0">
                    <a:solidFill>
                      <a:schemeClr val="tx1"/>
                    </a:solidFill>
                  </a:rPr>
                  <a:t>PPDU</a:t>
                </a:r>
                <a:r>
                  <a:rPr lang="en-US" sz="1800" b="0" dirty="0">
                    <a:solidFill>
                      <a:schemeClr val="tx1"/>
                    </a:solidFill>
                  </a:rPr>
                  <a:t>,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𝑆𝑇𝐴</m:t>
                        </m:r>
                      </m:sub>
                    </m:sSub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is the effective bandwidth of this overlapping BW with un-punctured subchannels only</a:t>
                </a:r>
              </a:p>
              <a:p>
                <a:pPr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lvl="1">
                  <a:buFont typeface="Arial" panose="020B0604020202020204" pitchFamily="34" charset="0"/>
                  <a:buChar char="•"/>
                </a:pPr>
                <a:r>
                  <a:rPr lang="en-US" b="1" dirty="0"/>
                  <a:t>Option 2</a:t>
                </a:r>
                <a:r>
                  <a:rPr lang="en-US" dirty="0"/>
                  <a:t>:</a:t>
                </a:r>
              </a:p>
              <a:p>
                <a:pPr marL="0" indent="0"/>
                <a:endParaRPr lang="en-US" dirty="0"/>
              </a:p>
              <a:p>
                <a:pPr lvl="2">
                  <a:buFont typeface="Arial" panose="020B0604020202020204" pitchFamily="34" charset="0"/>
                  <a:buChar char="•"/>
                </a:pPr>
                <a:endParaRPr lang="en-US" b="0" i="1" dirty="0">
                  <a:solidFill>
                    <a:schemeClr val="tx1"/>
                  </a:solidFill>
                  <a:latin typeface="Cambria Math" panose="02040503050406030204" pitchFamily="18" charset="0"/>
                </a:endParaRPr>
              </a:p>
              <a:p>
                <a:pPr marL="914400" lvl="2" indent="0"/>
                <a:r>
                  <a:rPr lang="en-US" dirty="0">
                    <a:solidFill>
                      <a:schemeClr val="tx1"/>
                    </a:solidFill>
                  </a:rPr>
                  <a:t>w</a:t>
                </a:r>
                <a:r>
                  <a:rPr lang="en-US" b="0" dirty="0">
                    <a:solidFill>
                      <a:schemeClr val="tx1"/>
                    </a:solidFill>
                  </a:rPr>
                  <a:t>here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𝑅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𝑆𝑇𝐴</m:t>
                        </m:r>
                      </m:sup>
                    </m:sSubSup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dirty="0"/>
                  <a:t> is the number of un-punctured 20MHz subchannels in the overlapping channel between STA operating channel and PSRR PPDU</a:t>
                </a:r>
              </a:p>
              <a:p>
                <a:pPr marL="914400" lvl="2" indent="0"/>
                <a:endParaRPr lang="en-US" dirty="0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/>
                  <a:t>Both options require obtaining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𝑒𝐵</m:t>
                    </m:r>
                    <m:sSub>
                      <m:sSub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𝑊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b>
                    </m:sSub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𝑜𝑟</m:t>
                    </m:r>
                    <m:sSubSup>
                      <m:sSubSupPr>
                        <m:ctrlP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</m:t>
                        </m:r>
                      </m:sub>
                      <m:sup>
                        <m:r>
                          <a:rPr lang="en-US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𝑃𝑆𝑅𝑅</m:t>
                        </m:r>
                      </m:sup>
                    </m:sSubSup>
                  </m:oMath>
                </a14:m>
                <a:r>
                  <a:rPr lang="en-US" dirty="0"/>
                  <a:t>. The mechanism for doing so is TBD.</a:t>
                </a:r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800100" lvl="1">
                  <a:buFont typeface="Arial" panose="020B0604020202020204" pitchFamily="34" charset="0"/>
                  <a:buChar char="•"/>
                </a:pPr>
                <a:r>
                  <a:rPr lang="en-US" dirty="0"/>
                  <a:t>The solutions are more general and can be applied to the cases shown on </a:t>
                </a:r>
                <a:r>
                  <a:rPr lang="en-US"/>
                  <a:t>Slide 7</a:t>
                </a:r>
                <a:endParaRPr lang="en-US" dirty="0"/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400050">
                  <a:buFont typeface="Arial" panose="020B0604020202020204" pitchFamily="34" charset="0"/>
                  <a:buChar char="•"/>
                </a:pPr>
                <a:endParaRPr lang="en-US" dirty="0"/>
              </a:p>
              <a:p>
                <a:pPr marL="914400" lvl="2" indent="0"/>
                <a:endParaRPr lang="en-US" dirty="0"/>
              </a:p>
              <a:p>
                <a:pPr marL="914400" lvl="2" indent="0"/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119883" y="1115987"/>
                <a:ext cx="9998885" cy="5359427"/>
              </a:xfrm>
              <a:blipFill>
                <a:blip r:embed="rId3"/>
                <a:stretch>
                  <a:fillRect l="-732" t="-2048" b="-68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Zinan Lin (</a:t>
            </a:r>
            <a:r>
              <a:rPr lang="en-GB" err="1"/>
              <a:t>InterDigital</a:t>
            </a:r>
            <a:r>
              <a:rPr lang="en-GB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April 2021</a:t>
            </a:r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/>
              <p:nvPr/>
            </p:nvSpPr>
            <p:spPr>
              <a:xfrm>
                <a:off x="765182" y="2197504"/>
                <a:ext cx="10661635" cy="78386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𝑒𝐵</m:t>
                                </m:r>
                                <m:sSub>
                                  <m:sSubPr>
                                    <m:ctrlP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𝑊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𝑃𝑆𝑅𝑇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𝑹𝑷</m:t>
                        </m:r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𝑳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𝑷𝑺𝑹𝑹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𝑺𝑻𝑨</m:t>
                            </m:r>
                          </m:sub>
                        </m:s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 b="0" i="0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f>
                              <m:f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fPr>
                              <m:num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𝒆𝑩</m:t>
                                </m:r>
                                <m:sSub>
                                  <m:sSubPr>
                                    <m:ctrlP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𝑾</m:t>
                                    </m:r>
                                  </m:e>
                                  <m:sub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𝑷𝑺𝑹𝑹</m:t>
                                    </m:r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−</m:t>
                                    </m:r>
                                    <m:r>
                                      <a:rPr lang="en-US" sz="1800" b="1" i="1" smtClean="0">
                                        <a:solidFill>
                                          <a:schemeClr val="tx1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𝑺𝑻𝑨</m:t>
                                    </m:r>
                                  </m:sub>
                                </m:sSub>
                              </m:num>
                              <m:den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20</m:t>
                                </m:r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𝑀𝐻𝑧</m:t>
                                </m:r>
                              </m:den>
                            </m:f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/>
                  <a:t>     </a:t>
                </a:r>
                <a:r>
                  <a:rPr lang="en-US" sz="1800">
                    <a:solidFill>
                      <a:schemeClr val="tx1"/>
                    </a:solidFill>
                  </a:rPr>
                  <a:t>[dBm]</a:t>
                </a:r>
                <a:r>
                  <a:rPr lang="en-US" sz="1800"/>
                  <a:t> . (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B6A69458-F2CB-44DC-8C99-D1CBA292E5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5182" y="2197504"/>
                <a:ext cx="10661635" cy="783869"/>
              </a:xfrm>
              <a:prstGeom prst="rect">
                <a:avLst/>
              </a:prstGeom>
              <a:blipFill>
                <a:blip r:embed="rId4"/>
                <a:stretch>
                  <a:fillRect l="-515" r="-858" b="-116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/>
              <p:nvPr/>
            </p:nvSpPr>
            <p:spPr>
              <a:xfrm>
                <a:off x="663688" y="4249056"/>
                <a:ext cx="10864622" cy="40741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 panose="02040503050406030204" pitchFamily="18" charset="0"/>
                      </a:rPr>
                      <m:t>𝑇</m:t>
                    </m:r>
                    <m:sSub>
                      <m:sSub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𝑇𝑋</m:t>
                        </m:r>
                      </m:e>
                      <m:sub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𝑃𝑊</m:t>
                        </m:r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𝑅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𝑃𝑆𝑅𝑇</m:t>
                            </m:r>
                          </m:sub>
                        </m:sSub>
                      </m:sub>
                    </m:sSub>
                    <m:r>
                      <a:rPr lang="en-US" sz="1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−10</m:t>
                    </m:r>
                    <m:func>
                      <m:funcPr>
                        <m:ctrlP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sSub>
                          <m:sSub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1800" b="0" i="0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log</m:t>
                            </m:r>
                          </m:e>
                          <m:sub>
                            <m: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10</m:t>
                            </m:r>
                          </m:sub>
                        </m:sSub>
                      </m:fName>
                      <m:e>
                        <m:d>
                          <m:dPr>
                            <m:ctrlPr>
                              <a:rPr lang="en-US" sz="18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𝑁</m:t>
                                </m:r>
                              </m:e>
                              <m:sub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𝑠</m:t>
                                </m:r>
                              </m:sub>
                              <m:sup>
                                <m:r>
                                  <a:rPr lang="en-US" sz="18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𝑃𝑆𝑅𝑇</m:t>
                                </m:r>
                              </m:sup>
                            </m:sSubSup>
                          </m:e>
                        </m:d>
                        <m:r>
                          <a:rPr lang="en-US" sz="18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≤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r>
                              <m:rPr>
                                <m:sty m:val="p"/>
                              </m:rPr>
                              <a:rPr lang="en-US" sz="180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min</m:t>
                            </m:r>
                          </m:fName>
                          <m:e>
                            <m:d>
                              <m:d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1,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𝐸𝑆𝑅</m:t>
                                </m:r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d>
                          </m:e>
                        </m:func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−(</m:t>
                        </m:r>
                        <m:r>
                          <a:rPr lang="en-US" sz="18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𝑹𝑷</m:t>
                        </m:r>
                        <m:sSub>
                          <m:sSubPr>
                            <m:ctrlP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1800" b="1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𝑳</m:t>
                            </m:r>
                          </m:e>
                          <m:sub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𝑷𝑺𝑹𝑹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1800" b="1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𝑺𝑻𝑨</m:t>
                            </m:r>
                          </m:sub>
                        </m:sSub>
                        <m:r>
                          <a:rPr lang="en-US" sz="180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−10</m:t>
                        </m:r>
                        <m:func>
                          <m:funcPr>
                            <m:ctrlP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uncPr>
                          <m:fName>
                            <m:sSub>
                              <m:sSubPr>
                                <m:ctrlP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m:rPr>
                                    <m:sty m:val="p"/>
                                  </m:rPr>
                                  <a:rPr lang="en-US" sz="18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log</m:t>
                                </m:r>
                              </m:e>
                              <m:sub>
                                <m:r>
                                  <a:rPr lang="en-US" sz="18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sub>
                            </m:sSub>
                          </m:fName>
                          <m:e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(</m:t>
                            </m:r>
                            <m:sSubSup>
                              <m:sSubSupPr>
                                <m:ctrlP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𝑵</m:t>
                                </m:r>
                              </m:e>
                              <m:sub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𝒔</m:t>
                                </m:r>
                              </m:sub>
                              <m:sup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𝑷𝑺𝑹𝑹</m:t>
                                </m:r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800" b="1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</a:rPr>
                                  <m:t>𝑺𝑻𝑨</m:t>
                                </m:r>
                              </m:sup>
                            </m:sSubSup>
                            <m:r>
                              <a:rPr lang="en-US" sz="1800" i="1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))</m:t>
                            </m:r>
                          </m:e>
                        </m:func>
                      </m:e>
                    </m:func>
                  </m:oMath>
                </a14:m>
                <a:r>
                  <a:rPr lang="en-US" sz="1800" dirty="0"/>
                  <a:t>. (		</a:t>
                </a:r>
                <a:r>
                  <a:rPr lang="en-US" sz="1800" dirty="0">
                    <a:solidFill>
                      <a:schemeClr val="tx1"/>
                    </a:solidFill>
                  </a:rPr>
                  <a:t>[dBm]</a:t>
                </a:r>
                <a:r>
                  <a:rPr lang="en-US" sz="1800" dirty="0"/>
                  <a:t>1</a:t>
                </a:r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A0793D36-8BAF-4AF5-B06C-4C094C5EF77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3688" y="4249056"/>
                <a:ext cx="10864622" cy="407419"/>
              </a:xfrm>
              <a:prstGeom prst="rect">
                <a:avLst/>
              </a:prstGeom>
              <a:blipFill>
                <a:blip r:embed="rId5"/>
                <a:stretch>
                  <a:fillRect t="-4478" b="-164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423355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1C8B2A674D1584E83F471FA4EBB1D9A" ma:contentTypeVersion="13" ma:contentTypeDescription="Create a new document." ma:contentTypeScope="" ma:versionID="2292ab0696147c444f138c7e473ad8db">
  <xsd:schema xmlns:xsd="http://www.w3.org/2001/XMLSchema" xmlns:xs="http://www.w3.org/2001/XMLSchema" xmlns:p="http://schemas.microsoft.com/office/2006/metadata/properties" xmlns:ns3="2c1f353b-72a6-47f8-b41a-63ac3ee88c5c" xmlns:ns4="c15f9b33-44dc-4e0a-9e09-435387c6f571" targetNamespace="http://schemas.microsoft.com/office/2006/metadata/properties" ma:root="true" ma:fieldsID="d59f987f56e21467d0c98fca7f8cef48" ns3:_="" ns4:_="">
    <xsd:import namespace="2c1f353b-72a6-47f8-b41a-63ac3ee88c5c"/>
    <xsd:import namespace="c15f9b33-44dc-4e0a-9e09-435387c6f57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c1f353b-72a6-47f8-b41a-63ac3ee88c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4" nillable="true" ma:displayName="Location" ma:internalName="MediaServiceLocatio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5f9b33-44dc-4e0a-9e09-435387c6f571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c15f9b33-44dc-4e0a-9e09-435387c6f571">
      <UserInfo>
        <DisplayName>Zinan Lin</DisplayName>
        <AccountId>16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689E863-A12F-4604-A25B-CB9F20ABCE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c1f353b-72a6-47f8-b41a-63ac3ee88c5c"/>
    <ds:schemaRef ds:uri="c15f9b33-44dc-4e0a-9e09-435387c6f57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49B6FD7-A7EF-4FFA-B3AA-4E285A044B96}">
  <ds:schemaRefs>
    <ds:schemaRef ds:uri="http://schemas.openxmlformats.org/package/2006/metadata/core-properties"/>
    <ds:schemaRef ds:uri="c15f9b33-44dc-4e0a-9e09-435387c6f571"/>
    <ds:schemaRef ds:uri="http://purl.org/dc/dcmitype/"/>
    <ds:schemaRef ds:uri="http://schemas.microsoft.com/office/2006/documentManagement/types"/>
    <ds:schemaRef ds:uri="http://purl.org/dc/elements/1.1/"/>
    <ds:schemaRef ds:uri="http://schemas.microsoft.com/office/2006/metadata/properties"/>
    <ds:schemaRef ds:uri="2c1f353b-72a6-47f8-b41a-63ac3ee88c5c"/>
    <ds:schemaRef ds:uri="http://purl.org/dc/terms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</TotalTime>
  <Words>1384</Words>
  <Application>Microsoft Office PowerPoint</Application>
  <PresentationFormat>Widescreen</PresentationFormat>
  <Paragraphs>247</Paragraphs>
  <Slides>15</Slides>
  <Notes>10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3" baseType="lpstr">
      <vt:lpstr>Arial</vt:lpstr>
      <vt:lpstr>Calibri</vt:lpstr>
      <vt:lpstr>Cambria Math</vt:lpstr>
      <vt:lpstr>Segoe UI</vt:lpstr>
      <vt:lpstr>Times New Roman</vt:lpstr>
      <vt:lpstr>Wingdings</vt:lpstr>
      <vt:lpstr>Office Theme</vt:lpstr>
      <vt:lpstr>Document</vt:lpstr>
      <vt:lpstr>Discussion on Spatial Reuse Issues</vt:lpstr>
      <vt:lpstr>PowerPoint Presentation</vt:lpstr>
      <vt:lpstr>Introduction</vt:lpstr>
      <vt:lpstr>Recap - Current PSR Operation [3]</vt:lpstr>
      <vt:lpstr>Recap - ESR Definition</vt:lpstr>
      <vt:lpstr>11be Features Impacting PSR Operation</vt:lpstr>
      <vt:lpstr>Potential Solutions (1/2) </vt:lpstr>
      <vt:lpstr>Examples – PSRT PPDU Operating Channel Matches PSRR PPDU Operating Channel</vt:lpstr>
      <vt:lpstr>Potential Solutions (2/2) </vt:lpstr>
      <vt:lpstr>Examples – PSRT PPDU Operating BW Mismatches PSRR PPDU Operating BW</vt:lpstr>
      <vt:lpstr>Conclusions</vt:lpstr>
      <vt:lpstr>PowerPoint Presentation</vt:lpstr>
      <vt:lpstr>Straw poll 1</vt:lpstr>
      <vt:lpstr>Straw poll 2</vt:lpstr>
      <vt:lpstr>PPDU_BW determination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Sptatial resue discussion</dc:title>
  <dc:creator>Xiaofei.Wang@InterDigital.com</dc:creator>
  <cp:lastModifiedBy>Xiaofei Wang</cp:lastModifiedBy>
  <cp:revision>3</cp:revision>
  <cp:lastPrinted>1601-01-01T00:00:00Z</cp:lastPrinted>
  <dcterms:created xsi:type="dcterms:W3CDTF">2014-04-14T10:59:07Z</dcterms:created>
  <dcterms:modified xsi:type="dcterms:W3CDTF">2021-04-28T13:25:26Z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0x010100B1C8B2A674D1584E83F471FA4EBB1D9A</vt:lpwstr>
  </property>
</Properties>
</file>