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276" r:id="rId6"/>
    <p:sldId id="273" r:id="rId7"/>
    <p:sldId id="353" r:id="rId8"/>
    <p:sldId id="351" r:id="rId9"/>
    <p:sldId id="356" r:id="rId10"/>
    <p:sldId id="346" r:id="rId11"/>
    <p:sldId id="357" r:id="rId12"/>
    <p:sldId id="323" r:id="rId13"/>
    <p:sldId id="284" r:id="rId14"/>
    <p:sldId id="339" r:id="rId15"/>
    <p:sldId id="352" r:id="rId16"/>
    <p:sldId id="348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8" name="Author" initials="A" lastIdx="0" clrIdx="7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4620" y="111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802.11-yy/1065r1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10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930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62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64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59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April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90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Draft: UL Overhead Analysis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5211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802.11-21/0601r1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3.e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07262" y="288875"/>
            <a:ext cx="2303451" cy="273050"/>
          </a:xfrm>
        </p:spPr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333730" y="6566694"/>
            <a:ext cx="3041644" cy="180975"/>
          </a:xfrm>
        </p:spPr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Discussion on Spatial Reuse Issues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2021-04-06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588462"/>
              </p:ext>
            </p:extLst>
          </p:nvPr>
        </p:nvGraphicFramePr>
        <p:xfrm>
          <a:off x="2714625" y="3157538"/>
          <a:ext cx="7343775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65012" imgH="2772730" progId="Word.Document.8">
                  <p:embed/>
                </p:oleObj>
              </mc:Choice>
              <mc:Fallback>
                <p:oleObj name="Document" r:id="rId4" imgW="8265012" imgH="27727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157538"/>
                        <a:ext cx="7343775" cy="2454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09800" y="247888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2209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03512" y="1700809"/>
            <a:ext cx="8784976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/>
              <a:t>[1] 802-11-21/0269r1 PSR-based SR Normalization Discussion</a:t>
            </a:r>
          </a:p>
          <a:p>
            <a:pPr marL="0" indent="0"/>
            <a:endParaRPr lang="en-US" sz="2000" kern="0"/>
          </a:p>
          <a:p>
            <a:pPr marL="0" indent="0"/>
            <a:r>
              <a:rPr lang="en-US" sz="2000" kern="0"/>
              <a:t>[2] 802-11-21/0440r2 PDT-EHT-PSR-based-SR </a:t>
            </a:r>
          </a:p>
          <a:p>
            <a:pPr marL="0" indent="0"/>
            <a:endParaRPr lang="en-US" sz="2000" kern="0"/>
          </a:p>
          <a:p>
            <a:pPr marL="0" indent="0"/>
            <a:r>
              <a:rPr lang="en-US" sz="2000" kern="0"/>
              <a:t>[3] 802.11ax D8.0</a:t>
            </a:r>
          </a:p>
          <a:p>
            <a:pPr marL="0" indent="0"/>
            <a:endParaRPr lang="en-US" sz="2000" kern="0"/>
          </a:p>
          <a:p>
            <a:pPr marL="0" indent="0"/>
            <a:endParaRPr lang="en-US" sz="2000" kern="0"/>
          </a:p>
          <a:p>
            <a:pPr marL="0" indent="0"/>
            <a:endParaRPr lang="en-US" sz="2000" kern="0"/>
          </a:p>
          <a:p>
            <a:pPr marL="0" indent="0"/>
            <a:endParaRPr lang="en-US" sz="2000" kern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/>
              <a:t>Straw poll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 sz="1800">
                <a:effectLst/>
                <a:latin typeface="Segoe UI" panose="020B0502040204020203" pitchFamily="34" charset="0"/>
              </a:rPr>
              <a:t>Do you agree that the </a:t>
            </a:r>
            <a:r>
              <a:rPr lang="en-US" sz="1800" err="1">
                <a:effectLst/>
                <a:latin typeface="Segoe UI" panose="020B0502040204020203" pitchFamily="34" charset="0"/>
              </a:rPr>
              <a:t>Tx_PWR_PSRT</a:t>
            </a:r>
            <a:r>
              <a:rPr lang="en-US" sz="1800">
                <a:effectLst/>
                <a:latin typeface="Segoe UI" panose="020B0502040204020203" pitchFamily="34" charset="0"/>
              </a:rPr>
              <a:t> setting should consider subchannel puncturing in both PSRT PPDU and PSRR PPDU?</a:t>
            </a:r>
            <a:endParaRPr lang="en-US" sz="180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Y/N/Abs:</a:t>
            </a:r>
          </a:p>
          <a:p>
            <a:pPr marL="0" inden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57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/>
              <a:t>Straw poll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>
                <a:latin typeface="Segoe UI" panose="020B0502040204020203" pitchFamily="34" charset="0"/>
              </a:rPr>
              <a:t>Which Option do you prefer to address the issue of </a:t>
            </a:r>
            <a:r>
              <a:rPr lang="en-US" sz="1800" dirty="0" err="1">
                <a:latin typeface="Segoe UI" panose="020B0502040204020203" pitchFamily="34" charset="0"/>
              </a:rPr>
              <a:t>Tx_Pwr_PPDU</a:t>
            </a:r>
            <a:r>
              <a:rPr lang="en-US" sz="1800" dirty="0">
                <a:latin typeface="Segoe UI" panose="020B0502040204020203" pitchFamily="34" charset="0"/>
              </a:rPr>
              <a:t> setting?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Segoe UI" panose="020B0502040204020203" pitchFamily="34" charset="0"/>
              </a:rPr>
              <a:t>Option 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latin typeface="Segoe UI" panose="020B0502040204020203" pitchFamily="34" charset="0"/>
              </a:rPr>
              <a:t>Option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effectLst/>
                <a:latin typeface="Segoe UI" panose="020B0502040204020203" pitchFamily="34" charset="0"/>
              </a:rPr>
              <a:t>Other option</a:t>
            </a:r>
            <a:endParaRPr lang="en-US" sz="1400" dirty="0">
              <a:effectLst/>
              <a:latin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 1/Option 2/Other Option/Abs:</a:t>
            </a:r>
          </a:p>
          <a:p>
            <a:pPr marL="0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673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DF9C1-56FE-449B-ACF7-0FEBD0C63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PPDU_BW determination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2DB29-68BA-453E-8FF3-B3077CB515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F42706-F5B0-4369-9104-8BEDABFD051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D44E5B-C27D-4BF0-9989-41E01DA9C0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5E01F67-F014-46EF-9A93-AAAD94B93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532" y="2096852"/>
            <a:ext cx="7494822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372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7306416" y="6475414"/>
            <a:ext cx="4246027" cy="180975"/>
          </a:xfrm>
        </p:spPr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502730" y="1928767"/>
            <a:ext cx="8769734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85800">
              <a:buFont typeface="Wingdings" panose="05000000000000000000" pitchFamily="2" charset="2"/>
              <a:buChar char="§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/>
              <a:t>In this contribution, we follow up on discussions on spatial reuse for EHT STA.</a:t>
            </a:r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7564"/>
            <a:ext cx="7770813" cy="1065213"/>
          </a:xfrm>
        </p:spPr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440" y="1124744"/>
            <a:ext cx="9937104" cy="483329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Spatial Reuse issues have been discussed in </a:t>
            </a:r>
            <a:r>
              <a:rPr lang="en-US" err="1"/>
              <a:t>TGbe</a:t>
            </a:r>
            <a:r>
              <a:rPr lang="en-US"/>
              <a:t> [1, 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kern="0"/>
              <a:t>Descriptions of two SR subfields in the U-SIG field of EHT TB PPDU </a:t>
            </a:r>
            <a:r>
              <a:rPr lang="en-GB"/>
              <a:t>were</a:t>
            </a:r>
            <a:r>
              <a:rPr lang="en-GB" kern="0"/>
              <a:t> </a:t>
            </a:r>
            <a:r>
              <a:rPr lang="en-GB"/>
              <a:t>proposed</a:t>
            </a:r>
            <a:r>
              <a:rPr lang="en-GB" kern="0"/>
              <a:t> </a:t>
            </a:r>
            <a:r>
              <a:rPr lang="en-GB"/>
              <a:t>i</a:t>
            </a:r>
            <a:r>
              <a:rPr lang="en-GB" kern="0"/>
              <a:t>n [</a:t>
            </a:r>
            <a:r>
              <a:rPr lang="en-GB"/>
              <a:t>2</a:t>
            </a:r>
            <a:r>
              <a:rPr lang="en-GB" kern="0"/>
              <a:t>]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Further changes are needed for some specifications due to 11be features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9D696DEC-0BF1-4AA4-8C83-450F28E389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1407" y="1200033"/>
            <a:ext cx="6742417" cy="27693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/>
              <a:t>Recap - Current PSR Operation 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E80C66-A92D-4C6C-BB7C-183D841ECE0C}"/>
                  </a:ext>
                </a:extLst>
              </p:cNvPr>
              <p:cNvSpPr txBox="1"/>
              <p:nvPr/>
            </p:nvSpPr>
            <p:spPr>
              <a:xfrm>
                <a:off x="2560168" y="4085056"/>
                <a:ext cx="6212515" cy="460832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𝑃𝑃𝐷</m:t>
                                </m:r>
                                <m:sSub>
                                  <m:sSubPr>
                                    <m:ctrlP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600" b="0" i="1" smtClean="0">
                                        <a:latin typeface="Cambria Math" panose="02040503050406030204" pitchFamily="18" charset="0"/>
                                      </a:rPr>
                                      <m:t>𝐵𝑊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𝑅𝑃𝐿</m:t>
                        </m:r>
                      </m:e>
                    </m:func>
                  </m:oMath>
                </a14:m>
                <a:r>
                  <a:rPr lang="en-US" sz="1600"/>
                  <a:t> 	[dBm]      (1)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5E80C66-A92D-4C6C-BB7C-183D841ECE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168" y="4085056"/>
                <a:ext cx="6212515" cy="4608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>
            <a:extLst>
              <a:ext uri="{FF2B5EF4-FFF2-40B4-BE49-F238E27FC236}">
                <a16:creationId xmlns:a16="http://schemas.microsoft.com/office/drawing/2014/main" id="{4CBA73C9-59B7-45FE-BEE6-5A61EC61772C}"/>
              </a:ext>
            </a:extLst>
          </p:cNvPr>
          <p:cNvSpPr/>
          <p:nvPr/>
        </p:nvSpPr>
        <p:spPr>
          <a:xfrm>
            <a:off x="8342288" y="1247163"/>
            <a:ext cx="2592288" cy="1660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721EA0-F893-4B02-A37A-4F487D11F92C}"/>
              </a:ext>
            </a:extLst>
          </p:cNvPr>
          <p:cNvSpPr/>
          <p:nvPr/>
        </p:nvSpPr>
        <p:spPr>
          <a:xfrm>
            <a:off x="5292750" y="1460306"/>
            <a:ext cx="4633714" cy="16601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342CE2B-503E-4180-8FDB-5C787E86901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1829" y="1197714"/>
            <a:ext cx="4267415" cy="227002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78677DB-28BD-4D61-9CFB-84E101D04D70}"/>
              </a:ext>
            </a:extLst>
          </p:cNvPr>
          <p:cNvSpPr txBox="1"/>
          <p:nvPr/>
        </p:nvSpPr>
        <p:spPr>
          <a:xfrm>
            <a:off x="3576291" y="5840877"/>
            <a:ext cx="217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Tx power upper bound</a:t>
            </a:r>
          </a:p>
          <a:p>
            <a:pPr algn="ctr"/>
            <a:r>
              <a:rPr lang="en-US" sz="1400">
                <a:solidFill>
                  <a:schemeClr val="tx1"/>
                </a:solidFill>
              </a:rPr>
              <a:t>per 20MHz</a:t>
            </a:r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6132F9D2-2BEF-4B31-B225-31E1CF1D04E4}"/>
              </a:ext>
            </a:extLst>
          </p:cNvPr>
          <p:cNvSpPr/>
          <p:nvPr/>
        </p:nvSpPr>
        <p:spPr bwMode="auto">
          <a:xfrm rot="5400000">
            <a:off x="5362113" y="4582181"/>
            <a:ext cx="301840" cy="362011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C101120-3A2F-42BF-87B7-26AF2783BC6B}"/>
                  </a:ext>
                </a:extLst>
              </p:cNvPr>
              <p:cNvSpPr txBox="1"/>
              <p:nvPr/>
            </p:nvSpPr>
            <p:spPr>
              <a:xfrm>
                <a:off x="2560168" y="5018802"/>
                <a:ext cx="6212515" cy="46083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    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𝑃𝑆𝑅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𝑅𝑃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10</m:t>
                    </m:r>
                    <m:func>
                      <m:func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6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𝑃𝑃𝐷</m:t>
                                </m:r>
                                <m:sSub>
                                  <m:sSubPr>
                                    <m:ctrlP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600" i="1">
                                        <a:latin typeface="Cambria Math" panose="02040503050406030204" pitchFamily="18" charset="0"/>
                                      </a:rPr>
                                      <m:t>𝐵𝑊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600" i="1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1600"/>
                  <a:t>	 [dBm]</a:t>
                </a: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C101120-3A2F-42BF-87B7-26AF2783BC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0168" y="5018802"/>
                <a:ext cx="6212515" cy="460832"/>
              </a:xfrm>
              <a:prstGeom prst="rect">
                <a:avLst/>
              </a:prstGeom>
              <a:blipFill>
                <a:blip r:embed="rId6"/>
                <a:stretch>
                  <a:fillRect b="-263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Left Brace 19">
            <a:extLst>
              <a:ext uri="{FF2B5EF4-FFF2-40B4-BE49-F238E27FC236}">
                <a16:creationId xmlns:a16="http://schemas.microsoft.com/office/drawing/2014/main" id="{F9F9462F-D532-4188-B71D-DB8476C86B73}"/>
              </a:ext>
            </a:extLst>
          </p:cNvPr>
          <p:cNvSpPr/>
          <p:nvPr/>
        </p:nvSpPr>
        <p:spPr bwMode="auto">
          <a:xfrm rot="16200000">
            <a:off x="2952054" y="5122936"/>
            <a:ext cx="225842" cy="1036351"/>
          </a:xfrm>
          <a:prstGeom prst="leftBrace">
            <a:avLst>
              <a:gd name="adj1" fmla="val 8333"/>
              <a:gd name="adj2" fmla="val 482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9E04E13-7E8D-4853-A61B-18DA48067D11}"/>
              </a:ext>
            </a:extLst>
          </p:cNvPr>
          <p:cNvSpPr/>
          <p:nvPr/>
        </p:nvSpPr>
        <p:spPr>
          <a:xfrm>
            <a:off x="2390888" y="5780037"/>
            <a:ext cx="1436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rgbClr val="000000"/>
                </a:solidFill>
              </a:rPr>
              <a:t>Tx power over </a:t>
            </a:r>
          </a:p>
          <a:p>
            <a:pPr algn="ctr"/>
            <a:r>
              <a:rPr lang="en-US" sz="1400">
                <a:solidFill>
                  <a:srgbClr val="000000"/>
                </a:solidFill>
              </a:rPr>
              <a:t>PSRT PPDU BW</a:t>
            </a:r>
            <a:endParaRPr lang="en-US" sz="1400"/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492ACDF3-3CCB-4D4D-ADD5-A1DE56D853EE}"/>
              </a:ext>
            </a:extLst>
          </p:cNvPr>
          <p:cNvSpPr/>
          <p:nvPr/>
        </p:nvSpPr>
        <p:spPr bwMode="auto">
          <a:xfrm rot="16200000">
            <a:off x="4481017" y="5139791"/>
            <a:ext cx="225842" cy="1036351"/>
          </a:xfrm>
          <a:prstGeom prst="leftBrace">
            <a:avLst>
              <a:gd name="adj1" fmla="val 8333"/>
              <a:gd name="adj2" fmla="val 482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C07399AD-E80F-48C8-82E0-283BE48AD894}"/>
              </a:ext>
            </a:extLst>
          </p:cNvPr>
          <p:cNvSpPr/>
          <p:nvPr/>
        </p:nvSpPr>
        <p:spPr bwMode="auto">
          <a:xfrm rot="16200000">
            <a:off x="6124119" y="4917104"/>
            <a:ext cx="225842" cy="1448014"/>
          </a:xfrm>
          <a:prstGeom prst="leftBrace">
            <a:avLst>
              <a:gd name="adj1" fmla="val 8333"/>
              <a:gd name="adj2" fmla="val 48287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DD99AE7-426E-4D2F-B217-FB5239103D14}"/>
              </a:ext>
            </a:extLst>
          </p:cNvPr>
          <p:cNvSpPr txBox="1"/>
          <p:nvPr/>
        </p:nvSpPr>
        <p:spPr>
          <a:xfrm>
            <a:off x="5513032" y="5839778"/>
            <a:ext cx="36020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1"/>
                </a:solidFill>
              </a:rPr>
              <a:t>Number of 20MHz channels in </a:t>
            </a:r>
            <a:r>
              <a:rPr lang="en-US" sz="1400">
                <a:solidFill>
                  <a:srgbClr val="000000"/>
                </a:solidFill>
              </a:rPr>
              <a:t>PSRT PPDU BW </a:t>
            </a:r>
            <a:r>
              <a:rPr lang="en-US" sz="1400">
                <a:solidFill>
                  <a:srgbClr val="000000"/>
                </a:solidFill>
                <a:sym typeface="Wingdings" panose="05000000000000000000" pitchFamily="2" charset="2"/>
              </a:rPr>
              <a:t> “20 MHz Subchannel Multiplier”</a:t>
            </a:r>
            <a:endParaRPr lang="en-US" sz="1400"/>
          </a:p>
          <a:p>
            <a:pPr algn="ctr"/>
            <a:endParaRPr lang="en-US" sz="140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DFC206F-F3F9-463A-93A4-F46ED834B472}"/>
                  </a:ext>
                </a:extLst>
              </p:cNvPr>
              <p:cNvSpPr txBox="1"/>
              <p:nvPr/>
            </p:nvSpPr>
            <p:spPr>
              <a:xfrm>
                <a:off x="9213668" y="6164757"/>
                <a:ext cx="281884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𝑅𝑃</m:t>
                    </m:r>
                    <m:sSup>
                      <m:sSupPr>
                        <m:ctrlP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1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1200">
                    <a:solidFill>
                      <a:schemeClr val="tx1"/>
                    </a:solidFill>
                  </a:rPr>
                  <a:t> is the normalized PRL to 20MHz [2]</a:t>
                </a: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DFC206F-F3F9-463A-93A4-F46ED834B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3668" y="6164757"/>
                <a:ext cx="2818849" cy="276999"/>
              </a:xfrm>
              <a:prstGeom prst="rect">
                <a:avLst/>
              </a:prstGeom>
              <a:blipFill>
                <a:blip r:embed="rId7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2552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F064E-3EDF-46FD-B6B7-1B88CA02A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656282"/>
          </a:xfrm>
        </p:spPr>
        <p:txBody>
          <a:bodyPr/>
          <a:lstStyle/>
          <a:p>
            <a:r>
              <a:rPr lang="en-US"/>
              <a:t>Recap - ESR Definition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3DF4C0-EF47-4302-A8B2-25DA3C0D2BB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10972-66E6-4995-9527-2C15075657C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01B26BD-6FC9-4D4D-A7A7-A45EED81FA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198F0B-3049-4E51-9966-375E9C8FC0A9}"/>
                  </a:ext>
                </a:extLst>
              </p:cNvPr>
              <p:cNvSpPr txBox="1"/>
              <p:nvPr/>
            </p:nvSpPr>
            <p:spPr>
              <a:xfrm>
                <a:off x="767408" y="1421461"/>
                <a:ext cx="10361084" cy="865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There is consensus in </a:t>
                </a:r>
                <a:r>
                  <a:rPr lang="en-US" dirty="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[1, 2] that n</a:t>
                </a:r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ormalizations of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𝑃𝑆𝑅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rPr>
                      <m:t>𝑅𝑃𝐿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 are performed on 20MHz basis regardless of the BW field of the </a:t>
                </a:r>
                <a:r>
                  <a:rPr lang="en-US" sz="2400">
                    <a:solidFill>
                      <a:schemeClr val="tx1"/>
                    </a:solidFill>
                    <a:latin typeface="Calibri" panose="020F0502020204030204" pitchFamily="34" charset="0"/>
                    <a:ea typeface="DengXian" panose="02010600030101010101" pitchFamily="2" charset="-122"/>
                    <a:cs typeface="Times New Roman" panose="02020603050405020304" pitchFamily="18" charset="0"/>
                  </a:rPr>
                  <a:t>EHT TB-PPDU</a:t>
                </a: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0198F0B-3049-4E51-9966-375E9C8FC0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08" y="1421461"/>
                <a:ext cx="10361084" cy="865109"/>
              </a:xfrm>
              <a:prstGeom prst="rect">
                <a:avLst/>
              </a:prstGeom>
              <a:blipFill>
                <a:blip r:embed="rId2"/>
                <a:stretch>
                  <a:fillRect l="-824" t="-4930" b="-154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83B0D3B4-1335-4ADC-8A6B-B1DC43EBC532}"/>
              </a:ext>
            </a:extLst>
          </p:cNvPr>
          <p:cNvGrpSpPr/>
          <p:nvPr/>
        </p:nvGrpSpPr>
        <p:grpSpPr>
          <a:xfrm>
            <a:off x="745004" y="2593458"/>
            <a:ext cx="11041486" cy="3032779"/>
            <a:chOff x="767408" y="2929669"/>
            <a:chExt cx="11041486" cy="3032779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3B4F3E4-F201-468B-9C4E-176FC55F53B3}"/>
                </a:ext>
              </a:extLst>
            </p:cNvPr>
            <p:cNvGrpSpPr/>
            <p:nvPr/>
          </p:nvGrpSpPr>
          <p:grpSpPr>
            <a:xfrm>
              <a:off x="767408" y="2929669"/>
              <a:ext cx="11041486" cy="2394809"/>
              <a:chOff x="584570" y="1729124"/>
              <a:chExt cx="11041486" cy="2394809"/>
            </a:xfrm>
          </p:grpSpPr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C4593378-DD86-421A-80DB-6F19CB824EF6}"/>
                  </a:ext>
                </a:extLst>
              </p:cNvPr>
              <p:cNvGrpSpPr/>
              <p:nvPr/>
            </p:nvGrpSpPr>
            <p:grpSpPr>
              <a:xfrm>
                <a:off x="3374621" y="3656420"/>
                <a:ext cx="5154722" cy="467513"/>
                <a:chOff x="4239006" y="7767026"/>
                <a:chExt cx="2957829" cy="285940"/>
              </a:xfrm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740E9744-B6E2-4BB2-BE1A-9401FE0F1850}"/>
                    </a:ext>
                  </a:extLst>
                </p:cNvPr>
                <p:cNvSpPr/>
                <p:nvPr/>
              </p:nvSpPr>
              <p:spPr>
                <a:xfrm>
                  <a:off x="4239006" y="7767216"/>
                  <a:ext cx="1478915" cy="285750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algn="ctr" hangingPunc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900"/>
                    </a:spcAft>
                  </a:pPr>
                  <a:r>
                    <a:rPr lang="en-US" sz="1600">
                      <a:solidFill>
                        <a:srgbClr val="FFFFFF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E</a:t>
                  </a:r>
                  <a:r>
                    <a:rPr lang="en-US" sz="1600" kern="1200">
                      <a:solidFill>
                        <a:srgbClr val="FFFFFF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SR1 </a:t>
                  </a:r>
                  <a:endParaRPr lang="en-US" sz="16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5BBECF10-71BF-4958-9EDA-885F38549913}"/>
                    </a:ext>
                  </a:extLst>
                </p:cNvPr>
                <p:cNvSpPr/>
                <p:nvPr/>
              </p:nvSpPr>
              <p:spPr>
                <a:xfrm>
                  <a:off x="5717920" y="7767026"/>
                  <a:ext cx="1478915" cy="285750"/>
                </a:xfrm>
                <a:prstGeom prst="rect">
                  <a:avLst/>
                </a:prstGeom>
                <a:solidFill>
                  <a:srgbClr val="4F81BD"/>
                </a:solidFill>
                <a:ln w="25400" cap="flat" cmpd="sng" algn="ctr">
                  <a:solidFill>
                    <a:srgbClr val="4F81BD">
                      <a:shade val="50000"/>
                    </a:srgbClr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algn="ctr" hangingPunct="0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900"/>
                    </a:spcAft>
                  </a:pPr>
                  <a:r>
                    <a:rPr lang="en-US" sz="1600">
                      <a:solidFill>
                        <a:srgbClr val="FFFFFF"/>
                      </a:solidFill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E</a:t>
                  </a:r>
                  <a:r>
                    <a:rPr lang="en-US" sz="1600" kern="1200">
                      <a:solidFill>
                        <a:srgbClr val="FFFFFF"/>
                      </a:solidFill>
                      <a:effectLst/>
                      <a:latin typeface="Calibri" panose="020F0502020204030204" pitchFamily="34" charset="0"/>
                      <a:ea typeface="SimSun" panose="02010600030101010101" pitchFamily="2" charset="-122"/>
                      <a:cs typeface="Times New Roman" panose="02020603050405020304" pitchFamily="18" charset="0"/>
                    </a:rPr>
                    <a:t>SR2</a:t>
                  </a:r>
                  <a:endParaRPr lang="en-US" sz="1600">
                    <a:effectLst/>
                    <a:latin typeface="Times New Roman" panose="02020603050405020304" pitchFamily="18" charset="0"/>
                    <a:ea typeface="SimSun" panose="02010600030101010101" pitchFamily="2" charset="-122"/>
                    <a:cs typeface="Calibri" panose="020F0502020204030204" pitchFamily="34" charset="0"/>
                  </a:endParaRPr>
                </a:p>
              </p:txBody>
            </p: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DFEBDC3-1DB4-4DD6-837C-4F79CF5647C2}"/>
                  </a:ext>
                </a:extLst>
              </p:cNvPr>
              <p:cNvSpPr txBox="1"/>
              <p:nvPr/>
            </p:nvSpPr>
            <p:spPr>
              <a:xfrm>
                <a:off x="584570" y="1837825"/>
                <a:ext cx="559617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80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</a:t>
                </a:r>
                <a:r>
                  <a:rPr lang="en-US" sz="1400" i="1">
                    <a:solidFill>
                      <a:schemeClr val="tx1"/>
                    </a:solidFill>
                  </a:rPr>
                  <a:t> of the first 40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80 MHz operating bandwidth.</a:t>
                </a:r>
              </a:p>
              <a:p>
                <a:endParaRPr lang="en-US" sz="1400" i="1">
                  <a:solidFill>
                    <a:schemeClr val="tx1"/>
                  </a:solidFill>
                </a:endParaRPr>
              </a:p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160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 </a:t>
                </a:r>
                <a:r>
                  <a:rPr lang="en-US" sz="1400" i="1">
                    <a:solidFill>
                      <a:schemeClr val="tx1"/>
                    </a:solidFill>
                  </a:rPr>
                  <a:t>of the first 80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160 MHz operating bandwidth. [2]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37A06E64-805A-4D61-A6C7-FDA1F8408ACA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4321265" y="3388142"/>
                <a:ext cx="684076" cy="222825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5BE3FBA-9045-4C8A-9BB7-634D8998D70F}"/>
                  </a:ext>
                </a:extLst>
              </p:cNvPr>
              <p:cNvSpPr txBox="1"/>
              <p:nvPr/>
            </p:nvSpPr>
            <p:spPr>
              <a:xfrm>
                <a:off x="6888088" y="1729124"/>
                <a:ext cx="4737968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80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 </a:t>
                </a:r>
                <a:r>
                  <a:rPr lang="en-US" sz="1400" i="1">
                    <a:solidFill>
                      <a:schemeClr val="tx1"/>
                    </a:solidFill>
                  </a:rPr>
                  <a:t>of the second 40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80 MHz operating band. </a:t>
                </a:r>
              </a:p>
              <a:p>
                <a:endParaRPr lang="en-US" sz="1400" i="1">
                  <a:solidFill>
                    <a:schemeClr val="tx1"/>
                  </a:solidFill>
                </a:endParaRPr>
              </a:p>
              <a:p>
                <a:r>
                  <a:rPr lang="en-US" sz="1400" i="1">
                    <a:solidFill>
                      <a:schemeClr val="tx1"/>
                    </a:solidFill>
                  </a:rPr>
                  <a:t>If the Bandwidth field indicates 160 MHz, then this field applies to </a:t>
                </a:r>
                <a:r>
                  <a:rPr lang="en-US" sz="1400" i="1" u="sng">
                    <a:solidFill>
                      <a:schemeClr val="tx1"/>
                    </a:solidFill>
                  </a:rPr>
                  <a:t>each 20 MHz </a:t>
                </a:r>
                <a:r>
                  <a:rPr lang="en-US" sz="1400" i="1">
                    <a:solidFill>
                      <a:schemeClr val="tx1"/>
                    </a:solidFill>
                  </a:rPr>
                  <a:t>of the second 80 MHz </a:t>
                </a:r>
                <a:r>
                  <a:rPr lang="en-US" sz="1400" i="1" err="1">
                    <a:solidFill>
                      <a:schemeClr val="tx1"/>
                    </a:solidFill>
                  </a:rPr>
                  <a:t>subband</a:t>
                </a:r>
                <a:r>
                  <a:rPr lang="en-US" sz="1400" i="1">
                    <a:solidFill>
                      <a:schemeClr val="tx1"/>
                    </a:solidFill>
                  </a:rPr>
                  <a:t> of within the 160 MHz operating band. [2]</a:t>
                </a: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444B1511-2C3A-450D-8F2F-B0B232DE7DE5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7781051" y="3329562"/>
                <a:ext cx="594484" cy="306577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</p:grp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26275C6-A062-496B-B966-6980A6211AF3}"/>
                </a:ext>
              </a:extLst>
            </p:cNvPr>
            <p:cNvSpPr txBox="1"/>
            <p:nvPr/>
          </p:nvSpPr>
          <p:spPr>
            <a:xfrm>
              <a:off x="3924979" y="5439228"/>
              <a:ext cx="464515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Spatial Reuse subfields in Special User Info field of EHT Trigger frame or U-SIG of EHT TB-PPDU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20C84DFE-DB86-4734-B8D9-03FFCC7D591E}"/>
              </a:ext>
            </a:extLst>
          </p:cNvPr>
          <p:cNvSpPr txBox="1"/>
          <p:nvPr/>
        </p:nvSpPr>
        <p:spPr>
          <a:xfrm>
            <a:off x="640424" y="5777745"/>
            <a:ext cx="11551576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In [1], it is proposed that </a:t>
            </a:r>
            <a:r>
              <a:rPr lang="en-US" altLang="zh-CN" sz="1800">
                <a:solidFill>
                  <a:schemeClr val="tx1"/>
                </a:solidFill>
                <a:latin typeface="Calibri"/>
                <a:ea typeface="DengXian"/>
                <a:cs typeface="Times New Roman"/>
              </a:rPr>
              <a:t>RPL normalized to 20MHz is done by subtracting log10(PSRR_PPDU_BW/20MHz)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311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1E662-B680-44F9-AB6B-73185E618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499289"/>
            <a:ext cx="10361084" cy="706771"/>
          </a:xfrm>
        </p:spPr>
        <p:txBody>
          <a:bodyPr/>
          <a:lstStyle/>
          <a:p>
            <a:r>
              <a:rPr lang="en-US"/>
              <a:t>11be Features Impacting PSR Operation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F80636-256E-40D8-B031-16C358E75E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08050" y="1206059"/>
                <a:ext cx="10475383" cy="5318565"/>
              </a:xfrm>
            </p:spPr>
            <p:txBody>
              <a:bodyPr>
                <a:normAutofit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/>
                  <a:t>Subchannel Puncturing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When PSRT PPDU has subchannel punctured, the current “subchannel multiplier”, 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 panose="02040503050406030204" pitchFamily="18" charset="0"/>
                      </a:rPr>
                      <m:t>10</m:t>
                    </m:r>
                    <m:func>
                      <m:func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𝑃𝑃𝐷</m:t>
                                </m:r>
                                <m:sSub>
                                  <m:sSubPr>
                                    <m:ctrlP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𝑈</m:t>
                                    </m:r>
                                  </m:e>
                                  <m:sub>
                                    <m:r>
                                      <a:rPr lang="en-US" sz="1800" i="1">
                                        <a:latin typeface="Cambria Math" panose="02040503050406030204" pitchFamily="18" charset="0"/>
                                      </a:rPr>
                                      <m:t>𝐵𝑊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i="1"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</m:e>
                    </m:func>
                  </m:oMath>
                </a14:m>
                <a:r>
                  <a:rPr lang="en-US" sz="1800"/>
                  <a:t>, is larger than the number of 20MHz subchannels that the PSRT PPDU signal resides on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600"/>
                  <a:t>Using the current “subchannel multiplier” incorrectly magnifies the upper bound of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endParaRPr lang="en-US" sz="1600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When PSRR PPDU has subchannel punctured and PRL is measured over PSRR PPDU BW [3], normalizing it by  </a:t>
                </a:r>
                <a:r>
                  <a:rPr lang="en-US" altLang="zh-CN" sz="1800"/>
                  <a:t>log10(PSRR_PPDU_BW/20MHz) [2] is still problematic since some of the subchannels have no PSRR PPDU signal</a:t>
                </a:r>
                <a:endParaRPr lang="en-US" altLang="zh-CN" sz="1800">
                  <a:highlight>
                    <a:srgbClr val="FFFF00"/>
                  </a:highlight>
                </a:endParaRP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altLang="zh-CN" sz="1600"/>
                  <a:t>Normalizing PRL by log10(PSRR_PPDU_BW/20MHz) also incorrectly </a:t>
                </a:r>
                <a:r>
                  <a:rPr lang="en-US" sz="1600"/>
                  <a:t>magnifies the upper bound of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endParaRPr lang="en-US" altLang="zh-CN" sz="160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/>
                  <a:t>Multiple PSR values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U-SIG in TB PPDU and Special User fields of Trigger frame carry two ESR subfields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Which ESR value is used in expression (1) to calculate the total transmit power of PSRT PPDU,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800"/>
                  <a:t>, if two values are different?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r>
                  <a:rPr lang="en-US" sz="1400">
                    <a:solidFill>
                      <a:schemeClr val="tx1"/>
                    </a:solidFill>
                  </a:rPr>
                  <a:t>If E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𝑆𝑅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 ≠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𝐸𝑆𝑅</m:t>
                    </m:r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400">
                    <a:solidFill>
                      <a:schemeClr val="tx1"/>
                    </a:solidFill>
                  </a:rPr>
                  <a:t>, use  </a:t>
                </a:r>
                <a:r>
                  <a:rPr lang="en-US" sz="1400"/>
                  <a:t>ESR1 or ESR2?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/>
                  <a:t>This is also an issue in 11ax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/>
              </a:p>
              <a:p>
                <a:endParaRPr lang="en-US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DF80636-256E-40D8-B031-16C358E75E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08050" y="1206059"/>
                <a:ext cx="10475383" cy="5318565"/>
              </a:xfrm>
              <a:blipFill>
                <a:blip r:embed="rId2"/>
                <a:stretch>
                  <a:fillRect l="-524" t="-688" r="-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0AEE6-7CD5-496B-8C17-5960D508A0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25E28-B2DE-434A-9CB8-05C5699521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BB682C-323C-4600-9790-0F3BFEEA91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83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1464" y="347564"/>
            <a:ext cx="9505057" cy="1065213"/>
          </a:xfrm>
        </p:spPr>
        <p:txBody>
          <a:bodyPr/>
          <a:lstStyle/>
          <a:p>
            <a:r>
              <a:rPr lang="en-US"/>
              <a:t>Potential Solutions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71464" y="1115987"/>
                <a:ext cx="9847304" cy="5394450"/>
              </a:xfrm>
            </p:spPr>
            <p:txBody>
              <a:bodyPr>
                <a:normAutofit fontScale="85000" lnSpcReduction="10000"/>
              </a:bodyPr>
              <a:lstStyle/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𝑻𝑿</m:t>
                        </m:r>
                      </m:e>
                      <m:sub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𝑷𝑾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en-US" sz="24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𝑷𝑺𝑹𝑻</m:t>
                            </m:r>
                          </m:sub>
                        </m:sSub>
                      </m:sub>
                    </m:sSub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upper bound calculation: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/>
                  <a:t>Option 1</a:t>
                </a:r>
                <a:r>
                  <a:rPr lang="en-US"/>
                  <a:t>:</a:t>
                </a:r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sz="1800" b="0" i="1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endParaRPr lang="en-US">
                  <a:solidFill>
                    <a:schemeClr val="tx1"/>
                  </a:solidFill>
                </a:endParaRPr>
              </a:p>
              <a:p>
                <a:pPr marL="914400" lvl="2" indent="0"/>
                <a:r>
                  <a:rPr lang="en-US">
                    <a:solidFill>
                      <a:schemeClr val="tx1"/>
                    </a:solidFill>
                  </a:rPr>
                  <a:t>w</a:t>
                </a:r>
                <a:r>
                  <a:rPr lang="en-US" sz="1800" b="0">
                    <a:solidFill>
                      <a:schemeClr val="tx1"/>
                    </a:solidFill>
                  </a:rPr>
                  <a:t>here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𝑃𝑆𝑅𝑇</m:t>
                        </m:r>
                      </m:sub>
                    </m:sSub>
                  </m:oMath>
                </a14:m>
                <a:r>
                  <a:rPr lang="en-US" sz="1800" b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are effective bandwidth of PSRT PPDU and PSRR PPDU, respectively, with un-punctured subchannels only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b="1"/>
                  <a:t>Option 2</a:t>
                </a:r>
                <a:r>
                  <a:rPr lang="en-US"/>
                  <a:t>:</a:t>
                </a:r>
              </a:p>
              <a:p>
                <a:pPr marL="0" indent="0"/>
                <a:endParaRPr lang="en-US"/>
              </a:p>
              <a:p>
                <a:pPr lvl="2">
                  <a:buFont typeface="Arial" panose="020B0604020202020204" pitchFamily="34" charset="0"/>
                  <a:buChar char="•"/>
                </a:pPr>
                <a:endParaRPr lang="en-US" b="0" i="1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914400" lvl="2" indent="0"/>
                <a:r>
                  <a:rPr lang="en-US">
                    <a:solidFill>
                      <a:schemeClr val="tx1"/>
                    </a:solidFill>
                  </a:rPr>
                  <a:t>w</a:t>
                </a:r>
                <a:r>
                  <a:rPr lang="en-US" b="0">
                    <a:solidFill>
                      <a:schemeClr val="tx1"/>
                    </a:solidFill>
                  </a:rPr>
                  <a:t>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𝑃𝑆𝑅𝑇</m:t>
                        </m:r>
                      </m:sup>
                    </m:sSubSup>
                  </m:oMath>
                </a14:m>
                <a:r>
                  <a:rPr lang="en-US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sup>
                    </m:sSubSup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/>
                  <a:t> are the number of un-punctured 20MHz subchannels in PSRT PPDU and PSRR PPDU, respectively</a:t>
                </a:r>
              </a:p>
              <a:p>
                <a:pPr marL="914400" lvl="2" indent="0"/>
                <a:endParaRPr lang="en-US"/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r>
                  <a:rPr lang="en-US"/>
                  <a:t>Both options require obtaining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𝑒𝐵</m:t>
                    </m:r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b>
                    </m:sSub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sSubSup>
                      <m:sSubSup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𝑃𝑆𝑅𝑅</m:t>
                        </m:r>
                      </m:sup>
                    </m:sSubSup>
                  </m:oMath>
                </a14:m>
                <a:r>
                  <a:rPr lang="en-US"/>
                  <a:t>. The mechanism for doing so is TBD. </a:t>
                </a:r>
              </a:p>
              <a:p>
                <a:pPr marL="800100" lvl="1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400050">
                  <a:buFont typeface="Arial" panose="020B0604020202020204" pitchFamily="34" charset="0"/>
                  <a:buChar char="•"/>
                </a:pPr>
                <a:r>
                  <a:rPr lang="en-US"/>
                  <a:t>Since 11be allows subchannel puncturing in PPDU carrying trigger frame, how to normalize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/>
                  <a:t> when there are punctured subchannels needs to be specified</a:t>
                </a:r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400050">
                  <a:buFont typeface="Arial" panose="020B0604020202020204" pitchFamily="34" charset="0"/>
                  <a:buChar char="•"/>
                </a:pPr>
                <a:endParaRPr lang="en-US"/>
              </a:p>
              <a:p>
                <a:pPr marL="914400" lvl="2" indent="0"/>
                <a:endParaRPr lang="en-US"/>
              </a:p>
              <a:p>
                <a:pPr marL="914400" lvl="2" indent="0"/>
                <a:endParaRPr lang="en-US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71464" y="1115987"/>
                <a:ext cx="9847304" cy="5394450"/>
              </a:xfrm>
              <a:blipFill>
                <a:blip r:embed="rId3"/>
                <a:stretch>
                  <a:fillRect l="-557" t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/>
              <p:nvPr/>
            </p:nvSpPr>
            <p:spPr>
              <a:xfrm>
                <a:off x="1718679" y="1922339"/>
                <a:ext cx="9535597" cy="5068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𝑒𝐵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𝑃𝑆𝑅𝑇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𝑅𝑃𝐿</m:t>
                        </m:r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 b="0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𝑒𝐵</m:t>
                                </m:r>
                                <m:sSub>
                                  <m:sSubPr>
                                    <m:ctrlP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  <m:sub>
                                    <m:r>
                                      <a:rPr lang="en-US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𝑃𝑆𝑅𝑅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20</m:t>
                                </m:r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𝑀𝐻𝑧</m:t>
                                </m:r>
                              </m:den>
                            </m:f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/>
                  <a:t>     </a:t>
                </a:r>
                <a:r>
                  <a:rPr lang="en-US" sz="1800">
                    <a:solidFill>
                      <a:schemeClr val="tx1"/>
                    </a:solidFill>
                  </a:rPr>
                  <a:t>[dBm]</a:t>
                </a:r>
                <a:r>
                  <a:rPr lang="en-US" sz="1800"/>
                  <a:t> . (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6A69458-F2CB-44DC-8C99-D1CBA292E5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679" y="1922339"/>
                <a:ext cx="9535597" cy="506870"/>
              </a:xfrm>
              <a:prstGeom prst="rect">
                <a:avLst/>
              </a:prstGeom>
              <a:blipFill>
                <a:blip r:embed="rId4"/>
                <a:stretch>
                  <a:fillRect r="-384" b="-48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/>
              <p:nvPr/>
            </p:nvSpPr>
            <p:spPr>
              <a:xfrm>
                <a:off x="1718679" y="3735210"/>
                <a:ext cx="9639469" cy="4020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𝑇</m:t>
                    </m:r>
                    <m:sSub>
                      <m:sSub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𝑇𝑋</m:t>
                        </m:r>
                      </m:e>
                      <m:sub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𝑃𝑊</m:t>
                        </m:r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𝑃𝑆𝑅𝑇</m:t>
                            </m:r>
                          </m:sub>
                        </m:sSub>
                      </m:sub>
                    </m:sSub>
                    <m:r>
                      <a:rPr lang="en-US" sz="1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−10</m:t>
                    </m:r>
                    <m:func>
                      <m:funcPr>
                        <m:ctrlP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1800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𝑃𝑆𝑅𝑇</m:t>
                                </m:r>
                              </m:sup>
                            </m:sSubSup>
                          </m:e>
                        </m:d>
                        <m:r>
                          <a:rPr lang="en-US" sz="1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180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𝐸𝑆𝑅</m:t>
                                </m:r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d>
                          </m:e>
                        </m:func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−(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𝑅𝑃𝐿</m:t>
                        </m:r>
                        <m:r>
                          <a:rPr lang="en-US" sz="18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−10</m:t>
                        </m:r>
                        <m:func>
                          <m:funcPr>
                            <m:ctrlP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180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18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Sup>
                              <m:sSubSupPr>
                                <m:ctrlP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𝑠</m:t>
                                </m:r>
                              </m:sub>
                              <m:sup>
                                <m:r>
                                  <a:rPr lang="en-US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𝑃𝑆𝑅𝑅</m:t>
                                </m:r>
                              </m:sup>
                            </m:sSubSup>
                            <m:r>
                              <a:rPr lang="en-US" sz="18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))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1800"/>
                  <a:t>. (		</a:t>
                </a:r>
                <a:r>
                  <a:rPr lang="en-US" sz="1800">
                    <a:solidFill>
                      <a:schemeClr val="tx1"/>
                    </a:solidFill>
                  </a:rPr>
                  <a:t>[dBm]</a:t>
                </a:r>
                <a:r>
                  <a:rPr lang="en-US" sz="1800"/>
                  <a:t>1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793D36-8BAF-4AF5-B06C-4C094C5EF7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8679" y="3735210"/>
                <a:ext cx="9639469" cy="402098"/>
              </a:xfrm>
              <a:prstGeom prst="rect">
                <a:avLst/>
              </a:prstGeom>
              <a:blipFill>
                <a:blip r:embed="rId5"/>
                <a:stretch>
                  <a:fillRect t="-7576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849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C4815-3B72-440D-BB13-C6C09574E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333290"/>
          </a:xfrm>
        </p:spPr>
        <p:txBody>
          <a:bodyPr/>
          <a:lstStyle/>
          <a:p>
            <a:r>
              <a:rPr lang="en-US"/>
              <a:t>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1BDA81-AD05-471B-9563-0618E9DBC13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6081142" y="6565931"/>
            <a:ext cx="704849" cy="216532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A6C2A-A511-4198-9640-90728DF5C2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(InterDigital)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172E8CB-35C2-4779-B404-3108A7DDBCB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83F291A-09CB-4488-BEA7-7884994CC8DD}"/>
              </a:ext>
            </a:extLst>
          </p:cNvPr>
          <p:cNvGrpSpPr/>
          <p:nvPr/>
        </p:nvGrpSpPr>
        <p:grpSpPr>
          <a:xfrm>
            <a:off x="2969552" y="2304380"/>
            <a:ext cx="3956180" cy="250090"/>
            <a:chOff x="2477749" y="1998548"/>
            <a:chExt cx="3956180" cy="41987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05DBA97-8240-4317-984D-E2A5508E679A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D32427D-2FD1-471B-B743-DC07CF9FD8DD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E506CF9-7BBC-42BE-B5CE-2C95005899A8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F4F5A2F-CDE6-4E39-AE96-0461A8D79E09}"/>
                </a:ext>
              </a:extLst>
            </p:cNvPr>
            <p:cNvSpPr/>
            <p:nvPr/>
          </p:nvSpPr>
          <p:spPr>
            <a:xfrm>
              <a:off x="5444884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45D2A0F0-102E-452B-A63D-95686535948D}"/>
              </a:ext>
            </a:extLst>
          </p:cNvPr>
          <p:cNvGrpSpPr/>
          <p:nvPr/>
        </p:nvGrpSpPr>
        <p:grpSpPr>
          <a:xfrm>
            <a:off x="2969552" y="4619678"/>
            <a:ext cx="3956180" cy="250090"/>
            <a:chOff x="3960955" y="3625969"/>
            <a:chExt cx="3956180" cy="25009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D8307AD-1C4F-438A-89BB-BEBC1F93F02C}"/>
                </a:ext>
              </a:extLst>
            </p:cNvPr>
            <p:cNvSpPr/>
            <p:nvPr/>
          </p:nvSpPr>
          <p:spPr>
            <a:xfrm>
              <a:off x="3960955" y="3625970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212C71A-0848-4A14-B41D-4C6B0A8A5FC9}"/>
                </a:ext>
              </a:extLst>
            </p:cNvPr>
            <p:cNvSpPr/>
            <p:nvPr/>
          </p:nvSpPr>
          <p:spPr>
            <a:xfrm>
              <a:off x="4950000" y="3625970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C4319D20-EC4A-48DA-8A6E-5DAAA0CFB10D}"/>
                </a:ext>
              </a:extLst>
            </p:cNvPr>
            <p:cNvSpPr/>
            <p:nvPr/>
          </p:nvSpPr>
          <p:spPr>
            <a:xfrm>
              <a:off x="5939045" y="3625969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9C06A9B-3B54-4904-ABE4-312AFCFA5CC8}"/>
                </a:ext>
              </a:extLst>
            </p:cNvPr>
            <p:cNvSpPr/>
            <p:nvPr/>
          </p:nvSpPr>
          <p:spPr>
            <a:xfrm>
              <a:off x="6928090" y="3625969"/>
              <a:ext cx="989045" cy="25008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Punctured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538AF0B-0946-4D1F-B411-E443DFBC5846}"/>
              </a:ext>
            </a:extLst>
          </p:cNvPr>
          <p:cNvSpPr txBox="1"/>
          <p:nvPr/>
        </p:nvSpPr>
        <p:spPr>
          <a:xfrm>
            <a:off x="757474" y="2634803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PSRR PPDU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4AF079F-02A5-4D8D-9F7D-848090D19DD3}"/>
              </a:ext>
            </a:extLst>
          </p:cNvPr>
          <p:cNvCxnSpPr>
            <a:cxnSpLocks/>
          </p:cNvCxnSpPr>
          <p:nvPr/>
        </p:nvCxnSpPr>
        <p:spPr>
          <a:xfrm flipV="1">
            <a:off x="2978262" y="2220095"/>
            <a:ext cx="0" cy="285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A6E8257-3E8E-4BB8-8725-BAA00DEC6997}"/>
              </a:ext>
            </a:extLst>
          </p:cNvPr>
          <p:cNvCxnSpPr>
            <a:cxnSpLocks/>
          </p:cNvCxnSpPr>
          <p:nvPr/>
        </p:nvCxnSpPr>
        <p:spPr>
          <a:xfrm flipV="1">
            <a:off x="3967307" y="2225092"/>
            <a:ext cx="0" cy="289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83410FA-7C43-4BED-A371-C77C99A9158D}"/>
              </a:ext>
            </a:extLst>
          </p:cNvPr>
          <p:cNvCxnSpPr>
            <a:cxnSpLocks/>
          </p:cNvCxnSpPr>
          <p:nvPr/>
        </p:nvCxnSpPr>
        <p:spPr>
          <a:xfrm flipV="1">
            <a:off x="4956352" y="2185118"/>
            <a:ext cx="0" cy="2620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21AE04A-B624-4CC9-A571-6577F3E0EBD0}"/>
              </a:ext>
            </a:extLst>
          </p:cNvPr>
          <p:cNvCxnSpPr>
            <a:cxnSpLocks/>
          </p:cNvCxnSpPr>
          <p:nvPr/>
        </p:nvCxnSpPr>
        <p:spPr>
          <a:xfrm flipV="1">
            <a:off x="5945397" y="2220095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8E154FA-E0EA-45D1-82A4-258983DFD107}"/>
              </a:ext>
            </a:extLst>
          </p:cNvPr>
          <p:cNvCxnSpPr>
            <a:cxnSpLocks/>
          </p:cNvCxnSpPr>
          <p:nvPr/>
        </p:nvCxnSpPr>
        <p:spPr>
          <a:xfrm flipV="1">
            <a:off x="6934442" y="2220095"/>
            <a:ext cx="0" cy="285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924C266D-D139-414F-86D7-A9F38987F02C}"/>
              </a:ext>
            </a:extLst>
          </p:cNvPr>
          <p:cNvSpPr txBox="1"/>
          <p:nvPr/>
        </p:nvSpPr>
        <p:spPr>
          <a:xfrm>
            <a:off x="3120764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2D56E05-D4E0-4343-9F4C-D1DB57554548}"/>
              </a:ext>
            </a:extLst>
          </p:cNvPr>
          <p:cNvSpPr txBox="1"/>
          <p:nvPr/>
        </p:nvSpPr>
        <p:spPr>
          <a:xfrm>
            <a:off x="4109808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F5B2E84-49DA-4AC9-AD8D-B8850FD618B9}"/>
              </a:ext>
            </a:extLst>
          </p:cNvPr>
          <p:cNvSpPr txBox="1"/>
          <p:nvPr/>
        </p:nvSpPr>
        <p:spPr>
          <a:xfrm>
            <a:off x="5098852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B1C3C50-2373-4CF2-9D98-3AEFE9686C57}"/>
              </a:ext>
            </a:extLst>
          </p:cNvPr>
          <p:cNvSpPr txBox="1"/>
          <p:nvPr/>
        </p:nvSpPr>
        <p:spPr>
          <a:xfrm>
            <a:off x="6087896" y="1804574"/>
            <a:ext cx="734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>
                <a:solidFill>
                  <a:schemeClr val="tx1"/>
                </a:solidFill>
              </a:rPr>
              <a:t>20MHz</a:t>
            </a: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8BD93D1-8741-4C4D-B28B-276752EA8042}"/>
              </a:ext>
            </a:extLst>
          </p:cNvPr>
          <p:cNvGrpSpPr/>
          <p:nvPr/>
        </p:nvGrpSpPr>
        <p:grpSpPr>
          <a:xfrm>
            <a:off x="2978262" y="3847912"/>
            <a:ext cx="3956180" cy="250090"/>
            <a:chOff x="3969665" y="2911703"/>
            <a:chExt cx="3956180" cy="25009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2D3B505-CC92-4424-818E-22203F05AB4A}"/>
                </a:ext>
              </a:extLst>
            </p:cNvPr>
            <p:cNvSpPr/>
            <p:nvPr/>
          </p:nvSpPr>
          <p:spPr>
            <a:xfrm>
              <a:off x="3969665" y="2911704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FA0C7394-99BE-4EF3-9E24-C1F1AE98CCF8}"/>
                </a:ext>
              </a:extLst>
            </p:cNvPr>
            <p:cNvSpPr/>
            <p:nvPr/>
          </p:nvSpPr>
          <p:spPr>
            <a:xfrm>
              <a:off x="4958710" y="2911704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D0139637-F03D-4611-BAA4-719F8D302D52}"/>
                </a:ext>
              </a:extLst>
            </p:cNvPr>
            <p:cNvSpPr/>
            <p:nvPr/>
          </p:nvSpPr>
          <p:spPr>
            <a:xfrm>
              <a:off x="5947755" y="2911703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B70C96A6-3F9D-44FD-88F6-DB9D02812099}"/>
                </a:ext>
              </a:extLst>
            </p:cNvPr>
            <p:cNvSpPr/>
            <p:nvPr/>
          </p:nvSpPr>
          <p:spPr>
            <a:xfrm>
              <a:off x="6936800" y="2911703"/>
              <a:ext cx="989045" cy="250089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113A03B4-8640-4D52-9B78-30F78E4F6AA1}"/>
              </a:ext>
            </a:extLst>
          </p:cNvPr>
          <p:cNvSpPr txBox="1"/>
          <p:nvPr/>
        </p:nvSpPr>
        <p:spPr>
          <a:xfrm>
            <a:off x="815026" y="4291128"/>
            <a:ext cx="1365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PSRT PPDU</a:t>
            </a:r>
          </a:p>
        </p:txBody>
      </p:sp>
      <p:sp>
        <p:nvSpPr>
          <p:cNvPr id="78" name="Left Brace 77">
            <a:extLst>
              <a:ext uri="{FF2B5EF4-FFF2-40B4-BE49-F238E27FC236}">
                <a16:creationId xmlns:a16="http://schemas.microsoft.com/office/drawing/2014/main" id="{22FA8EDD-27AF-4675-B6AC-7145826CA428}"/>
              </a:ext>
            </a:extLst>
          </p:cNvPr>
          <p:cNvSpPr/>
          <p:nvPr/>
        </p:nvSpPr>
        <p:spPr bwMode="auto">
          <a:xfrm>
            <a:off x="2230252" y="3908538"/>
            <a:ext cx="506975" cy="102741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E19D05F-14EF-401C-BF5C-0F033F10B768}"/>
              </a:ext>
            </a:extLst>
          </p:cNvPr>
          <p:cNvGrpSpPr/>
          <p:nvPr/>
        </p:nvGrpSpPr>
        <p:grpSpPr>
          <a:xfrm>
            <a:off x="2969552" y="3076146"/>
            <a:ext cx="3956180" cy="250090"/>
            <a:chOff x="2477749" y="1998548"/>
            <a:chExt cx="3956180" cy="419878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3FE4BEB-650E-4E81-9ECC-A1A2C94F0361}"/>
                </a:ext>
              </a:extLst>
            </p:cNvPr>
            <p:cNvSpPr/>
            <p:nvPr/>
          </p:nvSpPr>
          <p:spPr>
            <a:xfrm>
              <a:off x="2477749" y="1998549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F4F1963-34C1-4C9C-9386-683F1EC1AC1F}"/>
                </a:ext>
              </a:extLst>
            </p:cNvPr>
            <p:cNvSpPr/>
            <p:nvPr/>
          </p:nvSpPr>
          <p:spPr>
            <a:xfrm>
              <a:off x="3466794" y="1998549"/>
              <a:ext cx="989045" cy="41987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Punctured</a:t>
              </a: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6BDFD8F-D775-4527-9419-24F440CD8DC8}"/>
                </a:ext>
              </a:extLst>
            </p:cNvPr>
            <p:cNvSpPr/>
            <p:nvPr/>
          </p:nvSpPr>
          <p:spPr>
            <a:xfrm>
              <a:off x="4455839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744AED1-F21B-401B-8A7C-C03D8D3AF1CF}"/>
                </a:ext>
              </a:extLst>
            </p:cNvPr>
            <p:cNvSpPr/>
            <p:nvPr/>
          </p:nvSpPr>
          <p:spPr>
            <a:xfrm>
              <a:off x="5444884" y="1998548"/>
              <a:ext cx="989045" cy="41987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92" name="Left Brace 91">
            <a:extLst>
              <a:ext uri="{FF2B5EF4-FFF2-40B4-BE49-F238E27FC236}">
                <a16:creationId xmlns:a16="http://schemas.microsoft.com/office/drawing/2014/main" id="{EB67A2D5-7E5D-4D2E-8307-C4A14D89BBF8}"/>
              </a:ext>
            </a:extLst>
          </p:cNvPr>
          <p:cNvSpPr/>
          <p:nvPr/>
        </p:nvSpPr>
        <p:spPr bwMode="auto">
          <a:xfrm>
            <a:off x="2228029" y="2239960"/>
            <a:ext cx="506975" cy="115901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7CBB25AA-5B95-4FC4-9325-6DFDACA2773E}"/>
                  </a:ext>
                </a:extLst>
              </p:cNvPr>
              <p:cNvSpPr/>
              <p:nvPr/>
            </p:nvSpPr>
            <p:spPr>
              <a:xfrm>
                <a:off x="9509848" y="2262093"/>
                <a:ext cx="129073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7CBB25AA-5B95-4FC4-9325-6DFDACA2773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9848" y="2262093"/>
                <a:ext cx="1290738" cy="37023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BC6EA0B9-AED8-4ECA-9605-73BD47E2AEC9}"/>
                  </a:ext>
                </a:extLst>
              </p:cNvPr>
              <p:cNvSpPr/>
              <p:nvPr/>
            </p:nvSpPr>
            <p:spPr>
              <a:xfrm>
                <a:off x="7184876" y="2242104"/>
                <a:ext cx="2180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4" name="Rectangle 93">
                <a:extLst>
                  <a:ext uri="{FF2B5EF4-FFF2-40B4-BE49-F238E27FC236}">
                    <a16:creationId xmlns:a16="http://schemas.microsoft.com/office/drawing/2014/main" id="{BC6EA0B9-AED8-4ECA-9605-73BD47E2AE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2242104"/>
                <a:ext cx="2180982" cy="369332"/>
              </a:xfrm>
              <a:prstGeom prst="rect">
                <a:avLst/>
              </a:prstGeom>
              <a:blipFill>
                <a:blip r:embed="rId3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E63D562-9AD1-47F1-BF62-BEE8A06CE947}"/>
                  </a:ext>
                </a:extLst>
              </p:cNvPr>
              <p:cNvSpPr/>
              <p:nvPr/>
            </p:nvSpPr>
            <p:spPr>
              <a:xfrm>
                <a:off x="7184876" y="2984124"/>
                <a:ext cx="218098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𝑃𝑆𝑅𝑅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4E63D562-9AD1-47F1-BF62-BEE8A06CE9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2984124"/>
                <a:ext cx="2180982" cy="369332"/>
              </a:xfrm>
              <a:prstGeom prst="rect">
                <a:avLst/>
              </a:prstGeom>
              <a:blipFill>
                <a:blip r:embed="rId4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4AFFFD4-1B1D-4C92-88A0-AE03567C003A}"/>
                  </a:ext>
                </a:extLst>
              </p:cNvPr>
              <p:cNvSpPr/>
              <p:nvPr/>
            </p:nvSpPr>
            <p:spPr>
              <a:xfrm>
                <a:off x="7184876" y="3758415"/>
                <a:ext cx="21745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=80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44AFFFD4-1B1D-4C92-88A0-AE03567C00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3758415"/>
                <a:ext cx="2174570" cy="369332"/>
              </a:xfrm>
              <a:prstGeom prst="rect">
                <a:avLst/>
              </a:prstGeom>
              <a:blipFill>
                <a:blip r:embed="rId5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EA8FC76-D4BC-4A75-B059-F499542B6D17}"/>
                  </a:ext>
                </a:extLst>
              </p:cNvPr>
              <p:cNvSpPr/>
              <p:nvPr/>
            </p:nvSpPr>
            <p:spPr>
              <a:xfrm>
                <a:off x="7184876" y="4500435"/>
                <a:ext cx="217457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𝑒𝐵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=60</m:t>
                      </m:r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𝑀𝐻𝑧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EA8FC76-D4BC-4A75-B059-F499542B6D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4876" y="4500435"/>
                <a:ext cx="217457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B75A0453-40E6-4CD6-A270-6F95D8D9986D}"/>
                  </a:ext>
                </a:extLst>
              </p:cNvPr>
              <p:cNvSpPr/>
              <p:nvPr/>
            </p:nvSpPr>
            <p:spPr>
              <a:xfrm>
                <a:off x="9509848" y="3016075"/>
                <a:ext cx="1290738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id="{B75A0453-40E6-4CD6-A270-6F95D8D998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9848" y="3016075"/>
                <a:ext cx="1290738" cy="3702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FDFC76F5-74A4-42C8-89FA-69427117CA27}"/>
                  </a:ext>
                </a:extLst>
              </p:cNvPr>
              <p:cNvSpPr/>
              <p:nvPr/>
            </p:nvSpPr>
            <p:spPr>
              <a:xfrm>
                <a:off x="9509848" y="3811738"/>
                <a:ext cx="1284326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</m:t>
                          </m:r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FDFC76F5-74A4-42C8-89FA-69427117CA2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9848" y="3811738"/>
                <a:ext cx="1284326" cy="3702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0ED39768-5AA7-46B1-B76C-1988EB41A9D7}"/>
                  </a:ext>
                </a:extLst>
              </p:cNvPr>
              <p:cNvSpPr/>
              <p:nvPr/>
            </p:nvSpPr>
            <p:spPr>
              <a:xfrm>
                <a:off x="9509848" y="4565720"/>
                <a:ext cx="1284326" cy="3702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𝑃𝑆𝑅𝑇</m:t>
                          </m:r>
                        </m:sup>
                      </m:sSubSup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1800"/>
              </a:p>
            </p:txBody>
          </p:sp>
        </mc:Choice>
        <mc:Fallback xmlns=""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0ED39768-5AA7-46B1-B76C-1988EB41A9D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9848" y="4565720"/>
                <a:ext cx="1284326" cy="37023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5053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3493" y="729495"/>
            <a:ext cx="7770813" cy="1065213"/>
          </a:xfrm>
        </p:spPr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Zinan Lin (</a:t>
            </a:r>
            <a:r>
              <a:rPr lang="en-GB" err="1"/>
              <a:t>InterDigital</a:t>
            </a:r>
            <a:r>
              <a:rPr lang="en-GB"/>
              <a:t>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April 2021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488" y="1548036"/>
            <a:ext cx="9000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In this contribution, we discuss two 11be features that may impact spatial reuse operations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Spatial reuse specification needs to be updated to address these issues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/>
              <a:t>We discuss some potential solutions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/>
          </a:p>
          <a:p>
            <a:pPr marL="0" indent="0"/>
            <a:endParaRPr lang="en-US"/>
          </a:p>
          <a:p>
            <a:pPr marL="0" inden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93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D820705B85C04E9444D684292CAAA3" ma:contentTypeVersion="6" ma:contentTypeDescription="Create a new document." ma:contentTypeScope="" ma:versionID="6a2251905084b5f47087a7826e2872ae">
  <xsd:schema xmlns:xsd="http://www.w3.org/2001/XMLSchema" xmlns:xs="http://www.w3.org/2001/XMLSchema" xmlns:p="http://schemas.microsoft.com/office/2006/metadata/properties" xmlns:ns2="e3424205-c870-41b8-8c6f-b833c5b04d9f" xmlns:ns3="9dae37dc-1963-4192-976e-711db4d08a86" targetNamespace="http://schemas.microsoft.com/office/2006/metadata/properties" ma:root="true" ma:fieldsID="134d860e4fd3bfbcaa40b9cc5916248c" ns2:_="" ns3:_="">
    <xsd:import namespace="e3424205-c870-41b8-8c6f-b833c5b04d9f"/>
    <xsd:import namespace="9dae37dc-1963-4192-976e-711db4d08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24205-c870-41b8-8c6f-b833c5b04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e37dc-1963-4192-976e-711db4d08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250F316-8FE7-408B-8B6A-5C907583055B}">
  <ds:schemaRefs>
    <ds:schemaRef ds:uri="9dae37dc-1963-4192-976e-711db4d08a86"/>
    <ds:schemaRef ds:uri="http://schemas.microsoft.com/office/2006/documentManagement/types"/>
    <ds:schemaRef ds:uri="http://schemas.microsoft.com/office/infopath/2007/PartnerControls"/>
    <ds:schemaRef ds:uri="e3424205-c870-41b8-8c6f-b833c5b04d9f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F1E7123-080E-41E6-8486-CD6FB1A12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424205-c870-41b8-8c6f-b833c5b04d9f"/>
    <ds:schemaRef ds:uri="9dae37dc-1963-4192-976e-711db4d08a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12FE6DC-579F-42D2-941A-EDF7CB0EC86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1060</Words>
  <Application>Microsoft Office PowerPoint</Application>
  <PresentationFormat>Widescreen</PresentationFormat>
  <Paragraphs>188</Paragraphs>
  <Slides>13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Cambria Math</vt:lpstr>
      <vt:lpstr>Segoe UI</vt:lpstr>
      <vt:lpstr>Times New Roman</vt:lpstr>
      <vt:lpstr>Wingdings</vt:lpstr>
      <vt:lpstr>Office Theme</vt:lpstr>
      <vt:lpstr>Document</vt:lpstr>
      <vt:lpstr>Discussion on Spatial Reuse Issues</vt:lpstr>
      <vt:lpstr>PowerPoint Presentation</vt:lpstr>
      <vt:lpstr>Introduction</vt:lpstr>
      <vt:lpstr>Recap - Current PSR Operation [3]</vt:lpstr>
      <vt:lpstr>Recap - ESR Definition</vt:lpstr>
      <vt:lpstr>11be Features Impacting PSR Operation</vt:lpstr>
      <vt:lpstr>Potential Solutions</vt:lpstr>
      <vt:lpstr>Examples</vt:lpstr>
      <vt:lpstr>Conclusions</vt:lpstr>
      <vt:lpstr>PowerPoint Presentation</vt:lpstr>
      <vt:lpstr>Straw poll 1</vt:lpstr>
      <vt:lpstr>Straw poll 2</vt:lpstr>
      <vt:lpstr>PPDU_BW determination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2021-04-06T14:31:08Z</dcterms:created>
  <dcterms:modified xsi:type="dcterms:W3CDTF">2021-04-12T23:25:43Z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0x01010061D820705B85C04E9444D684292CAAA3</vt:lpwstr>
  </property>
</Properties>
</file>