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1" r:id="rId17"/>
    <p:sldId id="827" r:id="rId18"/>
    <p:sldId id="822" r:id="rId19"/>
    <p:sldId id="823" r:id="rId20"/>
    <p:sldId id="824" r:id="rId21"/>
    <p:sldId id="828" r:id="rId22"/>
    <p:sldId id="831" r:id="rId23"/>
    <p:sldId id="832" r:id="rId24"/>
    <p:sldId id="833" r:id="rId25"/>
    <p:sldId id="829" r:id="rId26"/>
    <p:sldId id="834" r:id="rId27"/>
    <p:sldId id="835" r:id="rId28"/>
    <p:sldId id="836" r:id="rId29"/>
    <p:sldId id="830"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30116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26760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736793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21487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24295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28378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4222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0593</a:t>
            </a:r>
            <a:r>
              <a:rPr lang="en-US" altLang="en-US" sz="1800" b="1" dirty="0" smtClean="0"/>
              <a:t>r3</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May Interim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2021-04-05</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May 11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574403862"/>
              </p:ext>
            </p:extLst>
          </p:nvPr>
        </p:nvGraphicFramePr>
        <p:xfrm>
          <a:off x="762000" y="3124200"/>
          <a:ext cx="8229601" cy="241546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r>
                        <a:rPr lang="en-US" altLang="zh-CN" sz="1100" dirty="0" smtClean="0">
                          <a:solidFill>
                            <a:srgbClr val="00B050"/>
                          </a:solidFill>
                        </a:rPr>
                        <a:t>21/0365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Başak Ak Özbakış (</a:t>
                      </a:r>
                      <a:r>
                        <a:rPr lang="en-US" altLang="zh-CN" sz="1100" dirty="0" err="1" smtClean="0">
                          <a:solidFill>
                            <a:srgbClr val="00B050"/>
                          </a:solidFill>
                        </a:rPr>
                        <a:t>Vestel</a:t>
                      </a:r>
                      <a:r>
                        <a:rPr lang="en-US" altLang="zh-CN" sz="1100" dirty="0" smtClean="0">
                          <a:solidFill>
                            <a:srgbClr val="00B050"/>
                          </a:solidFill>
                        </a:rPr>
                        <a:t>)</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00B050"/>
                          </a:solidFill>
                        </a:rPr>
                        <a:t>Wi-Fi Sensing Parameters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endParaRPr lang="zh-CN" altLang="en-US" sz="1100" dirty="0" smtClean="0">
                        <a:solidFill>
                          <a:srgbClr val="00B05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21/0746</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Tanguy </a:t>
                      </a:r>
                      <a:r>
                        <a:rPr lang="en-US" altLang="zh-CN" sz="1100" dirty="0" err="1" smtClean="0">
                          <a:solidFill>
                            <a:srgbClr val="00B050"/>
                          </a:solidFill>
                        </a:rPr>
                        <a:t>Ropitault</a:t>
                      </a:r>
                      <a:r>
                        <a:rPr lang="en-US" altLang="zh-CN" sz="1100" dirty="0" smtClean="0">
                          <a:solidFill>
                            <a:srgbClr val="00B050"/>
                          </a:solidFill>
                        </a:rPr>
                        <a:t> (NIST, Prometheus Computing LLC)</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Q-D simulation &amp; Modeling framework for sensing</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21/0747</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Steve </a:t>
                      </a:r>
                      <a:r>
                        <a:rPr lang="en-US" altLang="zh-CN" sz="1100" dirty="0" err="1" smtClean="0">
                          <a:solidFill>
                            <a:srgbClr val="00B050"/>
                          </a:solidFill>
                        </a:rPr>
                        <a:t>Blandino</a:t>
                      </a:r>
                      <a:r>
                        <a:rPr lang="en-US" altLang="zh-CN" sz="1100" dirty="0" smtClean="0">
                          <a:solidFill>
                            <a:srgbClr val="00B050"/>
                          </a:solidFill>
                        </a:rPr>
                        <a:t> (NIST)</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A preliminary channel model using raytracing to detect human presence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FFC000"/>
                          </a:solidFill>
                        </a:rPr>
                        <a:t>21/0753</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Chris Beg</a:t>
                      </a:r>
                      <a:r>
                        <a:rPr lang="en-US" altLang="zh-CN" sz="1100" baseline="0" dirty="0" smtClean="0">
                          <a:solidFill>
                            <a:srgbClr val="FFC000"/>
                          </a:solidFill>
                        </a:rPr>
                        <a:t> (C</a:t>
                      </a:r>
                      <a:r>
                        <a:rPr lang="en-US" altLang="zh-CN" sz="1100" dirty="0" smtClean="0">
                          <a:solidFill>
                            <a:srgbClr val="FFC000"/>
                          </a:solidFill>
                        </a:rPr>
                        <a:t>ognitive Systems)</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Sub-7 PHY Long Training Field Selection</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89561">
                <a:tc>
                  <a:txBody>
                    <a:bodyPr/>
                    <a:lstStyle/>
                    <a:p>
                      <a:r>
                        <a:rPr lang="en-US" altLang="zh-CN" sz="1100" kern="1200" dirty="0" smtClean="0">
                          <a:solidFill>
                            <a:srgbClr val="FFC000"/>
                          </a:solidFill>
                          <a:latin typeface="+mn-lt"/>
                          <a:ea typeface="+mn-ea"/>
                          <a:cs typeface="+mn-cs"/>
                        </a:rPr>
                        <a:t>21/0647</a:t>
                      </a:r>
                      <a:endParaRPr lang="zh-CN" altLang="en-US" sz="11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FFC000"/>
                          </a:solidFill>
                          <a:latin typeface="+mn-lt"/>
                          <a:ea typeface="+mn-ea"/>
                          <a:cs typeface="+mn-cs"/>
                        </a:rPr>
                        <a:t>Pei Zhou (OPPO)</a:t>
                      </a:r>
                      <a:endParaRPr lang="zh-CN" altLang="en-US" sz="11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FFC000"/>
                          </a:solidFill>
                          <a:latin typeface="+mn-lt"/>
                          <a:ea typeface="+mn-ea"/>
                          <a:cs typeface="+mn-cs"/>
                        </a:rPr>
                        <a:t>SP: WLAN Sensing Discovery</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FFC000"/>
                          </a:solidFill>
                          <a:latin typeface="+mn-lt"/>
                          <a:ea typeface="+mn-ea"/>
                          <a:cs typeface="+mn-cs"/>
                        </a:rPr>
                        <a:t>15 mins</a:t>
                      </a:r>
                      <a:endParaRPr lang="zh-CN" altLang="en-US" sz="1100" kern="1200" dirty="0" smtClean="0">
                        <a:solidFill>
                          <a:srgbClr val="FFC000"/>
                        </a:solidFill>
                        <a:latin typeface="+mn-lt"/>
                        <a:ea typeface="+mn-ea"/>
                        <a:cs typeface="+mn-cs"/>
                      </a:endParaRPr>
                    </a:p>
                  </a:txBody>
                  <a:tcPr marL="36000" marR="36000" marT="17901" marB="17901" anchor="ctr"/>
                </a:tc>
              </a:tr>
              <a:tr h="89561">
                <a:tc>
                  <a:txBody>
                    <a:bodyPr/>
                    <a:lstStyle/>
                    <a:p>
                      <a:r>
                        <a:rPr lang="en-US" altLang="zh-CN" sz="1100" kern="1200" dirty="0" smtClean="0">
                          <a:solidFill>
                            <a:srgbClr val="FFC000"/>
                          </a:solidFill>
                          <a:latin typeface="+mn-lt"/>
                          <a:ea typeface="+mn-ea"/>
                          <a:cs typeface="+mn-cs"/>
                        </a:rPr>
                        <a:t>21/0648</a:t>
                      </a:r>
                      <a:endParaRPr lang="zh-CN" altLang="en-US" sz="11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FFC000"/>
                          </a:solidFill>
                          <a:latin typeface="+mn-lt"/>
                          <a:ea typeface="+mn-ea"/>
                          <a:cs typeface="+mn-cs"/>
                        </a:rPr>
                        <a:t>Pei Zhou (OPPO)</a:t>
                      </a:r>
                      <a:endParaRPr lang="zh-CN" altLang="en-US" sz="11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FFC000"/>
                          </a:solidFill>
                          <a:latin typeface="+mn-lt"/>
                          <a:ea typeface="+mn-ea"/>
                          <a:cs typeface="+mn-cs"/>
                        </a:rPr>
                        <a:t>SP: Discussion on Sensing Setup Procedure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FFC000"/>
                          </a:solidFill>
                          <a:latin typeface="+mn-lt"/>
                          <a:ea typeface="+mn-ea"/>
                          <a:cs typeface="+mn-cs"/>
                        </a:rPr>
                        <a:t>15 mins</a:t>
                      </a:r>
                      <a:endParaRPr lang="zh-CN" altLang="en-US" sz="1100" kern="1200" dirty="0" smtClean="0">
                        <a:solidFill>
                          <a:srgbClr val="FFC000"/>
                        </a:solidFill>
                        <a:latin typeface="+mn-lt"/>
                        <a:ea typeface="+mn-ea"/>
                        <a:cs typeface="+mn-cs"/>
                      </a:endParaRPr>
                    </a:p>
                  </a:txBody>
                  <a:tcPr marL="36000" marR="36000" marT="17901" marB="17901" anchor="ctr"/>
                </a:tc>
              </a:tr>
              <a:tr h="89561">
                <a:tc>
                  <a:txBody>
                    <a:bodyPr/>
                    <a:lstStyle/>
                    <a:p>
                      <a:r>
                        <a:rPr lang="en-US" altLang="zh-CN" sz="1100" kern="1200" dirty="0" smtClean="0">
                          <a:solidFill>
                            <a:schemeClr val="tx1"/>
                          </a:solidFill>
                          <a:latin typeface="+mn-lt"/>
                          <a:ea typeface="+mn-ea"/>
                          <a:cs typeface="+mn-cs"/>
                        </a:rPr>
                        <a:t>21/0669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Abdullah Haskou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 Inc.)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SP: A Discussion on Measurement Results for Active Radar-Based Applications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r>
                        <a:rPr lang="en-US" altLang="zh-CN" sz="1100" dirty="0" smtClean="0">
                          <a:solidFill>
                            <a:schemeClr val="tx1"/>
                          </a:solidFill>
                        </a:rPr>
                        <a:t>21/0660</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Truncated Power Delay Profile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r>
                        <a:rPr lang="en-US" altLang="zh-CN" sz="1100" dirty="0" smtClean="0">
                          <a:solidFill>
                            <a:schemeClr val="tx1"/>
                          </a:solidFill>
                        </a:rPr>
                        <a:t>21/0782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Meihong</a:t>
                      </a:r>
                      <a:r>
                        <a:rPr lang="en-US" altLang="zh-CN" sz="1100" dirty="0" smtClean="0">
                          <a:solidFill>
                            <a:schemeClr val="tx1"/>
                          </a:solidFill>
                        </a:rPr>
                        <a:t> Zhang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Models for WLAN Sensing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17</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March 2021 </a:t>
            </a:r>
            <a:r>
              <a:rPr lang="en-US" altLang="zh-CN" sz="2000" dirty="0"/>
              <a:t>meeting to today:</a:t>
            </a:r>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mentor.ieee.org/802.11/dcn/21/11-21-0476-00-00bf-meeting-minutes-march-2021.docx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March - April: </a:t>
            </a:r>
          </a:p>
          <a:p>
            <a:pPr marL="714375" lvl="1" indent="0" algn="just">
              <a:buNone/>
            </a:pPr>
            <a:r>
              <a:rPr lang="en-US" altLang="zh-CN" sz="1600" dirty="0">
                <a:hlinkClick r:id="rId4"/>
              </a:rPr>
              <a:t>https://</a:t>
            </a:r>
            <a:r>
              <a:rPr lang="en-US" altLang="zh-CN" sz="1600" dirty="0" smtClean="0">
                <a:hlinkClick r:id="rId4"/>
              </a:rPr>
              <a:t>mentor.ieee.org/802.11/dcn/21/11-21-0547-00-00bf-802-11bf-teleconference-minutes-march-2021.docx</a:t>
            </a:r>
            <a:endParaRPr lang="en-US" altLang="zh-CN" sz="1600" dirty="0" smtClean="0"/>
          </a:p>
          <a:p>
            <a:pPr marL="714375" lvl="1" indent="0" algn="just">
              <a:buNone/>
            </a:pPr>
            <a:r>
              <a:rPr lang="en-US" altLang="zh-CN" sz="1600" dirty="0">
                <a:hlinkClick r:id="rId5"/>
              </a:rPr>
              <a:t>https://</a:t>
            </a:r>
            <a:r>
              <a:rPr lang="en-US" altLang="zh-CN" sz="1600" dirty="0" smtClean="0">
                <a:hlinkClick r:id="rId5"/>
              </a:rPr>
              <a:t>mentor.ieee.org/802.11/dcn/21/11-21-0645-03-00bf-802-11bf-teleconference-minutes-april-2021.docx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Claudio Da Silva </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May 11, 14, 17</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11 (Tuesday),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14 (Friday),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17 (Monday),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May 25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1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8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21</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May 14</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896930626"/>
              </p:ext>
            </p:extLst>
          </p:nvPr>
        </p:nvGraphicFramePr>
        <p:xfrm>
          <a:off x="762000" y="3124200"/>
          <a:ext cx="8229601" cy="2044386"/>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21/0753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 Beg (Cognitive Systems)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Sub-7 PHY Long Training Field Selection</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91645">
                <a:tc>
                  <a:txBody>
                    <a:bodyPr/>
                    <a:lstStyle/>
                    <a:p>
                      <a:r>
                        <a:rPr lang="en-US" altLang="zh-CN" sz="1100" kern="1200" dirty="0" smtClean="0">
                          <a:solidFill>
                            <a:schemeClr val="tx1"/>
                          </a:solidFill>
                          <a:latin typeface="+mn-lt"/>
                          <a:ea typeface="+mn-ea"/>
                          <a:cs typeface="+mn-cs"/>
                        </a:rPr>
                        <a:t>21/0669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Abdullah Haskou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 Inc.)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SP: A Discussion on Measurement Results for Active Radar-Based Applications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endParaRPr lang="zh-CN" altLang="en-US" sz="1100" kern="1200" dirty="0" smtClean="0">
                        <a:solidFill>
                          <a:schemeClr val="tx1"/>
                        </a:solidFill>
                        <a:latin typeface="+mn-lt"/>
                        <a:ea typeface="+mn-ea"/>
                        <a:cs typeface="+mn-cs"/>
                      </a:endParaRPr>
                    </a:p>
                  </a:txBody>
                  <a:tcPr marL="36000" marR="36000" marT="17901" marB="17901" anchor="ctr"/>
                </a:tc>
              </a:tr>
              <a:tr h="191645">
                <a:tc>
                  <a:txBody>
                    <a:bodyPr/>
                    <a:lstStyle/>
                    <a:p>
                      <a:r>
                        <a:rPr lang="en-US" altLang="zh-CN" sz="1100" dirty="0" smtClean="0">
                          <a:solidFill>
                            <a:schemeClr val="tx1"/>
                          </a:solidFill>
                        </a:rPr>
                        <a:t>21/0660</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Truncated Power Delay Profile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191645">
                <a:tc>
                  <a:txBody>
                    <a:bodyPr/>
                    <a:lstStyle/>
                    <a:p>
                      <a:r>
                        <a:rPr lang="en-US" altLang="zh-CN" sz="1100" dirty="0" smtClean="0">
                          <a:solidFill>
                            <a:schemeClr val="tx1"/>
                          </a:solidFill>
                        </a:rPr>
                        <a:t>21/0782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Meihong</a:t>
                      </a:r>
                      <a:r>
                        <a:rPr lang="en-US" altLang="zh-CN" sz="1100" dirty="0" smtClean="0">
                          <a:solidFill>
                            <a:schemeClr val="tx1"/>
                          </a:solidFill>
                        </a:rPr>
                        <a:t> Zhang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Models for WLAN Sensing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191645">
                <a:tc>
                  <a:txBody>
                    <a:bodyPr/>
                    <a:lstStyle/>
                    <a:p>
                      <a:r>
                        <a:rPr lang="en-US" altLang="zh-CN" sz="1100" dirty="0" smtClean="0">
                          <a:solidFill>
                            <a:schemeClr val="tx1"/>
                          </a:solidFill>
                        </a:rPr>
                        <a:t>21/0644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21/0770</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Junghoon Suh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Trellis Coded Quantization for CSI (Phase) Feedback Part 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21/0771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Junghoon Suh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Trellis Coded Quantization for CSI (Magnitude) Feedback Part 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35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22</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41165895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23</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1049586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24</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11 (Tuesday),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14 (Friday),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17 (Monday),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May 25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1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8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002144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25</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May 17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t>Motion</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075396319"/>
              </p:ext>
            </p:extLst>
          </p:nvPr>
        </p:nvGraphicFramePr>
        <p:xfrm>
          <a:off x="762000" y="3253812"/>
          <a:ext cx="8229601" cy="208018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26</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4810005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27</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7089381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28</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11 (Tuesday),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14 (Friday),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17 (Monday), 9am - 11:00pm ET -------------May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May 25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1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8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14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21539092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29</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lgn="just">
              <a:defRPr/>
            </a:pPr>
            <a:r>
              <a:rPr lang="en-US" altLang="zh-CN" sz="1800" kern="0" dirty="0" smtClean="0"/>
              <a:t>The </a:t>
            </a:r>
            <a:r>
              <a:rPr lang="en-US" altLang="zh-CN" sz="1800" kern="0" dirty="0"/>
              <a:t>11bf amendment defines an optional threshold based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XXXX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 Y/ N/ A)</a:t>
            </a:r>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2183753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May 11, 14, </a:t>
            </a:r>
            <a:r>
              <a:rPr lang="en-US" altLang="en-US" dirty="0" smtClean="0">
                <a:solidFill>
                  <a:srgbClr val="0000FF"/>
                </a:solidFill>
              </a:rPr>
              <a:t>17</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104565</TotalTime>
  <Words>2650</Words>
  <Application>Microsoft Office PowerPoint</Application>
  <PresentationFormat>全屏显示(4:3)</PresentationFormat>
  <Paragraphs>504</Paragraphs>
  <Slides>29</Slides>
  <Notes>29</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29</vt:i4>
      </vt:variant>
    </vt:vector>
  </HeadingPairs>
  <TitlesOfParts>
    <vt:vector size="38"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May Interim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4605</cp:revision>
  <cp:lastPrinted>2014-11-04T15:04:57Z</cp:lastPrinted>
  <dcterms:created xsi:type="dcterms:W3CDTF">2007-04-17T18:10:23Z</dcterms:created>
  <dcterms:modified xsi:type="dcterms:W3CDTF">2021-05-14T01:33:53Z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1620733169</vt:lpwstr>
  </property>
</Properties>
</file>