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51" r:id="rId21"/>
    <p:sldId id="357" r:id="rId22"/>
    <p:sldId id="356" r:id="rId23"/>
    <p:sldId id="346" r:id="rId24"/>
    <p:sldId id="347" r:id="rId25"/>
    <p:sldId id="344" r:id="rId26"/>
    <p:sldId id="333" r:id="rId27"/>
    <p:sldId id="322" r:id="rId28"/>
    <p:sldId id="320" r:id="rId29"/>
    <p:sldId id="327" r:id="rId30"/>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802.11-21/0525</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802.11-21/0525</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802.11-21/0525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802.11-21/0525</a:t>
            </a:r>
            <a:endParaRPr lang="en-US"/>
          </a:p>
        </p:txBody>
      </p:sp>
      <p:sp>
        <p:nvSpPr>
          <p:cNvPr id="5" name="Rectangle 3"/>
          <p:cNvSpPr>
            <a:spLocks noGrp="1" noChangeArrowheads="1"/>
          </p:cNvSpPr>
          <p:nvPr>
            <p:ph type="dt"/>
          </p:nvPr>
        </p:nvSpPr>
        <p:spPr>
          <a:ln/>
        </p:spPr>
        <p:txBody>
          <a:bodyPr/>
          <a:lstStyle/>
          <a:p>
            <a:r>
              <a:rPr lang="en-GB"/>
              <a:t>March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March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802.11-21/0525r1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March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March 30,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2021-03-30</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22"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trike="sngStrike"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resolution process</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Editor has incorporated all resolutions in D1.02</a:t>
            </a:r>
          </a:p>
          <a:p>
            <a:pPr marL="285750" indent="-285750">
              <a:buFont typeface="Arial" panose="020B0604020202020204" pitchFamily="34" charset="0"/>
              <a:buChar char="•"/>
            </a:pPr>
            <a:r>
              <a:rPr lang="en-US" dirty="0"/>
              <a:t>D1.02 currently under internal review to double check correct implementation of resolution</a:t>
            </a:r>
          </a:p>
          <a:p>
            <a:pPr marL="285750" indent="-285750">
              <a:buFont typeface="Arial" panose="020B0604020202020204" pitchFamily="34" charset="0"/>
              <a:buChar char="•"/>
            </a:pPr>
            <a:r>
              <a:rPr lang="en-US" dirty="0"/>
              <a:t>D1.02 likely to be available for final release by the end of the week</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March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March 30,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next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1099564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485900"/>
            <a:ext cx="5542383"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8 CIDs</a:t>
            </a:r>
          </a:p>
          <a:p>
            <a:pPr marL="585788" lvl="1" indent="-285750">
              <a:buFont typeface="Arial" panose="020B0604020202020204" pitchFamily="34" charset="0"/>
              <a:buChar char="•"/>
            </a:pPr>
            <a:r>
              <a:rPr lang="en-GB" b="0" dirty="0"/>
              <a:t>Antonio — 1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17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6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endParaRPr lang="en-US" dirty="0">
              <a:highlight>
                <a:srgbClr val="FFFF00"/>
              </a:highlight>
            </a:endParaRP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March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516215" y="1485900"/>
            <a:ext cx="202612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
        <p:nvSpPr>
          <p:cNvPr id="8" name="Right Arrow 7">
            <a:extLst>
              <a:ext uri="{FF2B5EF4-FFF2-40B4-BE49-F238E27FC236}">
                <a16:creationId xmlns:a16="http://schemas.microsoft.com/office/drawing/2014/main" id="{F791C3F7-499D-BC43-9752-FCE28CE90B91}"/>
              </a:ext>
            </a:extLst>
          </p:cNvPr>
          <p:cNvSpPr/>
          <p:nvPr/>
        </p:nvSpPr>
        <p:spPr bwMode="auto">
          <a:xfrm>
            <a:off x="70715" y="3297173"/>
            <a:ext cx="1252396" cy="1416512"/>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bg1"/>
                </a:solidFill>
                <a:effectLst/>
                <a:latin typeface="Times New Roman" pitchFamily="16" charset="0"/>
                <a:ea typeface="MS Gothic" charset="-128"/>
              </a:rPr>
              <a:t>To be updated</a:t>
            </a:r>
          </a:p>
        </p:txBody>
      </p:sp>
    </p:spTree>
    <p:extLst>
      <p:ext uri="{BB962C8B-B14F-4D97-AF65-F5344CB8AC3E}">
        <p14:creationId xmlns:p14="http://schemas.microsoft.com/office/powerpoint/2010/main" val="3425228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March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27</a:t>
            </a:fld>
            <a:endParaRPr lang="en-GB"/>
          </a:p>
        </p:txBody>
      </p:sp>
    </p:spTree>
    <p:extLst>
      <p:ext uri="{BB962C8B-B14F-4D97-AF65-F5344CB8AC3E}">
        <p14:creationId xmlns:p14="http://schemas.microsoft.com/office/powerpoint/2010/main" val="34387422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IEEE 802.1bc Enhanced Broadcast Services Telco </a:t>
            </a:r>
            <a:br>
              <a:rPr lang="en-GB" sz="450" dirty="0"/>
            </a:br>
            <a:endParaRPr lang="en-GB" sz="450" dirty="0"/>
          </a:p>
          <a:p>
            <a:r>
              <a:rPr lang="en-GB" sz="1050" dirty="0"/>
              <a:t>Join the </a:t>
            </a:r>
            <a:r>
              <a:rPr lang="en-GB" sz="1050" dirty="0" err="1"/>
              <a:t>Webex</a:t>
            </a:r>
            <a:r>
              <a:rPr lang="en-GB" sz="1050" dirty="0"/>
              <a:t> meeting here:</a:t>
            </a:r>
          </a:p>
          <a:p>
            <a:r>
              <a:rPr lang="en-GB" sz="1050" dirty="0"/>
              <a:t>https://</a:t>
            </a:r>
            <a:r>
              <a:rPr lang="en-GB" sz="1050" dirty="0" err="1"/>
              <a:t>ieeesa.webex.com</a:t>
            </a:r>
            <a:r>
              <a:rPr lang="en-GB" sz="1050" dirty="0"/>
              <a:t>/</a:t>
            </a:r>
            <a:r>
              <a:rPr lang="en-GB" sz="1050" dirty="0" err="1"/>
              <a:t>ieeesa</a:t>
            </a:r>
            <a:r>
              <a:rPr lang="en-GB" sz="1050" dirty="0"/>
              <a:t>/</a:t>
            </a:r>
            <a:r>
              <a:rPr lang="en-GB" sz="1050" dirty="0" err="1"/>
              <a:t>j.php?MTID</a:t>
            </a:r>
            <a:r>
              <a:rPr lang="en-GB" sz="1050" dirty="0"/>
              <a:t>=m5372fc5809371082baee5671d9952b7c</a:t>
            </a:r>
          </a:p>
          <a:p>
            <a:endParaRPr lang="en-GB" sz="1050" dirty="0"/>
          </a:p>
          <a:p>
            <a:r>
              <a:rPr lang="en-GB" sz="1050" dirty="0"/>
              <a:t>Meeting number: 129 408 9360</a:t>
            </a:r>
          </a:p>
          <a:p>
            <a:r>
              <a:rPr lang="en-GB" sz="1050" dirty="0"/>
              <a:t>Meeting password: wireless (94735377 from phones and video systems)</a:t>
            </a:r>
          </a:p>
          <a:p>
            <a:endParaRPr lang="en-GB" sz="10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Plan for upcoming </a:t>
            </a:r>
            <a:r>
              <a:rPr lang="en-US" sz="1200" dirty="0" err="1"/>
              <a:t>telcos</a:t>
            </a:r>
            <a:endParaRPr lang="en-US" sz="1200" dirty="0"/>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March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March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3743721"/>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7" name="Table 6">
            <a:extLst>
              <a:ext uri="{FF2B5EF4-FFF2-40B4-BE49-F238E27FC236}">
                <a16:creationId xmlns:a16="http://schemas.microsoft.com/office/drawing/2014/main" id="{D935A205-9451-984B-990F-2CE8B7E27210}"/>
              </a:ext>
            </a:extLst>
          </p:cNvPr>
          <p:cNvGraphicFramePr>
            <a:graphicFrameLocks noGrp="1"/>
          </p:cNvGraphicFramePr>
          <p:nvPr>
            <p:extLst>
              <p:ext uri="{D42A27DB-BD31-4B8C-83A1-F6EECF244321}">
                <p14:modId xmlns:p14="http://schemas.microsoft.com/office/powerpoint/2010/main" val="2734043716"/>
              </p:ext>
            </p:extLst>
          </p:nvPr>
        </p:nvGraphicFramePr>
        <p:xfrm>
          <a:off x="1089075" y="1629171"/>
          <a:ext cx="6794500" cy="517525"/>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1655832535"/>
                    </a:ext>
                  </a:extLst>
                </a:gridCol>
                <a:gridCol w="431598">
                  <a:extLst>
                    <a:ext uri="{9D8B030D-6E8A-4147-A177-3AD203B41FA5}">
                      <a16:colId xmlns:a16="http://schemas.microsoft.com/office/drawing/2014/main" val="3178064573"/>
                    </a:ext>
                  </a:extLst>
                </a:gridCol>
                <a:gridCol w="431598">
                  <a:extLst>
                    <a:ext uri="{9D8B030D-6E8A-4147-A177-3AD203B41FA5}">
                      <a16:colId xmlns:a16="http://schemas.microsoft.com/office/drawing/2014/main" val="2007206916"/>
                    </a:ext>
                  </a:extLst>
                </a:gridCol>
                <a:gridCol w="431598">
                  <a:extLst>
                    <a:ext uri="{9D8B030D-6E8A-4147-A177-3AD203B41FA5}">
                      <a16:colId xmlns:a16="http://schemas.microsoft.com/office/drawing/2014/main" val="1822295314"/>
                    </a:ext>
                  </a:extLst>
                </a:gridCol>
                <a:gridCol w="2335709">
                  <a:extLst>
                    <a:ext uri="{9D8B030D-6E8A-4147-A177-3AD203B41FA5}">
                      <a16:colId xmlns:a16="http://schemas.microsoft.com/office/drawing/2014/main" val="3062788179"/>
                    </a:ext>
                  </a:extLst>
                </a:gridCol>
                <a:gridCol w="2335709">
                  <a:extLst>
                    <a:ext uri="{9D8B030D-6E8A-4147-A177-3AD203B41FA5}">
                      <a16:colId xmlns:a16="http://schemas.microsoft.com/office/drawing/2014/main" val="1466985585"/>
                    </a:ext>
                  </a:extLst>
                </a:gridCol>
              </a:tblGrid>
              <a:tr h="355600">
                <a:tc>
                  <a:txBody>
                    <a:bodyPr/>
                    <a:lstStyle/>
                    <a:p>
                      <a:pPr algn="l" fontAlgn="b"/>
                      <a:r>
                        <a:rPr lang="en-GB" sz="1000" u="none" strike="noStrike" kern="1200" dirty="0">
                          <a:solidFill>
                            <a:schemeClr val="dk1"/>
                          </a:solidFill>
                          <a:effectLst/>
                          <a:latin typeface="+mn-lt"/>
                          <a:ea typeface="+mn-ea"/>
                          <a:cs typeface="+mn-cs"/>
                        </a:rPr>
                        <a:t>Discussion Order</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Year</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DCN</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Rev</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Title</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Author (Affiliation)</a:t>
                      </a:r>
                    </a:p>
                  </a:txBody>
                  <a:tcPr marL="9525" marR="9525" marT="9525" marB="0" anchor="b"/>
                </a:tc>
                <a:extLst>
                  <a:ext uri="{0D108BD9-81ED-4DB2-BD59-A6C34878D82A}">
                    <a16:rowId xmlns:a16="http://schemas.microsoft.com/office/drawing/2014/main" val="836164687"/>
                  </a:ext>
                </a:extLst>
              </a:tr>
              <a:tr h="0">
                <a:tc>
                  <a:txBody>
                    <a:bodyPr/>
                    <a:lstStyle/>
                    <a:p>
                      <a:pPr algn="l" fontAlgn="b"/>
                      <a:r>
                        <a:rPr lang="en-GB" sz="1000" b="0" i="0" u="none" strike="noStrike" dirty="0">
                          <a:effectLst/>
                          <a:latin typeface="Arial" panose="020B0604020202020204" pitchFamily="34" charset="0"/>
                        </a:rPr>
                        <a:t>10</a:t>
                      </a:r>
                    </a:p>
                  </a:txBody>
                  <a:tcPr marL="9525" marR="9525" marT="9525" marB="0" anchor="b"/>
                </a:tc>
                <a:tc>
                  <a:txBody>
                    <a:bodyPr/>
                    <a:lstStyle/>
                    <a:p>
                      <a:pPr algn="r" fontAlgn="b"/>
                      <a:r>
                        <a:rPr lang="en-GB" sz="1000" b="0" i="0" u="none" strike="noStrike">
                          <a:effectLst/>
                          <a:latin typeface="Arial" panose="020B0604020202020204" pitchFamily="34" charset="0"/>
                        </a:rPr>
                        <a:t>2021</a:t>
                      </a:r>
                    </a:p>
                  </a:txBody>
                  <a:tcPr marL="9525" marR="9525" marT="9525" marB="0" anchor="b"/>
                </a:tc>
                <a:tc>
                  <a:txBody>
                    <a:bodyPr/>
                    <a:lstStyle/>
                    <a:p>
                      <a:pPr algn="r" fontAlgn="b"/>
                      <a:r>
                        <a:rPr lang="en-GB" sz="1000" b="0" i="0" u="none" strike="noStrike">
                          <a:effectLst/>
                          <a:latin typeface="Arial" panose="020B0604020202020204" pitchFamily="34" charset="0"/>
                        </a:rPr>
                        <a:t>553</a:t>
                      </a:r>
                    </a:p>
                  </a:txBody>
                  <a:tcPr marL="9525" marR="9525" marT="9525" marB="0" anchor="b"/>
                </a:tc>
                <a:tc>
                  <a:txBody>
                    <a:bodyPr/>
                    <a:lstStyle/>
                    <a:p>
                      <a:pPr algn="r" fontAlgn="b"/>
                      <a:r>
                        <a:rPr lang="en-GB" sz="1000" b="0" i="0" u="none" strike="noStrike">
                          <a:effectLst/>
                          <a:latin typeface="Arial" panose="020B0604020202020204" pitchFamily="34" charset="0"/>
                        </a:rPr>
                        <a:t>0</a:t>
                      </a:r>
                    </a:p>
                  </a:txBody>
                  <a:tcPr marL="9525" marR="9525" marT="9525" marB="0" anchor="b"/>
                </a:tc>
                <a:tc>
                  <a:txBody>
                    <a:bodyPr/>
                    <a:lstStyle/>
                    <a:p>
                      <a:pPr algn="l" fontAlgn="b"/>
                      <a:r>
                        <a:rPr lang="en-GB" sz="1000" b="0" i="0" u="none" strike="noStrike">
                          <a:effectLst/>
                          <a:latin typeface="Arial" panose="020B0604020202020204" pitchFamily="34" charset="0"/>
                        </a:rPr>
                        <a:t>Comments_1014_1015</a:t>
                      </a:r>
                    </a:p>
                  </a:txBody>
                  <a:tcPr marL="9525" marR="9525" marT="9525" marB="0" anchor="b"/>
                </a:tc>
                <a:tc>
                  <a:txBody>
                    <a:bodyPr/>
                    <a:lstStyle/>
                    <a:p>
                      <a:pPr algn="l" fontAlgn="b"/>
                      <a:r>
                        <a:rPr lang="en-GB" sz="1000" b="0" i="0" u="none" strike="noStrike" dirty="0">
                          <a:effectLst/>
                          <a:latin typeface="Arial" panose="020B0604020202020204" pitchFamily="34" charset="0"/>
                        </a:rPr>
                        <a:t>Antonio de la Oliva (</a:t>
                      </a:r>
                      <a:r>
                        <a:rPr lang="en-GB" sz="1000" b="0" i="0" u="none" strike="noStrike" dirty="0" err="1">
                          <a:effectLst/>
                          <a:latin typeface="Arial" panose="020B0604020202020204" pitchFamily="34" charset="0"/>
                        </a:rPr>
                        <a:t>InterDigital</a:t>
                      </a:r>
                      <a:r>
                        <a:rPr lang="en-GB" sz="1000" b="0" i="0" u="none" strike="noStrike" dirty="0">
                          <a:effectLst/>
                          <a:latin typeface="Arial" panose="020B0604020202020204" pitchFamily="34" charset="0"/>
                        </a:rPr>
                        <a:t>)</a:t>
                      </a:r>
                    </a:p>
                  </a:txBody>
                  <a:tcPr marL="9525" marR="9525" marT="9525" marB="0" anchor="b"/>
                </a:tc>
                <a:extLst>
                  <a:ext uri="{0D108BD9-81ED-4DB2-BD59-A6C34878D82A}">
                    <a16:rowId xmlns:a16="http://schemas.microsoft.com/office/drawing/2014/main" val="4180666552"/>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2344</TotalTime>
  <Words>2276</Words>
  <Application>Microsoft Macintosh PowerPoint</Application>
  <PresentationFormat>On-screen Show (16:9)</PresentationFormat>
  <Paragraphs>276</Paragraphs>
  <Slides>29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5" baseType="lpstr">
      <vt:lpstr>Arial</vt:lpstr>
      <vt:lpstr>Calibri</vt:lpstr>
      <vt:lpstr>Monotype Sorts</vt:lpstr>
      <vt:lpstr>Times New Roman</vt:lpstr>
      <vt:lpstr>802-11-BCS-Chair-Slides-Template</vt:lpstr>
      <vt:lpstr>Document</vt:lpstr>
      <vt:lpstr>Agenda TGbc Telco March 30,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on comment resolution process</vt:lpstr>
      <vt:lpstr>Submissions</vt:lpstr>
      <vt:lpstr>Plan for next telcos</vt:lpstr>
      <vt:lpstr>Suggested Plan for CID discussion</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08 2020 TGbc Telco Agenda</dc:title>
  <dc:subject/>
  <dc:creator>Marc Emmelmann</dc:creator>
  <cp:keywords/>
  <dc:description/>
  <cp:lastModifiedBy>Emmelmann, Marc</cp:lastModifiedBy>
  <cp:revision>194</cp:revision>
  <cp:lastPrinted>1601-01-01T00:00:00Z</cp:lastPrinted>
  <dcterms:created xsi:type="dcterms:W3CDTF">2020-02-25T15:01:23Z</dcterms:created>
  <dcterms:modified xsi:type="dcterms:W3CDTF">2021-03-30T08:41:33Z</dcterms:modified>
  <cp:category/>
</cp:coreProperties>
</file>