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8"/>
  </p:notesMasterIdLst>
  <p:handoutMasterIdLst>
    <p:handoutMasterId r:id="rId29"/>
  </p:handoutMasterIdLst>
  <p:sldIdLst>
    <p:sldId id="269" r:id="rId2"/>
    <p:sldId id="813" r:id="rId3"/>
    <p:sldId id="424" r:id="rId4"/>
    <p:sldId id="423" r:id="rId5"/>
    <p:sldId id="757" r:id="rId6"/>
    <p:sldId id="754" r:id="rId7"/>
    <p:sldId id="755" r:id="rId8"/>
    <p:sldId id="458" r:id="rId9"/>
    <p:sldId id="489" r:id="rId10"/>
    <p:sldId id="814" r:id="rId11"/>
    <p:sldId id="815" r:id="rId12"/>
    <p:sldId id="749" r:id="rId13"/>
    <p:sldId id="767" r:id="rId14"/>
    <p:sldId id="768" r:id="rId15"/>
    <p:sldId id="746" r:id="rId16"/>
    <p:sldId id="830" r:id="rId17"/>
    <p:sldId id="837" r:id="rId18"/>
    <p:sldId id="838" r:id="rId19"/>
    <p:sldId id="839" r:id="rId20"/>
    <p:sldId id="835" r:id="rId21"/>
    <p:sldId id="840" r:id="rId22"/>
    <p:sldId id="842" r:id="rId23"/>
    <p:sldId id="843" r:id="rId24"/>
    <p:sldId id="844" r:id="rId25"/>
    <p:sldId id="836" r:id="rId26"/>
    <p:sldId id="841" r:id="rId2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S PGothic" panose="020B0600070205080204" pitchFamily="34" charset="-128"/>
        <a:cs typeface="+mn-cs"/>
      </a:defRPr>
    </a:lvl5pPr>
    <a:lvl6pPr marL="22860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6pPr>
    <a:lvl7pPr marL="27432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7pPr>
    <a:lvl8pPr marL="32004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8pPr>
    <a:lvl9pPr marL="3657600" algn="l" defTabSz="914400" rtl="0" eaLnBrk="1" latinLnBrk="0" hangingPunct="1">
      <a:defRPr sz="1200" kern="1200">
        <a:solidFill>
          <a:schemeClr val="tx1"/>
        </a:solidFill>
        <a:latin typeface="Times New Roman" panose="02020603050405020304" pitchFamily="18" charset="0"/>
        <a:ea typeface="MS PGothic" panose="020B0600070205080204"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306799F8-075E-4A3A-A7F6-7FBC6576F1A4}" styleName="Themed Style 2 - Accent 3">
    <a:tblBg>
      <a:fillRef idx="3">
        <a:schemeClr val="accent3"/>
      </a:fillRef>
      <a:effectRef idx="3">
        <a:schemeClr val="accent3"/>
      </a:effectRef>
    </a:tblBg>
    <a:wholeTbl>
      <a:tcTxStyle>
        <a:fontRef idx="minor">
          <a:scrgbClr r="0" g="0" b="0"/>
        </a:fontRef>
        <a:schemeClr val="lt1"/>
      </a:tcTxStyle>
      <a:tcStyle>
        <a:tcBdr>
          <a:left>
            <a:lnRef idx="1">
              <a:schemeClr val="accent3">
                <a:tint val="50000"/>
              </a:schemeClr>
            </a:lnRef>
          </a:left>
          <a:right>
            <a:lnRef idx="1">
              <a:schemeClr val="accent3">
                <a:tint val="50000"/>
              </a:schemeClr>
            </a:lnRef>
          </a:right>
          <a:top>
            <a:lnRef idx="1">
              <a:schemeClr val="accent3">
                <a:tint val="50000"/>
              </a:schemeClr>
            </a:lnRef>
          </a:top>
          <a:bottom>
            <a:lnRef idx="1">
              <a:schemeClr val="accent3">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8FD4443E-F989-4FC4-A0C8-D5A2AF1F390B}" styleName="Dark Style 1 - Accent 5">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5"/>
          </a:solidFill>
        </a:fill>
      </a:tcStyle>
    </a:wholeTbl>
    <a:band1H>
      <a:tcStyle>
        <a:tcBdr/>
        <a:fill>
          <a:solidFill>
            <a:schemeClr val="accent5">
              <a:shade val="60000"/>
            </a:schemeClr>
          </a:solidFill>
        </a:fill>
      </a:tcStyle>
    </a:band1H>
    <a:band1V>
      <a:tcStyle>
        <a:tcBdr/>
        <a:fill>
          <a:solidFill>
            <a:schemeClr val="accent5">
              <a:shade val="60000"/>
            </a:schemeClr>
          </a:solidFill>
        </a:fill>
      </a:tcStyle>
    </a:band1V>
    <a:lastCol>
      <a:tcTxStyle b="on"/>
      <a:tcStyle>
        <a:tcBdr>
          <a:left>
            <a:ln w="25400" cmpd="sng">
              <a:solidFill>
                <a:schemeClr val="lt1"/>
              </a:solidFill>
            </a:ln>
          </a:left>
        </a:tcBdr>
        <a:fill>
          <a:solidFill>
            <a:schemeClr val="accent5">
              <a:shade val="60000"/>
            </a:schemeClr>
          </a:solidFill>
        </a:fill>
      </a:tcStyle>
    </a:lastCol>
    <a:firstCol>
      <a:tcTxStyle b="on"/>
      <a:tcStyle>
        <a:tcBdr>
          <a:right>
            <a:ln w="25400" cmpd="sng">
              <a:solidFill>
                <a:schemeClr val="lt1"/>
              </a:solidFill>
            </a:ln>
          </a:right>
        </a:tcBdr>
        <a:fill>
          <a:solidFill>
            <a:schemeClr val="accent5">
              <a:shade val="60000"/>
            </a:schemeClr>
          </a:solidFill>
        </a:fill>
      </a:tcStyle>
    </a:firstCol>
    <a:lastRow>
      <a:tcTxStyle b="on"/>
      <a:tcStyle>
        <a:tcBdr>
          <a:top>
            <a:ln w="25400" cmpd="sng">
              <a:solidFill>
                <a:schemeClr val="lt1"/>
              </a:solidFill>
            </a:ln>
          </a:top>
        </a:tcBdr>
        <a:fill>
          <a:solidFill>
            <a:schemeClr val="accent5">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1FECB4D8-DB02-4DC6-A0A2-4F2EBAE1DC90}" styleName="Medium Style 1 - Accent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a:noFill/>
            </a:ln>
          </a:insideV>
        </a:tcBdr>
        <a:fill>
          <a:solidFill>
            <a:schemeClr val="lt1"/>
          </a:solidFill>
        </a:fill>
      </a:tcStyle>
    </a:wholeTbl>
    <a:band1H>
      <a:tcStyle>
        <a:tcBdr/>
        <a:fill>
          <a:solidFill>
            <a:schemeClr val="accent3">
              <a:tint val="20000"/>
            </a:schemeClr>
          </a:solidFill>
        </a:fill>
      </a:tcStyle>
    </a:band1H>
    <a:band1V>
      <a:tcStyle>
        <a:tcBdr/>
        <a:fill>
          <a:solidFill>
            <a:schemeClr val="accent3">
              <a:tint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solidFill>
            <a:schemeClr val="lt1"/>
          </a:solidFill>
        </a:fill>
      </a:tcStyle>
    </a:lastRow>
    <a:firstRow>
      <a:tcTxStyle b="on">
        <a:fontRef idx="minor">
          <a:scrgbClr r="0" g="0" b="0"/>
        </a:fontRef>
        <a:schemeClr val="lt1"/>
      </a:tcTxStyle>
      <a:tcStyle>
        <a:tcBdr/>
        <a:fill>
          <a:solidFill>
            <a:schemeClr val="accent3"/>
          </a:solidFill>
        </a:fill>
      </a:tcStyle>
    </a:firstRow>
  </a:tblStyle>
  <a:tblStyle styleId="{46F890A9-2807-4EBB-B81D-B2AA78EC7F39}" styleName="Dark Style 2 - Accent 5/Accent 6">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5">
              <a:tint val="20000"/>
            </a:schemeClr>
          </a:solidFill>
        </a:fill>
      </a:tcStyle>
    </a:wholeTbl>
    <a:band1H>
      <a:tcStyle>
        <a:tcBdr/>
        <a:fill>
          <a:solidFill>
            <a:schemeClr val="accent5">
              <a:tint val="40000"/>
            </a:schemeClr>
          </a:solidFill>
        </a:fill>
      </a:tcStyle>
    </a:band1H>
    <a:band1V>
      <a:tcStyle>
        <a:tcBdr/>
        <a:fill>
          <a:solidFill>
            <a:schemeClr val="accent5">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5">
              <a:tint val="20000"/>
            </a:schemeClr>
          </a:solidFill>
        </a:fill>
      </a:tcStyle>
    </a:lastRow>
    <a:firstRow>
      <a:tcTxStyle b="on">
        <a:fontRef idx="minor">
          <a:scrgbClr r="0" g="0" b="0"/>
        </a:fontRef>
        <a:schemeClr val="lt1"/>
      </a:tcTxStyle>
      <a:tcStyle>
        <a:tcBdr/>
        <a:fill>
          <a:solidFill>
            <a:schemeClr val="accent6"/>
          </a:solidFill>
        </a:fill>
      </a:tcStyle>
    </a:firstRow>
  </a:tblStyle>
  <a:tblStyle styleId="{10A1B5D5-9B99-4C35-A422-299274C87663}" styleName="Medium Style 1 - Accent 6">
    <a:wholeTbl>
      <a:tcTxStyle>
        <a:fontRef idx="minor">
          <a:scrgbClr r="0" g="0" b="0"/>
        </a:fontRef>
        <a:schemeClr val="dk1"/>
      </a:tcTxStyle>
      <a:tcStyle>
        <a:tcBdr>
          <a:left>
            <a:ln w="12700" cmpd="sng">
              <a:solidFill>
                <a:schemeClr val="accent6"/>
              </a:solidFill>
            </a:ln>
          </a:left>
          <a:right>
            <a:ln w="12700" cmpd="sng">
              <a:solidFill>
                <a:schemeClr val="accent6"/>
              </a:solidFill>
            </a:ln>
          </a:right>
          <a:top>
            <a:ln w="12700" cmpd="sng">
              <a:solidFill>
                <a:schemeClr val="accent6"/>
              </a:solidFill>
            </a:ln>
          </a:top>
          <a:bottom>
            <a:ln w="12700" cmpd="sng">
              <a:solidFill>
                <a:schemeClr val="accent6"/>
              </a:solidFill>
            </a:ln>
          </a:bottom>
          <a:insideH>
            <a:ln w="12700" cmpd="sng">
              <a:solidFill>
                <a:schemeClr val="accent6"/>
              </a:solidFill>
            </a:ln>
          </a:insideH>
          <a:insideV>
            <a:ln>
              <a:noFill/>
            </a:ln>
          </a:insideV>
        </a:tcBdr>
        <a:fill>
          <a:solidFill>
            <a:schemeClr val="lt1"/>
          </a:solidFill>
        </a:fill>
      </a:tcStyle>
    </a:wholeTbl>
    <a:band1H>
      <a:tcStyle>
        <a:tcBdr/>
        <a:fill>
          <a:solidFill>
            <a:schemeClr val="accent6">
              <a:tint val="20000"/>
            </a:schemeClr>
          </a:solidFill>
        </a:fill>
      </a:tcStyle>
    </a:band1H>
    <a:band1V>
      <a:tcStyle>
        <a:tcBdr/>
        <a:fill>
          <a:solidFill>
            <a:schemeClr val="accent6">
              <a:tint val="20000"/>
            </a:schemeClr>
          </a:solidFill>
        </a:fill>
      </a:tcStyle>
    </a:band1V>
    <a:lastCol>
      <a:tcTxStyle b="on"/>
      <a:tcStyle>
        <a:tcBdr/>
      </a:tcStyle>
    </a:lastCol>
    <a:firstCol>
      <a:tcTxStyle b="on"/>
      <a:tcStyle>
        <a:tcBdr/>
      </a:tcStyle>
    </a:firstCol>
    <a:lastRow>
      <a:tcTxStyle b="on"/>
      <a:tcStyle>
        <a:tcBdr>
          <a:top>
            <a:ln w="50800" cmpd="dbl">
              <a:solidFill>
                <a:schemeClr val="accent6"/>
              </a:solidFill>
            </a:ln>
          </a:top>
        </a:tcBdr>
        <a:fill>
          <a:solidFill>
            <a:schemeClr val="lt1"/>
          </a:solidFill>
        </a:fill>
      </a:tcStyle>
    </a:lastRow>
    <a:firstRow>
      <a:tcTxStyle b="on">
        <a:fontRef idx="minor">
          <a:scrgbClr r="0" g="0" b="0"/>
        </a:fontRef>
        <a:schemeClr val="lt1"/>
      </a:tcTxStyle>
      <a:tcStyle>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8528" autoAdjust="0"/>
    <p:restoredTop sz="89250" autoAdjust="0"/>
  </p:normalViewPr>
  <p:slideViewPr>
    <p:cSldViewPr>
      <p:cViewPr varScale="1">
        <p:scale>
          <a:sx n="100" d="100"/>
          <a:sy n="100" d="100"/>
        </p:scale>
        <p:origin x="1452" y="84"/>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varScale="1">
      <p:scale>
        <a:sx n="1" d="1"/>
        <a:sy n="1" d="1"/>
      </p:scale>
      <p:origin x="0" y="0"/>
    </p:cViewPr>
  </p:sorterViewPr>
  <p:notesViewPr>
    <p:cSldViewPr>
      <p:cViewPr>
        <p:scale>
          <a:sx n="66" d="100"/>
          <a:sy n="66" d="100"/>
        </p:scale>
        <p:origin x="4194" y="744"/>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5" name="Rectangle 3"/>
          <p:cNvSpPr>
            <a:spLocks noGrp="1" noChangeArrowheads="1"/>
          </p:cNvSpPr>
          <p:nvPr>
            <p:ph type="dt" sz="quarter" idx="1"/>
          </p:nvPr>
        </p:nvSpPr>
        <p:spPr bwMode="auto">
          <a:xfrm>
            <a:off x="695325" y="174625"/>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3076" name="Rectangle 4"/>
          <p:cNvSpPr>
            <a:spLocks noGrp="1" noChangeArrowheads="1"/>
          </p:cNvSpPr>
          <p:nvPr>
            <p:ph type="ftr" sz="quarter" idx="2"/>
          </p:nvPr>
        </p:nvSpPr>
        <p:spPr bwMode="auto">
          <a:xfrm>
            <a:off x="3892550" y="8982075"/>
            <a:ext cx="2425700"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atin typeface="Times New Roman" pitchFamily="18" charset="0"/>
                <a:ea typeface="+mn-ea"/>
                <a:cs typeface="+mn-cs"/>
              </a:defRPr>
            </a:lvl1pPr>
          </a:lstStyle>
          <a:p>
            <a:pPr>
              <a:defRPr/>
            </a:pPr>
            <a:r>
              <a:rPr lang="en-US"/>
              <a:t>Tony Xiao Han (Huawei Technologies)</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ltLang="en-US"/>
              <a:t>Page </a:t>
            </a:r>
            <a:fld id="{9F288A74-A044-4BEA-A240-DEFB332E57C4}" type="slidenum">
              <a:rPr lang="en-US" altLang="en-US"/>
              <a:pPr>
                <a:defRPr/>
              </a:pPr>
              <a:t>‹#›</a:t>
            </a:fld>
            <a:endParaRPr lang="en-US" altLang="en-US"/>
          </a:p>
        </p:txBody>
      </p:sp>
      <p:sp>
        <p:nvSpPr>
          <p:cNvPr id="2"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4342"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defTabSz="933450">
              <a:defRPr sz="1200">
                <a:solidFill>
                  <a:schemeClr val="tx1"/>
                </a:solidFill>
                <a:latin typeface="Times New Roman" panose="02020603050405020304" pitchFamily="18" charset="0"/>
                <a:ea typeface="MS PGothic" panose="020B0600070205080204" pitchFamily="34" charset="-128"/>
              </a:defRPr>
            </a:lvl1pPr>
            <a:lvl2pPr marL="742950" indent="-285750" defTabSz="933450">
              <a:defRPr sz="1200">
                <a:solidFill>
                  <a:schemeClr val="tx1"/>
                </a:solidFill>
                <a:latin typeface="Times New Roman" panose="02020603050405020304" pitchFamily="18" charset="0"/>
                <a:ea typeface="MS PGothic" panose="020B0600070205080204" pitchFamily="34" charset="-128"/>
              </a:defRPr>
            </a:lvl2pPr>
            <a:lvl3pPr marL="1143000" indent="-228600" defTabSz="933450">
              <a:defRPr sz="1200">
                <a:solidFill>
                  <a:schemeClr val="tx1"/>
                </a:solidFill>
                <a:latin typeface="Times New Roman" panose="02020603050405020304" pitchFamily="18" charset="0"/>
                <a:ea typeface="MS PGothic" panose="020B0600070205080204" pitchFamily="34" charset="-128"/>
              </a:defRPr>
            </a:lvl3pPr>
            <a:lvl4pPr marL="1600200" indent="-228600" defTabSz="933450">
              <a:defRPr sz="1200">
                <a:solidFill>
                  <a:schemeClr val="tx1"/>
                </a:solidFill>
                <a:latin typeface="Times New Roman" panose="02020603050405020304" pitchFamily="18" charset="0"/>
                <a:ea typeface="MS PGothic" panose="020B0600070205080204" pitchFamily="34" charset="-128"/>
              </a:defRPr>
            </a:lvl4pPr>
            <a:lvl5pPr marL="2057400" indent="-228600" defTabSz="933450">
              <a:defRPr sz="1200">
                <a:solidFill>
                  <a:schemeClr val="tx1"/>
                </a:solidFill>
                <a:latin typeface="Times New Roman" panose="02020603050405020304" pitchFamily="18" charset="0"/>
                <a:ea typeface="MS PGothic" panose="020B0600070205080204" pitchFamily="34" charset="-128"/>
              </a:defRPr>
            </a:lvl5pPr>
            <a:lvl6pPr marL="25146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defTabSz="93345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3079"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364295087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86225" y="95250"/>
            <a:ext cx="2195513"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atin typeface="Times New Roman" pitchFamily="18" charset="0"/>
                <a:ea typeface="+mn-ea"/>
                <a:cs typeface="+mn-cs"/>
              </a:defRPr>
            </a:lvl1pPr>
          </a:lstStyle>
          <a:p>
            <a:pPr>
              <a:defRPr/>
            </a:pPr>
            <a:r>
              <a:rPr lang="en-US"/>
              <a:t>doc.: IEEE 802.11-15/1472r0</a:t>
            </a:r>
          </a:p>
        </p:txBody>
      </p:sp>
      <p:sp>
        <p:nvSpPr>
          <p:cNvPr id="2051" name="Rectangle 3"/>
          <p:cNvSpPr>
            <a:spLocks noGrp="1" noChangeArrowheads="1"/>
          </p:cNvSpPr>
          <p:nvPr>
            <p:ph type="dt" idx="1"/>
          </p:nvPr>
        </p:nvSpPr>
        <p:spPr bwMode="auto">
          <a:xfrm>
            <a:off x="654050" y="95250"/>
            <a:ext cx="1041400" cy="215900"/>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atin typeface="Times New Roman" pitchFamily="18" charset="0"/>
                <a:ea typeface="+mn-ea"/>
                <a:cs typeface="+mn-cs"/>
              </a:defRPr>
            </a:lvl1pPr>
          </a:lstStyle>
          <a:p>
            <a:pPr>
              <a:defRPr/>
            </a:pPr>
            <a:r>
              <a:rPr lang="en-US"/>
              <a:t>January 2016</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3395663" y="8985250"/>
            <a:ext cx="2886075" cy="184150"/>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mn-ea"/>
                <a:cs typeface="+mn-cs"/>
              </a:defRPr>
            </a:lvl5pPr>
          </a:lstStyle>
          <a:p>
            <a:pPr lvl="4">
              <a:defRPr/>
            </a:pPr>
            <a:r>
              <a:rPr lang="en-US"/>
              <a:t>Tony Xiao Han (Huawei Technologies)</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ltLang="en-US"/>
              <a:t>Page </a:t>
            </a:r>
            <a:fld id="{DF5FBB85-B9F8-4899-8B5B-B90AEDFA23A9}" type="slidenum">
              <a:rPr lang="en-US" altLang="en-US"/>
              <a:pPr>
                <a:defRPr/>
              </a:pPr>
              <a:t>‹#›</a:t>
            </a:fld>
            <a:endParaRPr lang="en-US" altLang="en-US"/>
          </a:p>
        </p:txBody>
      </p:sp>
      <p:sp>
        <p:nvSpPr>
          <p:cNvPr id="13320"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smtClean="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Tree>
    <p:extLst>
      <p:ext uri="{BB962C8B-B14F-4D97-AF65-F5344CB8AC3E}">
        <p14:creationId xmlns:p14="http://schemas.microsoft.com/office/powerpoint/2010/main" val="209881293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S PGothic"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60444141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15955991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862034014"/>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321218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4147137337"/>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305881020"/>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67035713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3591671998"/>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02989298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4594090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3751070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Notes Placeholder 1"/>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lvl="1" algn="just"/>
            <a:endParaRPr lang="en-US" altLang="zh-CN" dirty="0" smtClean="0"/>
          </a:p>
          <a:p>
            <a:endParaRPr lang="en-US" altLang="en-US" dirty="0" smtClean="0"/>
          </a:p>
        </p:txBody>
      </p:sp>
    </p:spTree>
    <p:extLst>
      <p:ext uri="{BB962C8B-B14F-4D97-AF65-F5344CB8AC3E}">
        <p14:creationId xmlns:p14="http://schemas.microsoft.com/office/powerpoint/2010/main" val="54023453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257187670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3089953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21119557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3521090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193420263"/>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897542809"/>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备注占位符 1"/>
          <p:cNvSpPr>
            <a:spLocks noGrp="1"/>
          </p:cNvSpPr>
          <p:nvPr>
            <p:ph type="body" idx="1"/>
          </p:nvPr>
        </p:nvSpPr>
        <p:spPr/>
        <p:txBody>
          <a:bodyPr/>
          <a:lstStyle/>
          <a:p>
            <a:endParaRPr lang="zh-CN" altLang="en-US" dirty="0"/>
          </a:p>
        </p:txBody>
      </p:sp>
    </p:spTree>
    <p:extLst>
      <p:ext uri="{BB962C8B-B14F-4D97-AF65-F5344CB8AC3E}">
        <p14:creationId xmlns:p14="http://schemas.microsoft.com/office/powerpoint/2010/main" val="150181247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34452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27590876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807111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38950564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2886933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82785723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79643495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5" name="Rectangle 6"/>
          <p:cNvSpPr>
            <a:spLocks noGrp="1" noChangeArrowheads="1"/>
          </p:cNvSpPr>
          <p:nvPr>
            <p:ph type="sldNum" sz="quarter" idx="11"/>
          </p:nvPr>
        </p:nvSpPr>
        <p:spPr>
          <a:ln/>
        </p:spPr>
        <p:txBody>
          <a:bodyPr/>
          <a:lstStyle>
            <a:lvl1pPr>
              <a:defRPr/>
            </a:lvl1pPr>
          </a:lstStyle>
          <a:p>
            <a:pPr>
              <a:defRPr/>
            </a:pPr>
            <a:r>
              <a:rPr lang="en-US" altLang="en-US"/>
              <a:t>Slide </a:t>
            </a:r>
            <a:fld id="{B1F1DA77-CFCE-4DC0-B4B1-291C6A6AE146}" type="slidenum">
              <a:rPr lang="en-US" altLang="en-US"/>
              <a:pPr>
                <a:defRPr/>
              </a:pPr>
              <a:t>‹#›</a:t>
            </a:fld>
            <a:endParaRPr lang="en-US" altLang="en-US"/>
          </a:p>
        </p:txBody>
      </p:sp>
    </p:spTree>
    <p:extLst>
      <p:ext uri="{BB962C8B-B14F-4D97-AF65-F5344CB8AC3E}">
        <p14:creationId xmlns:p14="http://schemas.microsoft.com/office/powerpoint/2010/main" val="2614432417"/>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5"/>
          <p:cNvSpPr>
            <a:spLocks noGrp="1" noChangeArrowheads="1"/>
          </p:cNvSpPr>
          <p:nvPr>
            <p:ph type="ftr" sz="quarter" idx="10"/>
          </p:nvPr>
        </p:nvSpPr>
        <p:spPr>
          <a:ln/>
        </p:spPr>
        <p:txBody>
          <a:bodyPr/>
          <a:lstStyle>
            <a:lvl1pPr>
              <a:defRPr/>
            </a:lvl1pPr>
          </a:lstStyle>
          <a:p>
            <a:pPr>
              <a:defRPr/>
            </a:pPr>
            <a:r>
              <a:rPr lang="en-US"/>
              <a:t>Tony Xiao Han (</a:t>
            </a:r>
            <a:r>
              <a:rPr lang="en-US" smtClean="0"/>
              <a:t>Huawei)</a:t>
            </a:r>
            <a:endParaRPr lang="en-US"/>
          </a:p>
        </p:txBody>
      </p:sp>
      <p:sp>
        <p:nvSpPr>
          <p:cNvPr id="3" name="Rectangle 6"/>
          <p:cNvSpPr>
            <a:spLocks noGrp="1" noChangeArrowheads="1"/>
          </p:cNvSpPr>
          <p:nvPr>
            <p:ph type="sldNum" sz="quarter" idx="11"/>
          </p:nvPr>
        </p:nvSpPr>
        <p:spPr>
          <a:ln/>
        </p:spPr>
        <p:txBody>
          <a:bodyPr/>
          <a:lstStyle>
            <a:lvl1pPr>
              <a:defRPr/>
            </a:lvl1pPr>
          </a:lstStyle>
          <a:p>
            <a:pPr>
              <a:defRPr/>
            </a:pPr>
            <a:r>
              <a:rPr lang="en-US" altLang="en-US"/>
              <a:t>Slide </a:t>
            </a:r>
            <a:fld id="{6835F41C-DEDC-4438-917D-1D94D2D033D6}" type="slidenum">
              <a:rPr lang="en-US" altLang="en-US"/>
              <a:pPr>
                <a:defRPr/>
              </a:pPr>
              <a:t>‹#›</a:t>
            </a:fld>
            <a:endParaRPr lang="en-US" altLang="en-US"/>
          </a:p>
        </p:txBody>
      </p:sp>
    </p:spTree>
    <p:extLst>
      <p:ext uri="{BB962C8B-B14F-4D97-AF65-F5344CB8AC3E}">
        <p14:creationId xmlns:p14="http://schemas.microsoft.com/office/powerpoint/2010/main" val="4165094278"/>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9" name="Rectangle 5"/>
          <p:cNvSpPr>
            <a:spLocks noGrp="1" noChangeArrowheads="1"/>
          </p:cNvSpPr>
          <p:nvPr>
            <p:ph type="ftr" sz="quarter" idx="3"/>
          </p:nvPr>
        </p:nvSpPr>
        <p:spPr bwMode="auto">
          <a:xfrm>
            <a:off x="5791200" y="6475413"/>
            <a:ext cx="2752725" cy="18415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eaLnBrk="0" hangingPunct="0">
              <a:defRPr>
                <a:latin typeface="Times New Roman" pitchFamily="18" charset="0"/>
                <a:ea typeface="+mn-ea"/>
                <a:cs typeface="+mn-cs"/>
              </a:defRPr>
            </a:lvl1pPr>
          </a:lstStyle>
          <a:p>
            <a:pPr>
              <a:defRPr/>
            </a:pPr>
            <a:r>
              <a:rPr lang="en-US"/>
              <a:t>Tony Xiao Han (</a:t>
            </a:r>
            <a:r>
              <a:rPr lang="en-US" smtClean="0"/>
              <a:t>Huawei)</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eaLnBrk="0" hangingPunct="0">
              <a:defRPr/>
            </a:lvl1pPr>
          </a:lstStyle>
          <a:p>
            <a:pPr>
              <a:defRPr/>
            </a:pPr>
            <a:r>
              <a:rPr lang="en-US" altLang="en-US"/>
              <a:t>Slide </a:t>
            </a:r>
            <a:fld id="{5DFA9695-C1BB-41B2-BF85-AF49C303836D}" type="slidenum">
              <a:rPr lang="en-US" altLang="en-US"/>
              <a:pPr>
                <a:defRPr/>
              </a:pPr>
              <a:t>‹#›</a:t>
            </a:fld>
            <a:endParaRPr lang="en-US" altLang="en-US"/>
          </a:p>
        </p:txBody>
      </p:sp>
      <p:sp>
        <p:nvSpPr>
          <p:cNvPr id="1031" name="Rectangle 7"/>
          <p:cNvSpPr>
            <a:spLocks noChangeArrowheads="1"/>
          </p:cNvSpPr>
          <p:nvPr/>
        </p:nvSpPr>
        <p:spPr bwMode="auto">
          <a:xfrm>
            <a:off x="5105335" y="304026"/>
            <a:ext cx="328301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lvl="4" algn="r">
              <a:defRPr/>
            </a:pPr>
            <a:r>
              <a:rPr lang="en-US" altLang="en-US" sz="1800" b="1" dirty="0" smtClean="0"/>
              <a:t>doc.: IEEE 802.11-21/</a:t>
            </a:r>
            <a:r>
              <a:rPr lang="en-US" altLang="zh-CN" sz="1800" b="1" dirty="0" smtClean="0"/>
              <a:t>0502</a:t>
            </a:r>
            <a:r>
              <a:rPr lang="en-US" altLang="en-US" sz="1800" b="1" dirty="0" smtClean="0"/>
              <a:t>r4</a:t>
            </a:r>
          </a:p>
        </p:txBody>
      </p:sp>
      <p:sp>
        <p:nvSpPr>
          <p:cNvPr id="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033" name="Rectangle 9"/>
          <p:cNvSpPr>
            <a:spLocks noChangeArrowheads="1"/>
          </p:cNvSpPr>
          <p:nvPr/>
        </p:nvSpPr>
        <p:spPr bwMode="auto">
          <a:xfrm>
            <a:off x="685800" y="6475413"/>
            <a:ext cx="1023938" cy="184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defRPr/>
            </a:pPr>
            <a:r>
              <a:rPr lang="en-US" altLang="en-US" dirty="0" smtClean="0"/>
              <a:t>Meeting Agenda</a:t>
            </a:r>
          </a:p>
        </p:txBody>
      </p:sp>
      <p:sp>
        <p:nvSpPr>
          <p:cNvPr id="3"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zh-CN" altLang="en-US"/>
          </a:p>
        </p:txBody>
      </p:sp>
      <p:sp>
        <p:nvSpPr>
          <p:cNvPr id="11" name="Rectangle 7"/>
          <p:cNvSpPr>
            <a:spLocks noChangeArrowheads="1"/>
          </p:cNvSpPr>
          <p:nvPr userDrawn="1"/>
        </p:nvSpPr>
        <p:spPr bwMode="auto">
          <a:xfrm>
            <a:off x="685800" y="318314"/>
            <a:ext cx="1182055" cy="2769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nchor="b">
            <a:spAutoFit/>
          </a:bodyPr>
          <a:lstStyle>
            <a:lvl1pPr marL="342900" indent="-342900">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457200">
              <a:defRPr sz="1200">
                <a:solidFill>
                  <a:schemeClr val="tx1"/>
                </a:solidFill>
                <a:latin typeface="Times New Roman" panose="02020603050405020304" pitchFamily="18" charset="0"/>
                <a:ea typeface="MS PGothic" panose="020B0600070205080204" pitchFamily="34" charset="-128"/>
              </a:defRPr>
            </a:lvl5pPr>
            <a:lvl6pPr marL="9144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1371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18288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22860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marL="0" lvl="4">
              <a:defRPr/>
            </a:pPr>
            <a:r>
              <a:rPr lang="en-US" altLang="zh-CN" sz="1800" b="1" dirty="0" smtClean="0"/>
              <a:t>March </a:t>
            </a:r>
            <a:r>
              <a:rPr lang="en-US" altLang="en-US" sz="1800" b="1" dirty="0" smtClean="0"/>
              <a:t>2021</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MS PGothic"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MS PGothic"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bylaws/sect6-7.html#7" TargetMode="External"/><Relationship Id="rId7" Type="http://schemas.openxmlformats.org/officeDocument/2006/relationships/hyperlink" Target="http://standards.ieee.org/develop/policies/best_practices_for_ieee_standards_development_051215.pdf" TargetMode="External"/><Relationship Id="rId2" Type="http://schemas.openxmlformats.org/officeDocument/2006/relationships/notesSlide" Target="../notesSlides/notesSlide11.xml"/><Relationship Id="rId1" Type="http://schemas.openxmlformats.org/officeDocument/2006/relationships/slideLayout" Target="../slideLayouts/slideLayout1.xml"/><Relationship Id="rId6" Type="http://schemas.openxmlformats.org/officeDocument/2006/relationships/hyperlink" Target="http://standards.ieee.org/faqs/copyrights.html/" TargetMode="External"/><Relationship Id="rId5" Type="http://schemas.openxmlformats.org/officeDocument/2006/relationships/hyperlink" Target="https://standards.ieee.org/content/dam/ieee-standards/standards/web/documents/other/permissionltrs.zip" TargetMode="External"/><Relationship Id="rId4" Type="http://schemas.openxmlformats.org/officeDocument/2006/relationships/hyperlink" Target="https://standards.ieee.org/about/policies/opman/sect6.html"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www.ieee.org/about/corporate/governance/p7-8.html" TargetMode="External"/><Relationship Id="rId2" Type="http://schemas.openxmlformats.org/officeDocument/2006/relationships/notesSlide" Target="../notesSlides/notesSlide12.xml"/><Relationship Id="rId1" Type="http://schemas.openxmlformats.org/officeDocument/2006/relationships/slideLayout" Target="../slideLayouts/slideLayout1.xml"/><Relationship Id="rId5" Type="http://schemas.openxmlformats.org/officeDocument/2006/relationships/hyperlink" Target="http://www.ieee.org/about/corporate/governance" TargetMode="External"/><Relationship Id="rId4" Type="http://schemas.openxmlformats.org/officeDocument/2006/relationships/hyperlink" Target="https://www.ieee.org/content/dam/ieee-org/ieee/web/org/about/ieee_code_of_conduct.pdf" TargetMode="Externa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hyperlink" Target="http://standards.ieee.org/develop/policies/bylaws/sb_bylaws.pdf" TargetMode="External"/><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3" Type="http://schemas.openxmlformats.org/officeDocument/2006/relationships/hyperlink" Target="http://standards.ieee.org/board/pat/faq.pdf" TargetMode="External"/><Relationship Id="rId7" Type="http://schemas.openxmlformats.org/officeDocument/2006/relationships/hyperlink" Target="https://mentor.ieee.org/802.11/dcn/14/11-14-0629-22-0000-802-11-operations-manual.docx" TargetMode="External"/><Relationship Id="rId2" Type="http://schemas.openxmlformats.org/officeDocument/2006/relationships/notesSlide" Target="../notesSlides/notesSlide15.xml"/><Relationship Id="rId1" Type="http://schemas.openxmlformats.org/officeDocument/2006/relationships/slideLayout" Target="../slideLayouts/slideLayout1.xml"/><Relationship Id="rId6" Type="http://schemas.openxmlformats.org/officeDocument/2006/relationships/hyperlink" Target="http://www.ieee.org/web/membership/ethics/code_ethics.html"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FAQ.html" TargetMode="Externa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1.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attendance"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hyperlink" Target="mailto:jrosdahl@ieee.org" TargetMode="External"/><Relationship Id="rId4" Type="http://schemas.openxmlformats.org/officeDocument/2006/relationships/hyperlink" Target="http://mentor.ieee.org/" TargetMode="Externa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hyperlink" Target="mailto:patcom@ieee.org" TargetMode="External"/><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9.xml"/><Relationship Id="rId1" Type="http://schemas.openxmlformats.org/officeDocument/2006/relationships/slideLayout" Target="../slideLayouts/slideLayout1.xml"/><Relationship Id="rId6" Type="http://schemas.openxmlformats.org/officeDocument/2006/relationships/hyperlink" Target="mailto:patcom@ieee.org"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4099"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B1A8072B-F843-426D-AC66-CF03E3771DB0}" type="slidenum">
              <a:rPr lang="en-US" altLang="en-US" sz="1200" b="0" smtClean="0"/>
              <a:pPr>
                <a:spcBef>
                  <a:spcPct val="0"/>
                </a:spcBef>
                <a:buFontTx/>
                <a:buNone/>
              </a:pPr>
              <a:t>1</a:t>
            </a:fld>
            <a:endParaRPr lang="en-US" altLang="en-US" sz="1200" b="0" smtClean="0"/>
          </a:p>
        </p:txBody>
      </p:sp>
      <p:sp>
        <p:nvSpPr>
          <p:cNvPr id="4100" name="Rectangle 2"/>
          <p:cNvSpPr>
            <a:spLocks noGrp="1" noChangeArrowheads="1"/>
          </p:cNvSpPr>
          <p:nvPr>
            <p:ph type="title"/>
          </p:nvPr>
        </p:nvSpPr>
        <p:spPr>
          <a:xfrm>
            <a:off x="381000" y="914400"/>
            <a:ext cx="8305800" cy="1066800"/>
          </a:xfrm>
        </p:spPr>
        <p:txBody>
          <a:bodyPr/>
          <a:lstStyle/>
          <a:p>
            <a:r>
              <a:rPr lang="en-US" altLang="en-US" dirty="0" smtClean="0"/>
              <a:t>Task Group </a:t>
            </a:r>
            <a:r>
              <a:rPr lang="en-US" altLang="zh-CN" dirty="0" smtClean="0"/>
              <a:t>bf</a:t>
            </a:r>
            <a:r>
              <a:rPr lang="en-US" altLang="en-US" dirty="0" smtClean="0"/>
              <a:t/>
            </a:r>
            <a:br>
              <a:rPr lang="en-US" altLang="en-US" dirty="0" smtClean="0"/>
            </a:br>
            <a:r>
              <a:rPr lang="en-US" altLang="en-US" dirty="0" smtClean="0"/>
              <a:t>Meeting agenda, </a:t>
            </a:r>
            <a:r>
              <a:rPr lang="en-US" altLang="zh-CN" dirty="0" smtClean="0"/>
              <a:t>March - April </a:t>
            </a:r>
            <a:r>
              <a:rPr lang="en-US" altLang="en-US" dirty="0" smtClean="0"/>
              <a:t>2021</a:t>
            </a:r>
          </a:p>
        </p:txBody>
      </p:sp>
      <p:sp>
        <p:nvSpPr>
          <p:cNvPr id="4101" name="Rectangle 6"/>
          <p:cNvSpPr>
            <a:spLocks noGrp="1" noChangeArrowheads="1"/>
          </p:cNvSpPr>
          <p:nvPr>
            <p:ph type="body" idx="1"/>
          </p:nvPr>
        </p:nvSpPr>
        <p:spPr>
          <a:xfrm>
            <a:off x="685800" y="2590800"/>
            <a:ext cx="7772400" cy="381000"/>
          </a:xfrm>
        </p:spPr>
        <p:txBody>
          <a:bodyPr/>
          <a:lstStyle/>
          <a:p>
            <a:pPr algn="ctr">
              <a:buFontTx/>
              <a:buNone/>
            </a:pPr>
            <a:r>
              <a:rPr lang="en-US" altLang="en-US" sz="2000" dirty="0" smtClean="0"/>
              <a:t>Date:</a:t>
            </a:r>
            <a:r>
              <a:rPr lang="en-US" altLang="en-US" sz="2000" b="0" dirty="0" smtClean="0"/>
              <a:t> 2021-03-18</a:t>
            </a:r>
          </a:p>
        </p:txBody>
      </p:sp>
      <p:sp>
        <p:nvSpPr>
          <p:cNvPr id="4102" name="Rectangle 12"/>
          <p:cNvSpPr>
            <a:spLocks noChangeArrowheads="1"/>
          </p:cNvSpPr>
          <p:nvPr/>
        </p:nvSpPr>
        <p:spPr bwMode="auto">
          <a:xfrm>
            <a:off x="685800" y="3124200"/>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buFontTx/>
              <a:buNone/>
            </a:pPr>
            <a:r>
              <a:rPr lang="en-US" altLang="en-US" sz="2000"/>
              <a:t> Author:</a:t>
            </a:r>
            <a:endParaRPr lang="en-US" altLang="en-US" sz="2000" b="0"/>
          </a:p>
        </p:txBody>
      </p:sp>
      <p:graphicFrame>
        <p:nvGraphicFramePr>
          <p:cNvPr id="10" name="Table 9"/>
          <p:cNvGraphicFramePr>
            <a:graphicFrameLocks noGrp="1"/>
          </p:cNvGraphicFramePr>
          <p:nvPr/>
        </p:nvGraphicFramePr>
        <p:xfrm>
          <a:off x="838200" y="3671888"/>
          <a:ext cx="7620000" cy="823913"/>
        </p:xfrm>
        <a:graphic>
          <a:graphicData uri="http://schemas.openxmlformats.org/drawingml/2006/table">
            <a:tbl>
              <a:tblPr firstRow="1" bandRow="1">
                <a:tableStyleId>{F5AB1C69-6EDB-4FF4-983F-18BD219EF322}</a:tableStyleId>
              </a:tblPr>
              <a:tblGrid>
                <a:gridCol w="1524000"/>
                <a:gridCol w="1203158"/>
                <a:gridCol w="2165684"/>
                <a:gridCol w="802105"/>
                <a:gridCol w="1925053"/>
              </a:tblGrid>
              <a:tr h="275273">
                <a:tc>
                  <a:txBody>
                    <a:bodyPr/>
                    <a:lstStyle/>
                    <a:p>
                      <a:pPr algn="ctr"/>
                      <a:r>
                        <a:rPr lang="en-US" sz="1100" dirty="0" smtClean="0">
                          <a:solidFill>
                            <a:schemeClr val="tx1"/>
                          </a:solidFill>
                        </a:rPr>
                        <a:t>Name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Affiliation</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Address</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Phone</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algn="ctr"/>
                      <a:r>
                        <a:rPr lang="en-US" sz="1100" dirty="0" smtClean="0">
                          <a:solidFill>
                            <a:schemeClr val="tx1"/>
                          </a:solidFill>
                        </a:rPr>
                        <a:t>Email</a:t>
                      </a:r>
                      <a:endParaRPr lang="en-US" sz="1100" dirty="0">
                        <a:solidFill>
                          <a:schemeClr val="tx1"/>
                        </a:solidFill>
                      </a:endParaRPr>
                    </a:p>
                  </a:txBody>
                  <a:tcPr marT="45691" marB="45691"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r h="548639">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200" dirty="0" smtClean="0">
                          <a:solidFill>
                            <a:srgbClr val="000000"/>
                          </a:solidFill>
                          <a:latin typeface="+mn-lt"/>
                          <a:ea typeface="Times New Roman"/>
                          <a:cs typeface="Arial"/>
                        </a:rPr>
                        <a:t>Tony Xiao Han</a:t>
                      </a:r>
                      <a:endParaRPr lang="en-US" sz="1200" dirty="0" smtClean="0">
                        <a:latin typeface="+mn-lt"/>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Huawei Technologies Co., Ltd.</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r>
                        <a:rPr lang="en-US" sz="1200" b="0" dirty="0" smtClean="0">
                          <a:solidFill>
                            <a:srgbClr val="000000"/>
                          </a:solidFill>
                          <a:latin typeface="+mn-lt"/>
                          <a:ea typeface="Times New Roman"/>
                          <a:cs typeface="Arial"/>
                        </a:rPr>
                        <a:t>F3, Huawei Base, Shenzhen, China</a:t>
                      </a: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algn="ctr">
                        <a:spcBef>
                          <a:spcPts val="0"/>
                        </a:spcBef>
                        <a:spcAft>
                          <a:spcPts val="0"/>
                        </a:spcAft>
                      </a:pPr>
                      <a:endParaRPr lang="en-US" sz="1200" b="0" dirty="0">
                        <a:latin typeface="Times New Roman"/>
                        <a:ea typeface="Times New Roman"/>
                        <a:cs typeface="Arial"/>
                      </a:endParaRP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100" dirty="0" smtClean="0">
                          <a:latin typeface="+mn-lt"/>
                          <a:ea typeface="Times New Roman"/>
                          <a:cs typeface="Arial"/>
                        </a:rPr>
                        <a:t>Tony.hanxiao@huawei.com </a:t>
                      </a:r>
                    </a:p>
                  </a:txBody>
                  <a:tcPr marL="68580" marR="68580" marT="0" marB="0"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10</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lgn="just">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lgn="just">
              <a:buSzPct val="150000"/>
              <a:buFont typeface="Arial" panose="020B0604020202020204" pitchFamily="34" charset="0"/>
              <a:buChar char="•"/>
            </a:pPr>
            <a:r>
              <a:rPr lang="en-US" altLang="en-US" sz="1800" dirty="0"/>
              <a:t>Previously Published material (copyright assertion indicated) shall not be presented/submitted to the Working Group nor incorporated into a Working Group draft unless permission is granted. </a:t>
            </a:r>
          </a:p>
          <a:p>
            <a:pPr marL="857250" lvl="1" indent="-342900" algn="just">
              <a:buSzPct val="150000"/>
              <a:buFont typeface="Arial" panose="020B0604020202020204" pitchFamily="34" charset="0"/>
              <a:buChar char="•"/>
            </a:pPr>
            <a:r>
              <a:rPr lang="en-US" altLang="en-US" sz="1800" dirty="0"/>
              <a:t>Prior to presentation or submission, you shall notify the Working Group Chair of previously Published material and should assist the Chair in obtaining copyright permission acceptable to IEEE SA.</a:t>
            </a:r>
          </a:p>
          <a:p>
            <a:pPr marL="857250" lvl="1" indent="-342900" algn="just">
              <a:buSzPct val="150000"/>
              <a:buFont typeface="Arial" panose="020B0604020202020204" pitchFamily="34" charset="0"/>
              <a:buChar char="•"/>
            </a:pPr>
            <a:r>
              <a:rPr lang="en-US" altLang="en-US" sz="1800" dirty="0"/>
              <a:t>For material that is not previously Published, IEEE is automatically granted a license to use any material that is presented or submitted.</a:t>
            </a:r>
          </a:p>
          <a:p>
            <a:pPr marL="1257300" lvl="2" indent="-342900" algn="just">
              <a:buSzPct val="150000"/>
              <a:buFont typeface="Arial" panose="020B0604020202020204" pitchFamily="34" charset="0"/>
              <a:buChar char="•"/>
            </a:pPr>
            <a:endParaRPr lang="en-US" altLang="en-US" sz="1867"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#5</a:t>
            </a:r>
            <a:endParaRPr lang="en-US" altLang="en-US" b="0"/>
          </a:p>
        </p:txBody>
      </p:sp>
    </p:spTree>
    <p:extLst>
      <p:ext uri="{BB962C8B-B14F-4D97-AF65-F5344CB8AC3E}">
        <p14:creationId xmlns:p14="http://schemas.microsoft.com/office/powerpoint/2010/main" val="83939501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11</a:t>
            </a:fld>
            <a:endParaRPr lang="en-GB" altLang="en-US" sz="1200" b="0" smtClean="0"/>
          </a:p>
        </p:txBody>
      </p:sp>
      <p:sp>
        <p:nvSpPr>
          <p:cNvPr id="14339" name="Rectangle 2"/>
          <p:cNvSpPr>
            <a:spLocks noGrp="1" noChangeArrowheads="1"/>
          </p:cNvSpPr>
          <p:nvPr>
            <p:ph type="body" idx="1"/>
          </p:nvPr>
        </p:nvSpPr>
        <p:spPr>
          <a:xfrm>
            <a:off x="685800" y="1676400"/>
            <a:ext cx="7924800" cy="4648200"/>
          </a:xfrm>
        </p:spPr>
        <p:txBody>
          <a:bodyPr/>
          <a:lstStyle/>
          <a:p>
            <a:pPr marL="355600" lvl="2" indent="-285750">
              <a:buSzPct val="150000"/>
              <a:buFont typeface="Arial" panose="020B0604020202020204" pitchFamily="34" charset="0"/>
              <a:buChar char="•"/>
            </a:pPr>
            <a:r>
              <a:rPr lang="en-US" altLang="zh-CN" sz="1600" dirty="0"/>
              <a:t>The IEEE SA Copyright Policy is described in the IEEE SA Standards Board Bylaws and IEEE SA Standards Board Operations Manual</a:t>
            </a:r>
          </a:p>
          <a:p>
            <a:pPr marL="355600" lvl="3" indent="-285750">
              <a:buSzPct val="150000"/>
              <a:buFont typeface="Arial" panose="020B0604020202020204" pitchFamily="34" charset="0"/>
              <a:buChar char="•"/>
            </a:pPr>
            <a:r>
              <a:rPr lang="en-US" altLang="zh-CN" dirty="0"/>
              <a:t>IEEE SA Copyright Policy, see </a:t>
            </a:r>
            <a:br>
              <a:rPr lang="en-US" altLang="zh-CN" dirty="0"/>
            </a:br>
            <a:r>
              <a:rPr lang="en-US" altLang="zh-CN" dirty="0"/>
              <a:t>	Clause 7 of the IEEE SA Standards Board Bylaws</a:t>
            </a:r>
            <a:br>
              <a:rPr lang="en-US" altLang="zh-CN" dirty="0"/>
            </a:br>
            <a:r>
              <a:rPr lang="en-US" altLang="zh-CN" dirty="0"/>
              <a:t> 	</a:t>
            </a:r>
            <a:r>
              <a:rPr lang="en-US" altLang="zh-CN" sz="1400" dirty="0">
                <a:hlinkClick r:id="rId3"/>
              </a:rPr>
              <a:t>https://standards.ieee.org/about/policies/bylaws/sect6-7.html#7</a:t>
            </a:r>
            <a:r>
              <a:rPr lang="en-US" altLang="zh-CN" sz="1400" dirty="0"/>
              <a:t/>
            </a:r>
            <a:br>
              <a:rPr lang="en-US" altLang="zh-CN" sz="1400" dirty="0"/>
            </a:br>
            <a:r>
              <a:rPr lang="en-US" altLang="zh-CN" dirty="0"/>
              <a:t>	Clause 6.1 of the IEEE SA Standards Board Operations Manual</a:t>
            </a:r>
            <a:br>
              <a:rPr lang="en-US" altLang="zh-CN" dirty="0"/>
            </a:br>
            <a:r>
              <a:rPr lang="en-US" altLang="zh-CN" dirty="0"/>
              <a:t>	</a:t>
            </a: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r>
              <a:rPr lang="en-US" altLang="zh-CN" sz="1600" dirty="0"/>
              <a:t>IEEE SA Copyright Permission</a:t>
            </a:r>
          </a:p>
          <a:p>
            <a:pPr marL="355600" lvl="3" indent="-285750">
              <a:buSzPct val="150000"/>
              <a:buFont typeface="Arial" panose="020B0604020202020204" pitchFamily="34" charset="0"/>
              <a:buChar char="•"/>
            </a:pPr>
            <a:r>
              <a:rPr lang="en-US" altLang="zh-CN" sz="1400" dirty="0">
                <a:hlinkClick r:id="rId5"/>
              </a:rPr>
              <a:t>https://standards.ieee.org/content/dam/ieee-standards/standards/web/documents/other/permissionltrs.zip</a:t>
            </a:r>
            <a:endParaRPr lang="en-US" altLang="zh-CN" sz="1400" dirty="0"/>
          </a:p>
          <a:p>
            <a:pPr marL="355600" lvl="2" indent="-285750">
              <a:buSzPct val="150000"/>
              <a:buFont typeface="Arial" panose="020B0604020202020204" pitchFamily="34" charset="0"/>
              <a:buChar char="•"/>
            </a:pPr>
            <a:r>
              <a:rPr lang="en-US" altLang="zh-CN" sz="1600" dirty="0"/>
              <a:t>IEEE SA Copyright FAQs</a:t>
            </a:r>
          </a:p>
          <a:p>
            <a:pPr marL="355600" lvl="3" indent="-285750">
              <a:buSzPct val="150000"/>
              <a:buFont typeface="Arial" panose="020B0604020202020204" pitchFamily="34" charset="0"/>
              <a:buChar char="•"/>
            </a:pPr>
            <a:r>
              <a:rPr lang="en-US" altLang="zh-CN" sz="1400" dirty="0">
                <a:hlinkClick r:id="rId6"/>
              </a:rPr>
              <a:t>http://standards.ieee.org/faqs/copyrights.html/</a:t>
            </a:r>
            <a:endParaRPr lang="en-US" altLang="zh-CN" sz="1400" dirty="0"/>
          </a:p>
          <a:p>
            <a:pPr marL="355600" lvl="2" indent="-285750">
              <a:buSzPct val="150000"/>
              <a:buFont typeface="Arial" panose="020B0604020202020204" pitchFamily="34" charset="0"/>
              <a:buChar char="•"/>
            </a:pPr>
            <a:r>
              <a:rPr lang="en-US" altLang="zh-CN" sz="1600" dirty="0"/>
              <a:t>IEEE SA Best Practices for IEEE Standards Development </a:t>
            </a:r>
          </a:p>
          <a:p>
            <a:pPr marL="355600" lvl="3" indent="-285750">
              <a:buSzPct val="150000"/>
              <a:buFont typeface="Arial" panose="020B0604020202020204" pitchFamily="34" charset="0"/>
              <a:buChar char="•"/>
            </a:pPr>
            <a:r>
              <a:rPr lang="en-US" altLang="zh-CN" sz="1400" dirty="0">
                <a:hlinkClick r:id="rId7"/>
              </a:rPr>
              <a:t>http://standards.ieee.org/develop/policies/best_practices_for_ieee_standards_development_051215.pdf</a:t>
            </a:r>
            <a:endParaRPr lang="en-US" altLang="zh-CN" sz="1400" dirty="0"/>
          </a:p>
          <a:p>
            <a:pPr marL="355600" lvl="2" indent="-285750">
              <a:buSzPct val="150000"/>
              <a:buFont typeface="Arial" panose="020B0604020202020204" pitchFamily="34" charset="0"/>
              <a:buChar char="•"/>
            </a:pPr>
            <a:r>
              <a:rPr lang="en-US" altLang="zh-CN" sz="1600" dirty="0"/>
              <a:t>Distribution of Draft Standards (see 6.1.3 of the SASB Operations Manual)</a:t>
            </a:r>
          </a:p>
          <a:p>
            <a:pPr marL="355600" lvl="3" indent="-285750">
              <a:buSzPct val="150000"/>
              <a:buFont typeface="Arial" panose="020B0604020202020204" pitchFamily="34" charset="0"/>
              <a:buChar char="•"/>
            </a:pPr>
            <a:r>
              <a:rPr lang="en-US" altLang="zh-CN" sz="1400" dirty="0">
                <a:hlinkClick r:id="rId4"/>
              </a:rPr>
              <a:t>https://standards.ieee.org/about/policies/opman/sect6.html</a:t>
            </a:r>
            <a:endParaRPr lang="en-US" altLang="zh-CN" sz="1400" dirty="0"/>
          </a:p>
          <a:p>
            <a:pPr marL="355600" lvl="2" indent="-285750">
              <a:buSzPct val="150000"/>
              <a:buFont typeface="Arial" panose="020B0604020202020204" pitchFamily="34" charset="0"/>
              <a:buChar char="•"/>
            </a:pPr>
            <a:endParaRPr lang="en-US" altLang="en-US" sz="1400" dirty="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dirty="0"/>
              <a:t>IEEE SA Copyright Policy</a:t>
            </a:r>
            <a:endParaRPr lang="en-US" altLang="en-US" sz="2800" dirty="0">
              <a:solidFill>
                <a:schemeClr val="tx2"/>
              </a:solidFill>
            </a:endParaRPr>
          </a:p>
        </p:txBody>
      </p:sp>
      <p:sp>
        <p:nvSpPr>
          <p:cNvPr id="14342"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#6</a:t>
            </a:r>
            <a:endParaRPr lang="en-US" altLang="en-US" b="0" dirty="0"/>
          </a:p>
        </p:txBody>
      </p:sp>
    </p:spTree>
    <p:extLst>
      <p:ext uri="{BB962C8B-B14F-4D97-AF65-F5344CB8AC3E}">
        <p14:creationId xmlns:p14="http://schemas.microsoft.com/office/powerpoint/2010/main" val="285551287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393B81-2A37-4AC6-B37C-A7C340EF8F51}" type="slidenum">
              <a:rPr lang="en-GB" altLang="en-US" sz="1200" b="0" smtClean="0"/>
              <a:pPr>
                <a:spcBef>
                  <a:spcPct val="0"/>
                </a:spcBef>
                <a:buFontTx/>
                <a:buNone/>
              </a:pPr>
              <a:t>12</a:t>
            </a:fld>
            <a:endParaRPr lang="en-GB" altLang="en-US" sz="1200" b="0" smtClean="0"/>
          </a:p>
        </p:txBody>
      </p:sp>
      <p:sp>
        <p:nvSpPr>
          <p:cNvPr id="14339" name="Rectangle 2"/>
          <p:cNvSpPr>
            <a:spLocks noGrp="1" noChangeArrowheads="1"/>
          </p:cNvSpPr>
          <p:nvPr>
            <p:ph type="body" idx="1"/>
          </p:nvPr>
        </p:nvSpPr>
        <p:spPr>
          <a:xfrm>
            <a:off x="685800" y="1676400"/>
            <a:ext cx="7848600" cy="4648200"/>
          </a:xfrm>
        </p:spPr>
        <p:txBody>
          <a:bodyPr/>
          <a:lstStyle/>
          <a:p>
            <a:pPr algn="just">
              <a:spcAft>
                <a:spcPts val="600"/>
              </a:spcAft>
            </a:pPr>
            <a:r>
              <a:rPr lang="en-US" altLang="en-US" sz="1800" b="0" smtClean="0"/>
              <a:t>All participants in IEEE-SA activities are expected to adhere to the core principles underlying the:</a:t>
            </a:r>
          </a:p>
          <a:p>
            <a:pPr lvl="1">
              <a:buFont typeface="Times New Roman" panose="02020603050405020304" pitchFamily="18" charset="0"/>
              <a:buChar char="−"/>
            </a:pPr>
            <a:r>
              <a:rPr lang="en-US" altLang="en-US" sz="1400" smtClean="0">
                <a:hlinkClick r:id="rId3"/>
              </a:rPr>
              <a:t>IEEE Code of Ethics</a:t>
            </a:r>
            <a:endParaRPr lang="en-US" altLang="en-US" sz="1400" smtClean="0"/>
          </a:p>
          <a:p>
            <a:pPr lvl="1">
              <a:buFont typeface="Times New Roman" panose="02020603050405020304" pitchFamily="18" charset="0"/>
              <a:buChar char="−"/>
            </a:pPr>
            <a:r>
              <a:rPr lang="en-US" altLang="en-US" sz="1400" smtClean="0">
                <a:hlinkClick r:id="rId4"/>
              </a:rPr>
              <a:t>IEEE Code of Conduct</a:t>
            </a:r>
            <a:endParaRPr lang="en-US" altLang="en-US" sz="1400" smtClean="0"/>
          </a:p>
          <a:p>
            <a:pPr algn="just">
              <a:spcAft>
                <a:spcPts val="600"/>
              </a:spcAft>
            </a:pPr>
            <a:r>
              <a:rPr lang="en-US" altLang="en-US" sz="1800" b="0" smtClean="0"/>
              <a:t>The core principles of the IEEE Codes of Ethics &amp; Conduct are to:</a:t>
            </a:r>
          </a:p>
          <a:p>
            <a:pPr lvl="1" algn="just">
              <a:spcAft>
                <a:spcPts val="600"/>
              </a:spcAft>
            </a:pPr>
            <a:r>
              <a:rPr lang="en-US" altLang="en-US" sz="1400" smtClean="0"/>
              <a:t>Uphold the highest standards of integrity, responsible behavior, and ethical and professional conduct</a:t>
            </a:r>
          </a:p>
          <a:p>
            <a:pPr lvl="1" algn="just">
              <a:spcAft>
                <a:spcPts val="600"/>
              </a:spcAft>
            </a:pPr>
            <a:r>
              <a:rPr lang="en-US" altLang="en-US" sz="1400" smtClean="0"/>
              <a:t>Treat people fairly and with respect, to not engage in harassment, discrimination, or retaliation, and to protect people's privacy.</a:t>
            </a:r>
          </a:p>
          <a:p>
            <a:pPr lvl="1" algn="just">
              <a:spcAft>
                <a:spcPts val="600"/>
              </a:spcAft>
            </a:pPr>
            <a:r>
              <a:rPr lang="en-US" altLang="en-US" sz="1400" smtClean="0"/>
              <a:t>Avoid injuring others, their property, reputation, or employment by false or malicious action</a:t>
            </a:r>
          </a:p>
          <a:p>
            <a:pPr algn="just">
              <a:spcAft>
                <a:spcPts val="600"/>
              </a:spcAft>
            </a:pPr>
            <a:r>
              <a:rPr lang="en-US" altLang="en-US" sz="1800" b="0" smtClean="0"/>
              <a:t>The most recent versions of these Codes are available at</a:t>
            </a:r>
          </a:p>
          <a:p>
            <a:pPr lvl="1" algn="just">
              <a:spcAft>
                <a:spcPts val="600"/>
              </a:spcAft>
            </a:pPr>
            <a:r>
              <a:rPr lang="en-US" altLang="en-US" sz="1400" smtClean="0">
                <a:hlinkClick r:id="rId5"/>
              </a:rPr>
              <a:t>http://www.ieee.org/about/corporate/governance</a:t>
            </a:r>
            <a:endParaRPr lang="en-US" altLang="en-US" sz="1400" smtClean="0"/>
          </a:p>
          <a:p>
            <a:pPr>
              <a:spcAft>
                <a:spcPts val="600"/>
              </a:spcAft>
            </a:pPr>
            <a:endParaRPr lang="en-US" altLang="en-US" sz="2800" smtClean="0"/>
          </a:p>
        </p:txBody>
      </p:sp>
      <p:sp>
        <p:nvSpPr>
          <p:cNvPr id="14340"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434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solidFill>
                  <a:schemeClr val="tx2"/>
                </a:solidFill>
              </a:rPr>
              <a:t>Participant behavior in IEEE-SA activities is guided by the IEEE Codes of Ethics &amp; Conduct</a:t>
            </a:r>
          </a:p>
        </p:txBody>
      </p:sp>
      <p:sp>
        <p:nvSpPr>
          <p:cNvPr id="14342"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#7</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852B5388-3BBF-490A-8288-2D06EFF5B0E2}" type="slidenum">
              <a:rPr lang="en-GB" altLang="en-US" sz="1200" b="0" smtClean="0"/>
              <a:pPr>
                <a:spcBef>
                  <a:spcPct val="0"/>
                </a:spcBef>
                <a:buFontTx/>
                <a:buNone/>
              </a:pPr>
              <a:t>13</a:t>
            </a:fld>
            <a:endParaRPr lang="en-GB" altLang="en-US" sz="1200" b="0" smtClean="0"/>
          </a:p>
        </p:txBody>
      </p:sp>
      <p:sp>
        <p:nvSpPr>
          <p:cNvPr id="15363"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require that “participants in the IEEE standards development individual process shall act based on their qualifications and experience”</a:t>
            </a:r>
          </a:p>
          <a:p>
            <a:pPr algn="just"/>
            <a:r>
              <a:rPr lang="en-US" altLang="en-US" sz="1800" smtClean="0"/>
              <a:t>This means participants:</a:t>
            </a:r>
          </a:p>
          <a:p>
            <a:pPr lvl="1" algn="just">
              <a:buFont typeface="Times New Roman" panose="02020603050405020304" pitchFamily="18" charset="0"/>
              <a:buChar char="−"/>
            </a:pPr>
            <a:r>
              <a:rPr lang="en-US" altLang="en-US" sz="1800" b="1" smtClean="0">
                <a:solidFill>
                  <a:srgbClr val="00B050"/>
                </a:solidFill>
              </a:rPr>
              <a:t>Shall act &amp; vote </a:t>
            </a:r>
            <a:r>
              <a:rPr lang="en-US" altLang="en-US" sz="1800" smtClean="0"/>
              <a:t>based on their personal &amp; independent opinions derived from their expertise, knowledge, and qualifications</a:t>
            </a:r>
          </a:p>
          <a:p>
            <a:pPr lvl="1" algn="just">
              <a:buFont typeface="Times New Roman" panose="02020603050405020304" pitchFamily="18" charset="0"/>
              <a:buChar char="−"/>
            </a:pPr>
            <a:r>
              <a:rPr lang="en-US" altLang="en-US" sz="1800" b="1" smtClean="0">
                <a:solidFill>
                  <a:srgbClr val="FF0000"/>
                </a:solidFill>
              </a:rPr>
              <a:t>Shall not act or vote </a:t>
            </a:r>
            <a:r>
              <a:rPr lang="en-US" altLang="en-US" sz="1800" smtClean="0"/>
              <a:t>based on any obligation to or any direction from any other person or organization, including an employer or client, regardless of any external commitments, agreements, contracts, or orders</a:t>
            </a:r>
          </a:p>
          <a:p>
            <a:pPr lvl="1" algn="just">
              <a:buFont typeface="Times New Roman" panose="02020603050405020304" pitchFamily="18" charset="0"/>
              <a:buChar char="−"/>
            </a:pPr>
            <a:r>
              <a:rPr lang="en-US" altLang="en-US" sz="1800" b="1" smtClean="0">
                <a:solidFill>
                  <a:srgbClr val="FF0000"/>
                </a:solidFill>
              </a:rPr>
              <a:t>Shall not direct </a:t>
            </a:r>
            <a:r>
              <a:rPr lang="en-US" altLang="en-US" sz="1800" smtClean="0"/>
              <a:t>the actions or votes of other participants or retaliate against other participants for fulfilling their responsibility to act &amp; vote based on their personal &amp; independently developed opinions</a:t>
            </a:r>
          </a:p>
          <a:p>
            <a:pPr algn="just"/>
            <a:r>
              <a:rPr lang="en-US" altLang="en-US" sz="1800" smtClean="0"/>
              <a:t>By participating in standards activities using the “</a:t>
            </a:r>
            <a:r>
              <a:rPr lang="en-US" altLang="en-US" sz="1800" i="1" smtClean="0"/>
              <a:t>individual process</a:t>
            </a:r>
            <a:r>
              <a:rPr lang="en-US" altLang="en-US" sz="1800" smtClean="0"/>
              <a:t>”, you are deemed to accept these requirements; if you are unable to satisfy these requirements then you shall immediately cease any participation</a:t>
            </a:r>
          </a:p>
        </p:txBody>
      </p:sp>
      <p:sp>
        <p:nvSpPr>
          <p:cNvPr id="15364"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536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Participants in the IEEE-SA “individual process” shall act independently of others, including employers</a:t>
            </a:r>
            <a:endParaRPr lang="en-US" altLang="en-US">
              <a:solidFill>
                <a:schemeClr val="tx2"/>
              </a:solidFill>
            </a:endParaRPr>
          </a:p>
        </p:txBody>
      </p:sp>
      <p:sp>
        <p:nvSpPr>
          <p:cNvPr id="15366"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#8</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29DFF84-D4AD-4376-8FE2-83D981F752E7}" type="slidenum">
              <a:rPr lang="en-GB" altLang="en-US" sz="1200" b="0" smtClean="0"/>
              <a:pPr>
                <a:spcBef>
                  <a:spcPct val="0"/>
                </a:spcBef>
                <a:buFontTx/>
                <a:buNone/>
              </a:pPr>
              <a:t>14</a:t>
            </a:fld>
            <a:endParaRPr lang="en-GB" altLang="en-US" sz="1200" b="0" smtClean="0"/>
          </a:p>
        </p:txBody>
      </p:sp>
      <p:sp>
        <p:nvSpPr>
          <p:cNvPr id="16387" name="Rectangle 2"/>
          <p:cNvSpPr>
            <a:spLocks noGrp="1" noChangeArrowheads="1"/>
          </p:cNvSpPr>
          <p:nvPr>
            <p:ph type="body" idx="1"/>
          </p:nvPr>
        </p:nvSpPr>
        <p:spPr>
          <a:xfrm>
            <a:off x="685800" y="1676400"/>
            <a:ext cx="7848600" cy="4648200"/>
          </a:xfrm>
        </p:spPr>
        <p:txBody>
          <a:bodyPr/>
          <a:lstStyle/>
          <a:p>
            <a:pPr algn="just"/>
            <a:r>
              <a:rPr lang="en-US" altLang="en-US" sz="1800" smtClean="0"/>
              <a:t>The </a:t>
            </a:r>
            <a:r>
              <a:rPr lang="en-US" altLang="en-US" sz="1800" smtClean="0">
                <a:hlinkClick r:id="rId3"/>
              </a:rPr>
              <a:t>IEEE-SA Standards Board Bylaws </a:t>
            </a:r>
            <a:r>
              <a:rPr lang="en-US" altLang="en-US" sz="1800" smtClean="0"/>
              <a:t>(clause 5.2.1.3) specifies that “</a:t>
            </a:r>
            <a:r>
              <a:rPr lang="en-US" altLang="en-US" sz="1800" i="1" smtClean="0"/>
              <a:t>the standards development process shall not be dominated by any single interest category, individual, or organization</a:t>
            </a:r>
            <a:r>
              <a:rPr lang="en-US" altLang="en-US" sz="1800" smtClean="0"/>
              <a:t>”</a:t>
            </a:r>
          </a:p>
          <a:p>
            <a:pPr lvl="1" algn="just">
              <a:buFont typeface="Times New Roman" panose="02020603050405020304" pitchFamily="18" charset="0"/>
              <a:buChar char="−"/>
            </a:pPr>
            <a:r>
              <a:rPr lang="en-US" altLang="en-US" sz="1800" smtClean="0"/>
              <a:t>This means no participant may exercise “</a:t>
            </a:r>
            <a:r>
              <a:rPr lang="en-US" altLang="en-US" sz="1800" i="1" smtClean="0"/>
              <a:t>authority, leadership, or influence by reason of superior leverage, strength, or representation to the exclusion of fair and equitable consideration of other viewpoints</a:t>
            </a:r>
            <a:r>
              <a:rPr lang="en-US" altLang="en-US" sz="1800" smtClean="0"/>
              <a:t>” or “</a:t>
            </a:r>
            <a:r>
              <a:rPr lang="en-US" altLang="en-US" sz="1800" i="1" smtClean="0"/>
              <a:t>to hinder the progress of the standards development activity</a:t>
            </a:r>
            <a:r>
              <a:rPr lang="en-US" altLang="en-US" sz="1800" smtClean="0"/>
              <a:t>”</a:t>
            </a:r>
          </a:p>
          <a:p>
            <a:pPr algn="just">
              <a:spcBef>
                <a:spcPts val="1200"/>
              </a:spcBef>
            </a:pPr>
            <a:r>
              <a:rPr lang="en-US" altLang="en-US" sz="1800" smtClean="0"/>
              <a:t>This rule applies equally to those participating in a standards development project and to that project’s leadership group</a:t>
            </a:r>
          </a:p>
          <a:p>
            <a:pPr algn="just">
              <a:spcBef>
                <a:spcPts val="1200"/>
              </a:spcBef>
            </a:pPr>
            <a:r>
              <a:rPr lang="en-US" altLang="en-US" sz="1800" smtClean="0"/>
              <a:t>Any person who reasonably suspects that dominance is occurring in a standards development project is encouraged to bring the issue to the attention of the Standards Committee or the project’s IEEE-SA Program Manager</a:t>
            </a:r>
            <a:endParaRPr lang="en-US" altLang="en-US" smtClean="0"/>
          </a:p>
        </p:txBody>
      </p:sp>
      <p:sp>
        <p:nvSpPr>
          <p:cNvPr id="16388" name="Footer Placeholder 4"/>
          <p:cNvSpPr>
            <a:spLocks noGrp="1"/>
          </p:cNvSpPr>
          <p:nvPr>
            <p:ph type="ftr" sz="quarter" idx="10"/>
          </p:nvPr>
        </p:nvSpPr>
        <p:spPr>
          <a:xfrm>
            <a:off x="6019800" y="6475413"/>
            <a:ext cx="25241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6389"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2800"/>
              <a:t>IEEE-SA standards activities shall allow the fair &amp;</a:t>
            </a:r>
            <a:br>
              <a:rPr lang="en-US" altLang="en-US" sz="2800"/>
            </a:br>
            <a:r>
              <a:rPr lang="en-US" altLang="en-US" sz="2800"/>
              <a:t>equitable consideration of all viewpoints</a:t>
            </a:r>
            <a:endParaRPr lang="en-US" altLang="en-US" sz="2800">
              <a:solidFill>
                <a:schemeClr val="tx2"/>
              </a:solidFill>
            </a:endParaRPr>
          </a:p>
        </p:txBody>
      </p:sp>
      <p:sp>
        <p:nvSpPr>
          <p:cNvPr id="16390" name="Text Box 5"/>
          <p:cNvSpPr txBox="1">
            <a:spLocks noChangeArrowheads="1"/>
          </p:cNvSpPr>
          <p:nvPr/>
        </p:nvSpPr>
        <p:spPr bwMode="auto">
          <a:xfrm>
            <a:off x="0" y="6172200"/>
            <a:ext cx="960519"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dirty="0"/>
              <a:t>Slide </a:t>
            </a:r>
            <a:r>
              <a:rPr lang="en-US" altLang="en-US" sz="1800" u="sng" dirty="0" smtClean="0"/>
              <a:t>#9</a:t>
            </a:r>
            <a:endParaRPr lang="en-US" altLang="en-US" b="0"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2D29FD15-C8C6-4C3A-8122-F78641BD8AE7}" type="slidenum">
              <a:rPr lang="en-US" altLang="en-US" sz="1200" b="0" smtClean="0"/>
              <a:pPr>
                <a:spcBef>
                  <a:spcPct val="0"/>
                </a:spcBef>
                <a:buFontTx/>
                <a:buNone/>
              </a:pPr>
              <a:t>15</a:t>
            </a:fld>
            <a:endParaRPr lang="en-US" altLang="en-US" sz="1200" b="0" smtClean="0"/>
          </a:p>
        </p:txBody>
      </p:sp>
      <p:sp>
        <p:nvSpPr>
          <p:cNvPr id="17411"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Required notices</a:t>
            </a:r>
          </a:p>
        </p:txBody>
      </p:sp>
      <p:sp>
        <p:nvSpPr>
          <p:cNvPr id="17412"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300"/>
              </a:spcBef>
              <a:buFontTx/>
              <a:buNone/>
            </a:pPr>
            <a:r>
              <a:rPr lang="en-US" altLang="en-US"/>
              <a:t>Patent FAQ </a:t>
            </a:r>
          </a:p>
          <a:p>
            <a:pPr>
              <a:spcBef>
                <a:spcPct val="0"/>
              </a:spcBef>
              <a:spcAft>
                <a:spcPts val="900"/>
              </a:spcAft>
              <a:buFontTx/>
              <a:buNone/>
            </a:pPr>
            <a:r>
              <a:rPr lang="en-US" altLang="en-US" sz="1800">
                <a:hlinkClick r:id="rId3"/>
              </a:rPr>
              <a:t>http://standards.ieee.org/board/pat/faq.pdf</a:t>
            </a:r>
            <a:r>
              <a:rPr lang="en-US" altLang="en-US" sz="1800"/>
              <a:t> </a:t>
            </a:r>
          </a:p>
          <a:p>
            <a:pPr algn="just">
              <a:spcBef>
                <a:spcPts val="300"/>
              </a:spcBef>
              <a:buFontTx/>
              <a:buNone/>
            </a:pPr>
            <a:r>
              <a:rPr lang="en-US" altLang="en-US"/>
              <a:t>Disclosure of Affiliation</a:t>
            </a:r>
          </a:p>
          <a:p>
            <a:pPr algn="just">
              <a:spcBef>
                <a:spcPts val="300"/>
              </a:spcBef>
              <a:buFontTx/>
              <a:buNone/>
            </a:pPr>
            <a:r>
              <a:rPr lang="en-US" altLang="en-US" sz="1800">
                <a:hlinkClick r:id="rId4"/>
              </a:rPr>
              <a:t>http://standards.ieee.org/faqs/affiliationFAQ.html</a:t>
            </a:r>
            <a:endParaRPr lang="en-US" altLang="en-US"/>
          </a:p>
          <a:p>
            <a:pPr algn="just">
              <a:spcBef>
                <a:spcPts val="1200"/>
              </a:spcBef>
              <a:buFontTx/>
              <a:buNone/>
            </a:pPr>
            <a:r>
              <a:rPr lang="en-US" altLang="en-US"/>
              <a:t>Anti-Trust Guidelines </a:t>
            </a:r>
          </a:p>
          <a:p>
            <a:pPr algn="just">
              <a:spcBef>
                <a:spcPct val="0"/>
              </a:spcBef>
              <a:spcAft>
                <a:spcPts val="900"/>
              </a:spcAft>
              <a:buFontTx/>
              <a:buNone/>
            </a:pPr>
            <a:r>
              <a:rPr lang="en-US" altLang="en-US" sz="1800">
                <a:hlinkClick r:id="rId5"/>
              </a:rPr>
              <a:t>http://standards.ieee.org/resources/antitrust-guidelines.pdf</a:t>
            </a:r>
            <a:endParaRPr lang="en-US" altLang="en-US"/>
          </a:p>
          <a:p>
            <a:pPr algn="just">
              <a:spcBef>
                <a:spcPts val="300"/>
              </a:spcBef>
              <a:buFontTx/>
              <a:buNone/>
            </a:pPr>
            <a:r>
              <a:rPr lang="en-US" altLang="en-US"/>
              <a:t>Code of Ethics</a:t>
            </a:r>
          </a:p>
          <a:p>
            <a:pPr>
              <a:spcBef>
                <a:spcPct val="0"/>
              </a:spcBef>
              <a:spcAft>
                <a:spcPts val="900"/>
              </a:spcAft>
              <a:buFontTx/>
              <a:buNone/>
            </a:pPr>
            <a:r>
              <a:rPr lang="en-US" altLang="en-US" sz="1800">
                <a:hlinkClick r:id="rId6"/>
              </a:rPr>
              <a:t>http://www.ieee.org/web/membership/ethics/code_ethics.html</a:t>
            </a:r>
            <a:r>
              <a:rPr lang="en-US" altLang="en-US" sz="1800"/>
              <a:t>  </a:t>
            </a:r>
            <a:endParaRPr lang="en-US" altLang="en-US"/>
          </a:p>
          <a:p>
            <a:pPr algn="just">
              <a:spcBef>
                <a:spcPts val="300"/>
              </a:spcBef>
              <a:buFontTx/>
              <a:buNone/>
            </a:pPr>
            <a:r>
              <a:rPr lang="en-US" altLang="en-US"/>
              <a:t>IEEE 802.11 Working Group Operations Manual </a:t>
            </a:r>
          </a:p>
          <a:p>
            <a:pPr algn="just">
              <a:spcBef>
                <a:spcPts val="300"/>
              </a:spcBef>
              <a:spcAft>
                <a:spcPts val="300"/>
              </a:spcAft>
              <a:buFontTx/>
              <a:buNone/>
            </a:pPr>
            <a:r>
              <a:rPr lang="nl-NL" altLang="en-US" sz="1800">
                <a:hlinkClick r:id="rId7"/>
              </a:rPr>
              <a:t>https://mentor.ieee.org/802.11/dcn/14/11-14-0629-22-0000-802-11-operations-manual.docx</a:t>
            </a:r>
            <a:r>
              <a:rPr lang="nl-NL" altLang="en-US" sz="1800"/>
              <a:t> </a:t>
            </a:r>
          </a:p>
        </p:txBody>
      </p:sp>
      <p:sp>
        <p:nvSpPr>
          <p:cNvPr id="1741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16</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March 23</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00" dirty="0" smtClean="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1847684304"/>
              </p:ext>
            </p:extLst>
          </p:nvPr>
        </p:nvGraphicFramePr>
        <p:xfrm>
          <a:off x="762000" y="2819400"/>
          <a:ext cx="8229601" cy="228363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altLang="zh-CN"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Technical motion (Motion 15)</a:t>
                      </a:r>
                      <a:endParaRPr lang="en-US"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21/0504</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Claudio Da Silva (Intel)</a:t>
                      </a: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Specification Framework for </a:t>
                      </a:r>
                      <a:r>
                        <a:rPr lang="en-US" altLang="zh-CN" sz="1100" dirty="0" err="1" smtClean="0">
                          <a:solidFill>
                            <a:srgbClr val="00B050"/>
                          </a:solidFill>
                        </a:rPr>
                        <a:t>TGbf</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30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00B050"/>
                          </a:solidFill>
                        </a:rPr>
                        <a:t>21/0352</a:t>
                      </a:r>
                      <a:endParaRPr lang="zh-CN" altLang="en-US" sz="1100" dirty="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Rui Du (Huawei)</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SP: WLAN sensing link level simulation - follow ups</a:t>
                      </a:r>
                      <a:endParaRPr lang="zh-CN" altLang="en-US" sz="1100" dirty="0" smtClean="0">
                        <a:solidFill>
                          <a:srgbClr val="00B05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00B050"/>
                          </a:solidFill>
                        </a:rPr>
                        <a:t>10 mins</a:t>
                      </a:r>
                      <a:endParaRPr lang="zh-CN" altLang="en-US" sz="1100" dirty="0" smtClean="0">
                        <a:solidFill>
                          <a:srgbClr val="00B050"/>
                        </a:solidFill>
                      </a:endParaRPr>
                    </a:p>
                  </a:txBody>
                  <a:tcPr marL="36000" marR="36000" marT="17901" marB="17901" anchor="ctr"/>
                </a:tc>
              </a:tr>
              <a:tr h="89561">
                <a:tc>
                  <a:txBody>
                    <a:bodyPr/>
                    <a:lstStyle/>
                    <a:p>
                      <a:r>
                        <a:rPr lang="en-US" altLang="zh-CN" sz="1100" dirty="0" smtClean="0">
                          <a:solidFill>
                            <a:srgbClr val="FFC000"/>
                          </a:solidFill>
                        </a:rPr>
                        <a:t>21/0407</a:t>
                      </a:r>
                      <a:endParaRPr lang="zh-CN" altLang="en-US" sz="1100" dirty="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Pu (Perry) Wang (Mitsubishi)</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Multi-Band </a:t>
                      </a:r>
                      <a:r>
                        <a:rPr lang="en-US" altLang="zh-CN" sz="1100" dirty="0" err="1" smtClean="0">
                          <a:solidFill>
                            <a:srgbClr val="FFC000"/>
                          </a:solidFill>
                        </a:rPr>
                        <a:t>WiFi</a:t>
                      </a:r>
                      <a:r>
                        <a:rPr lang="en-US" altLang="zh-CN" sz="1100" dirty="0" smtClean="0">
                          <a:solidFill>
                            <a:srgbClr val="FFC000"/>
                          </a:solidFill>
                        </a:rPr>
                        <a:t> Fusion for WLAN Sensing</a:t>
                      </a:r>
                      <a:endParaRPr lang="zh-CN" altLang="en-US" sz="1100" dirty="0" smtClean="0">
                        <a:solidFill>
                          <a:srgbClr val="FFC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rgbClr val="FFC000"/>
                          </a:solidFill>
                        </a:rPr>
                        <a:t>30 mins</a:t>
                      </a:r>
                      <a:endParaRPr lang="zh-CN" altLang="en-US" sz="1100" dirty="0" smtClean="0">
                        <a:solidFill>
                          <a:srgbClr val="FFC000"/>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strike="sngStrike" dirty="0" smtClean="0">
                          <a:solidFill>
                            <a:srgbClr val="FF0000"/>
                          </a:solidFill>
                        </a:rPr>
                        <a:t>20/1804</a:t>
                      </a:r>
                      <a:endParaRPr lang="zh-CN" altLang="en-US" sz="1100" strike="sngStrike" dirty="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err="1" smtClean="0">
                          <a:solidFill>
                            <a:srgbClr val="FF0000"/>
                          </a:solidFill>
                        </a:rPr>
                        <a:t>Insun</a:t>
                      </a:r>
                      <a:r>
                        <a:rPr lang="en-US" altLang="zh-CN" sz="1100" strike="sngStrike" dirty="0" smtClean="0">
                          <a:solidFill>
                            <a:srgbClr val="FF0000"/>
                          </a:solidFill>
                        </a:rPr>
                        <a:t> Jang (LG Electronics)</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SP: Discussion on WLAN Sensing Procedure</a:t>
                      </a:r>
                      <a:endParaRPr lang="zh-CN" altLang="en-US" sz="1100" strike="sngStrike" dirty="0" smtClean="0">
                        <a:solidFill>
                          <a:srgbClr val="FF0000"/>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strike="sngStrike" dirty="0" smtClean="0">
                          <a:solidFill>
                            <a:srgbClr val="FF0000"/>
                          </a:solidFill>
                        </a:rPr>
                        <a:t>15 mins</a:t>
                      </a:r>
                      <a:endParaRPr lang="zh-CN" altLang="en-US" sz="1100" strike="sngStrike" dirty="0" smtClean="0">
                        <a:solidFill>
                          <a:srgbClr val="FF0000"/>
                        </a:solidFill>
                      </a:endParaRPr>
                    </a:p>
                  </a:txBody>
                  <a:tcPr marL="36000" marR="36000" marT="17901" marB="17901" anchor="ctr"/>
                </a:tc>
              </a:tr>
              <a:tr h="89561">
                <a:tc>
                  <a:txBody>
                    <a:bodyPr/>
                    <a:lstStyle/>
                    <a:p>
                      <a:r>
                        <a:rPr lang="en-US" altLang="zh-CN" sz="1100" dirty="0" smtClean="0">
                          <a:solidFill>
                            <a:schemeClr val="tx1"/>
                          </a:solidFill>
                        </a:rPr>
                        <a:t>21/0419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 sequence of 11bf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16)</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401847497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17</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327021933"/>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18</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25203304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19</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35563894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228600" y="1295400"/>
            <a:ext cx="8686800" cy="1066800"/>
          </a:xfrm>
        </p:spPr>
        <p:txBody>
          <a:bodyPr/>
          <a:lstStyle/>
          <a:p>
            <a:r>
              <a:rPr lang="en-US" altLang="en-US" sz="3600" smtClean="0">
                <a:solidFill>
                  <a:srgbClr val="0000FF"/>
                </a:solidFill>
                <a:cs typeface="Times New Roman" panose="02020603050405020304" pitchFamily="18" charset="0"/>
              </a:rPr>
              <a:t>IEEE 802.11 Task Group bf</a:t>
            </a:r>
            <a:br>
              <a:rPr lang="en-US" altLang="en-US" sz="3600" smtClean="0">
                <a:solidFill>
                  <a:srgbClr val="0000FF"/>
                </a:solidFill>
                <a:cs typeface="Times New Roman" panose="02020603050405020304" pitchFamily="18" charset="0"/>
              </a:rPr>
            </a:br>
            <a:r>
              <a:rPr lang="en-US" altLang="en-US" sz="3600" smtClean="0">
                <a:solidFill>
                  <a:srgbClr val="0000FF"/>
                </a:solidFill>
                <a:cs typeface="Times New Roman" panose="02020603050405020304" pitchFamily="18" charset="0"/>
              </a:rPr>
              <a:t>WLAN Sensing</a:t>
            </a:r>
            <a:br>
              <a:rPr lang="en-US" altLang="en-US" sz="3600" smtClean="0">
                <a:solidFill>
                  <a:srgbClr val="0000FF"/>
                </a:solidFill>
                <a:cs typeface="Times New Roman" panose="02020603050405020304" pitchFamily="18" charset="0"/>
              </a:rPr>
            </a:br>
            <a:endParaRPr lang="en-CA" altLang="en-US" sz="2000" smtClean="0">
              <a:cs typeface="Times New Roman" panose="02020603050405020304" pitchFamily="18" charset="0"/>
            </a:endParaRPr>
          </a:p>
        </p:txBody>
      </p:sp>
      <p:sp>
        <p:nvSpPr>
          <p:cNvPr id="5123" name="Content Placeholder 2"/>
          <p:cNvSpPr>
            <a:spLocks noGrp="1"/>
          </p:cNvSpPr>
          <p:nvPr>
            <p:ph idx="1"/>
          </p:nvPr>
        </p:nvSpPr>
        <p:spPr>
          <a:xfrm>
            <a:off x="533400" y="2667000"/>
            <a:ext cx="8305800" cy="3124200"/>
          </a:xfrm>
        </p:spPr>
        <p:txBody>
          <a:bodyPr/>
          <a:lstStyle/>
          <a:p>
            <a:pPr algn="ctr">
              <a:lnSpc>
                <a:spcPct val="90000"/>
              </a:lnSpc>
              <a:buFontTx/>
              <a:buNone/>
            </a:pPr>
            <a:r>
              <a:rPr lang="en-US" altLang="zh-CN" dirty="0" smtClean="0"/>
              <a:t>March 23, April 6, 20, 27</a:t>
            </a:r>
            <a:endParaRPr lang="en-US" altLang="en-US" dirty="0" smtClean="0">
              <a:solidFill>
                <a:srgbClr val="FF0000"/>
              </a:solidFill>
              <a:cs typeface="Times New Roman" panose="02020603050405020304" pitchFamily="18" charset="0"/>
            </a:endParaRPr>
          </a:p>
          <a:p>
            <a:pPr algn="ctr">
              <a:lnSpc>
                <a:spcPct val="90000"/>
              </a:lnSpc>
              <a:buFontTx/>
              <a:buNone/>
            </a:pPr>
            <a:r>
              <a:rPr lang="en-US" altLang="en-US" dirty="0" smtClean="0">
                <a:cs typeface="Times New Roman" panose="02020603050405020304" pitchFamily="18" charset="0"/>
              </a:rPr>
              <a:t>10:00am ET – 12:00pm ET</a:t>
            </a:r>
          </a:p>
          <a:p>
            <a:pPr algn="ctr">
              <a:lnSpc>
                <a:spcPct val="90000"/>
              </a:lnSpc>
              <a:buFontTx/>
              <a:buNone/>
            </a:pPr>
            <a:endParaRPr lang="en-US" altLang="en-US" sz="2000" dirty="0" smtClean="0">
              <a:cs typeface="Times New Roman" panose="02020603050405020304" pitchFamily="18" charset="0"/>
            </a:endParaRPr>
          </a:p>
          <a:p>
            <a:pPr algn="just">
              <a:lnSpc>
                <a:spcPct val="90000"/>
              </a:lnSpc>
              <a:buFontTx/>
              <a:buNone/>
            </a:pPr>
            <a:r>
              <a:rPr lang="en-US" altLang="en-US" sz="2000" dirty="0">
                <a:latin typeface="Arial" panose="020B0604020202020204" pitchFamily="34" charset="0"/>
                <a:cs typeface="MS PGothic" panose="020B0600070205080204" pitchFamily="34" charset="-128"/>
              </a:rPr>
              <a:t>		   	        Chair:	</a:t>
            </a:r>
            <a:r>
              <a:rPr lang="en-US" altLang="en-US" sz="2000" dirty="0">
                <a:cs typeface="Times New Roman" panose="02020603050405020304" pitchFamily="18" charset="0"/>
              </a:rPr>
              <a:t>Tony Xiao Han (Huawei)</a:t>
            </a:r>
          </a:p>
          <a:p>
            <a:pPr algn="just">
              <a:lnSpc>
                <a:spcPct val="90000"/>
              </a:lnSpc>
              <a:buNone/>
            </a:pPr>
            <a:r>
              <a:rPr lang="en-US" altLang="en-US" sz="2000" dirty="0">
                <a:latin typeface="Arial" panose="020B0604020202020204" pitchFamily="34" charset="0"/>
                <a:cs typeface="MS PGothic" panose="020B0600070205080204" pitchFamily="34" charset="-128"/>
              </a:rPr>
              <a:t>			Vice Chair: 	</a:t>
            </a:r>
            <a:r>
              <a:rPr lang="en-US" altLang="en-US" sz="2000" dirty="0">
                <a:cs typeface="Times New Roman" panose="02020603050405020304" pitchFamily="18" charset="0"/>
              </a:rPr>
              <a:t>Sang Kim (LG Electronics)</a:t>
            </a:r>
          </a:p>
          <a:p>
            <a:pPr algn="just">
              <a:lnSpc>
                <a:spcPct val="90000"/>
              </a:lnSpc>
              <a:buNone/>
            </a:pPr>
            <a:r>
              <a:rPr lang="en-US" altLang="en-US" sz="2000" dirty="0" smtClean="0">
                <a:latin typeface="Arial" panose="020B0604020202020204" pitchFamily="34" charset="0"/>
                <a:cs typeface="MS PGothic" panose="020B0600070205080204" pitchFamily="34" charset="-128"/>
              </a:rPr>
              <a:t> </a:t>
            </a:r>
            <a:r>
              <a:rPr lang="en-US" altLang="en-US" sz="2000" dirty="0">
                <a:latin typeface="Arial" panose="020B0604020202020204" pitchFamily="34" charset="0"/>
                <a:cs typeface="MS PGothic" panose="020B0600070205080204" pitchFamily="34" charset="-128"/>
              </a:rPr>
              <a:t>					</a:t>
            </a:r>
            <a:r>
              <a:rPr lang="en-US" altLang="zh-CN" sz="2000" dirty="0"/>
              <a:t>Assaf Kasher (Qualcomm)</a:t>
            </a:r>
            <a:endParaRPr lang="en-US" altLang="en-US" sz="2000" dirty="0">
              <a:cs typeface="Times New Roman" panose="02020603050405020304" pitchFamily="18" charset="0"/>
            </a:endParaRPr>
          </a:p>
          <a:p>
            <a:pPr algn="just">
              <a:lnSpc>
                <a:spcPct val="90000"/>
              </a:lnSpc>
              <a:buNone/>
            </a:pPr>
            <a:r>
              <a:rPr lang="en-US" altLang="en-US" sz="2000" dirty="0">
                <a:latin typeface="Arial" panose="020B0604020202020204" pitchFamily="34" charset="0"/>
                <a:cs typeface="MS PGothic" panose="020B0600070205080204" pitchFamily="34" charset="-128"/>
              </a:rPr>
              <a:t>			 Secretary: 	</a:t>
            </a:r>
            <a:r>
              <a:rPr lang="en-US" altLang="zh-CN" sz="2000" dirty="0"/>
              <a:t>Leif Wilhelmsson </a:t>
            </a:r>
            <a:r>
              <a:rPr lang="en-US" altLang="en-US" sz="2000" dirty="0"/>
              <a:t>(</a:t>
            </a:r>
            <a:r>
              <a:rPr lang="en-US" altLang="zh-CN" sz="2000" dirty="0"/>
              <a:t>Ericsson</a:t>
            </a:r>
            <a:r>
              <a:rPr lang="en-US" altLang="en-US" sz="2000" dirty="0"/>
              <a:t>)</a:t>
            </a:r>
          </a:p>
          <a:p>
            <a:pPr algn="just">
              <a:lnSpc>
                <a:spcPct val="90000"/>
              </a:lnSpc>
              <a:buNone/>
            </a:pPr>
            <a:r>
              <a:rPr lang="en-US" altLang="en-US" sz="2000" dirty="0">
                <a:latin typeface="Arial" panose="020B0604020202020204" pitchFamily="34" charset="0"/>
                <a:cs typeface="MS PGothic" panose="020B0600070205080204" pitchFamily="34" charset="-128"/>
              </a:rPr>
              <a:t>		 </a:t>
            </a:r>
            <a:r>
              <a:rPr lang="en-US" altLang="en-US" sz="2000" dirty="0" smtClean="0">
                <a:latin typeface="Arial" panose="020B0604020202020204" pitchFamily="34" charset="0"/>
                <a:cs typeface="MS PGothic" panose="020B0600070205080204" pitchFamily="34" charset="-128"/>
              </a:rPr>
              <a:t>  Tech</a:t>
            </a:r>
            <a:r>
              <a:rPr lang="en-US" altLang="zh-CN" sz="2000" dirty="0" smtClean="0">
                <a:latin typeface="Arial" panose="020B0604020202020204" pitchFamily="34" charset="0"/>
                <a:cs typeface="MS PGothic" panose="020B0600070205080204" pitchFamily="34" charset="-128"/>
              </a:rPr>
              <a:t>nical </a:t>
            </a:r>
            <a:r>
              <a:rPr lang="en-US" altLang="en-US" sz="2000" dirty="0" smtClean="0">
                <a:latin typeface="Arial" panose="020B0604020202020204" pitchFamily="34" charset="0"/>
                <a:cs typeface="MS PGothic" panose="020B0600070205080204" pitchFamily="34" charset="-128"/>
              </a:rPr>
              <a:t>Editor:</a:t>
            </a:r>
            <a:r>
              <a:rPr lang="en-US" altLang="en-US" sz="2000" dirty="0">
                <a:latin typeface="Arial" panose="020B0604020202020204" pitchFamily="34" charset="0"/>
                <a:cs typeface="MS PGothic" panose="020B0600070205080204" pitchFamily="34" charset="-128"/>
              </a:rPr>
              <a:t>	</a:t>
            </a:r>
            <a:r>
              <a:rPr lang="en-US" altLang="zh-CN" sz="2000" dirty="0"/>
              <a:t>Claudio Da Silva </a:t>
            </a:r>
            <a:r>
              <a:rPr lang="en-US" altLang="en-US" sz="2000" dirty="0">
                <a:cs typeface="Times New Roman" panose="02020603050405020304" pitchFamily="18" charset="0"/>
              </a:rPr>
              <a:t>(Intel</a:t>
            </a:r>
            <a:r>
              <a:rPr lang="en-US" altLang="en-US" sz="2000" dirty="0" smtClean="0">
                <a:cs typeface="Times New Roman" panose="02020603050405020304" pitchFamily="18" charset="0"/>
              </a:rPr>
              <a:t>)</a:t>
            </a:r>
            <a:endParaRPr lang="en-US" altLang="en-US" sz="2000" dirty="0">
              <a:cs typeface="Times New Roman" panose="02020603050405020304" pitchFamily="18" charset="0"/>
            </a:endParaRPr>
          </a:p>
        </p:txBody>
      </p:sp>
      <p:sp>
        <p:nvSpPr>
          <p:cNvPr id="512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35B70FC0-6934-411C-80A2-3E6276AAFEC3}" type="slidenum">
              <a:rPr lang="en-US" altLang="en-US" sz="1200" b="0" smtClean="0"/>
              <a:pPr>
                <a:spcBef>
                  <a:spcPct val="0"/>
                </a:spcBef>
                <a:buFontTx/>
                <a:buNone/>
              </a:pPr>
              <a:t>2</a:t>
            </a:fld>
            <a:endParaRPr lang="en-US" altLang="en-US" sz="1200" b="0" smtClean="0"/>
          </a:p>
        </p:txBody>
      </p:sp>
      <p:sp>
        <p:nvSpPr>
          <p:cNvPr id="5125"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9842551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20</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15</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295400"/>
            <a:ext cx="7772400"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defRPr/>
            </a:pPr>
            <a:r>
              <a:rPr lang="en-US" altLang="zh-CN" kern="0" dirty="0"/>
              <a:t>Move to add the following to 11bf SFD</a:t>
            </a:r>
            <a:r>
              <a:rPr lang="en-US" altLang="zh-CN" kern="0" dirty="0" smtClean="0"/>
              <a:t>:</a:t>
            </a:r>
          </a:p>
          <a:p>
            <a:pPr lvl="1">
              <a:defRPr/>
            </a:pPr>
            <a:r>
              <a:rPr lang="en-US" altLang="zh-CN" kern="0" dirty="0" smtClean="0"/>
              <a:t>A </a:t>
            </a:r>
            <a:r>
              <a:rPr lang="en-US" altLang="zh-CN" kern="0" dirty="0"/>
              <a:t>sensing session is composed of one or more of the following phases: setup phase, measurement phase, reporting phase, and termination phase.</a:t>
            </a:r>
          </a:p>
          <a:p>
            <a:pPr lvl="2">
              <a:defRPr/>
            </a:pPr>
            <a:r>
              <a:rPr lang="en-US" altLang="zh-CN" sz="1600" kern="0" dirty="0" smtClean="0"/>
              <a:t>In the setup phase, a sensing session is established, and operational parameters associated with the sensing session are determined and may be exchanged between STAs.</a:t>
            </a:r>
          </a:p>
          <a:p>
            <a:pPr lvl="2">
              <a:defRPr/>
            </a:pPr>
            <a:r>
              <a:rPr lang="en-US" altLang="zh-CN" sz="1600" kern="0" dirty="0" smtClean="0"/>
              <a:t>In the measurement phase, sensing measurements are performed.</a:t>
            </a:r>
          </a:p>
          <a:p>
            <a:pPr lvl="2">
              <a:defRPr/>
            </a:pPr>
            <a:r>
              <a:rPr lang="en-US" altLang="zh-CN" sz="1600" kern="0" dirty="0" smtClean="0"/>
              <a:t>In the reporting phase, sensing measurement results are reported.</a:t>
            </a:r>
          </a:p>
          <a:p>
            <a:pPr lvl="2">
              <a:defRPr/>
            </a:pPr>
            <a:r>
              <a:rPr lang="en-US" altLang="zh-CN" sz="1600" kern="0" dirty="0" smtClean="0"/>
              <a:t>In </a:t>
            </a:r>
            <a:r>
              <a:rPr lang="en-US" altLang="zh-CN" sz="1600" kern="0" dirty="0"/>
              <a:t>the termination phase, STAs stop performing measurements and terminate the sensing session</a:t>
            </a:r>
            <a:r>
              <a:rPr lang="en-US" altLang="zh-CN" sz="1600" kern="0" dirty="0" smtClean="0"/>
              <a:t>.</a:t>
            </a:r>
            <a:endParaRPr lang="en-US" altLang="zh-CN" kern="0" dirty="0" smtClean="0"/>
          </a:p>
          <a:p>
            <a:pPr lvl="1">
              <a:defRPr/>
            </a:pPr>
            <a:endParaRPr lang="en-US" altLang="zh-CN" kern="0" dirty="0" smtClean="0"/>
          </a:p>
          <a:p>
            <a:pPr marL="342900" lvl="1" indent="-342900">
              <a:buFont typeface="Arial" panose="020B0604020202020204" pitchFamily="34" charset="0"/>
              <a:buChar char="•"/>
              <a:defRPr/>
            </a:pPr>
            <a:r>
              <a:rPr lang="en-US" altLang="zh-CN" b="1" kern="0" dirty="0" smtClean="0"/>
              <a:t>Move</a:t>
            </a:r>
            <a:r>
              <a:rPr lang="en-US" altLang="zh-CN" b="1" kern="0" dirty="0" smtClean="0"/>
              <a:t>: </a:t>
            </a:r>
            <a:r>
              <a:rPr lang="en-US" altLang="zh-CN" b="1" kern="0" dirty="0"/>
              <a:t>Cheng Chen </a:t>
            </a:r>
            <a:r>
              <a:rPr lang="en-US" altLang="zh-CN" b="1" kern="0" dirty="0" smtClean="0"/>
              <a:t>	</a:t>
            </a:r>
            <a:r>
              <a:rPr lang="en-US" altLang="zh-CN" b="1" dirty="0" smtClean="0"/>
              <a:t>	</a:t>
            </a:r>
            <a:r>
              <a:rPr lang="en-US" altLang="zh-CN" b="1" kern="0" dirty="0" smtClean="0"/>
              <a:t>Second: </a:t>
            </a:r>
            <a:r>
              <a:rPr lang="en-US" altLang="zh-CN" b="1" kern="0" dirty="0"/>
              <a:t>Rajat </a:t>
            </a:r>
            <a:r>
              <a:rPr lang="en-US" altLang="zh-CN" b="1" kern="0" dirty="0" err="1"/>
              <a:t>Pushkarna</a:t>
            </a:r>
            <a:r>
              <a:rPr lang="en-US" altLang="zh-CN" b="1" kern="0" dirty="0" smtClean="0"/>
              <a:t>	</a:t>
            </a:r>
          </a:p>
          <a:p>
            <a:pPr marL="342900" lvl="1" indent="-342900">
              <a:buFont typeface="Arial" panose="020B0604020202020204" pitchFamily="34" charset="0"/>
              <a:buChar char="•"/>
              <a:defRPr/>
            </a:pPr>
            <a:r>
              <a:rPr lang="en-US" altLang="zh-CN" b="1" kern="0" dirty="0"/>
              <a:t>Preliminary Result: Motion Passes </a:t>
            </a:r>
            <a:r>
              <a:rPr lang="en-US" altLang="zh-CN" b="1" kern="0" dirty="0" smtClean="0"/>
              <a:t>(24Y/1N/5A)</a:t>
            </a:r>
          </a:p>
          <a:p>
            <a:pPr marL="342900" lvl="1" indent="-342900">
              <a:buFont typeface="Arial" panose="020B0604020202020204" pitchFamily="34" charset="0"/>
              <a:buChar char="•"/>
              <a:defRPr/>
            </a:pPr>
            <a:r>
              <a:rPr lang="en-US" altLang="zh-CN" b="1" kern="0" dirty="0"/>
              <a:t>Result*: </a:t>
            </a:r>
            <a:r>
              <a:rPr lang="en-US" altLang="zh-CN" dirty="0">
                <a:highlight>
                  <a:srgbClr val="00FF00"/>
                </a:highlight>
              </a:rPr>
              <a:t>Motion Passes </a:t>
            </a:r>
            <a:r>
              <a:rPr lang="en-US" altLang="zh-CN" dirty="0" smtClean="0">
                <a:highlight>
                  <a:srgbClr val="00FF00"/>
                </a:highlight>
              </a:rPr>
              <a:t>(21Y/1N/5A)</a:t>
            </a:r>
            <a:endParaRPr lang="en-US" altLang="zh-CN" b="1" kern="0" dirty="0"/>
          </a:p>
          <a:p>
            <a:pPr marL="0" lvl="1" indent="0">
              <a:buNone/>
              <a:defRPr/>
            </a:pPr>
            <a:r>
              <a:rPr lang="en-US" altLang="zh-CN" kern="0" dirty="0"/>
              <a:t>Note</a:t>
            </a:r>
            <a:r>
              <a:rPr lang="zh-CN" altLang="en-US" kern="0" dirty="0"/>
              <a:t>：  </a:t>
            </a:r>
            <a:r>
              <a:rPr lang="en-US" altLang="zh-CN" kern="0" dirty="0"/>
              <a:t>Related document 20/1851r4</a:t>
            </a:r>
            <a:endParaRPr lang="en-US" altLang="zh-CN" b="1" kern="0" dirty="0"/>
          </a:p>
        </p:txBody>
      </p:sp>
    </p:spTree>
    <p:extLst>
      <p:ext uri="{BB962C8B-B14F-4D97-AF65-F5344CB8AC3E}">
        <p14:creationId xmlns:p14="http://schemas.microsoft.com/office/powerpoint/2010/main" val="968092899"/>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C4ED637-7F2E-41AD-AE0D-FC461299F22A}" type="slidenum">
              <a:rPr lang="en-US" altLang="en-US" sz="1200" b="0" smtClean="0"/>
              <a:pPr>
                <a:spcBef>
                  <a:spcPct val="0"/>
                </a:spcBef>
                <a:buFontTx/>
                <a:buNone/>
              </a:pPr>
              <a:t>21</a:t>
            </a:fld>
            <a:endParaRPr lang="en-US" altLang="en-US" sz="1200" b="0" smtClean="0"/>
          </a:p>
        </p:txBody>
      </p:sp>
      <p:sp>
        <p:nvSpPr>
          <p:cNvPr id="1843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Agenda items on </a:t>
            </a:r>
            <a:r>
              <a:rPr lang="en-US" altLang="en-US" sz="3000" dirty="0" smtClean="0">
                <a:solidFill>
                  <a:srgbClr val="0000FF"/>
                </a:solidFill>
                <a:cs typeface="Times New Roman" panose="02020603050405020304" pitchFamily="18" charset="0"/>
              </a:rPr>
              <a:t>April 6</a:t>
            </a:r>
            <a:endParaRPr lang="en-US" altLang="en-US" sz="3000" dirty="0">
              <a:solidFill>
                <a:srgbClr val="0000FF"/>
              </a:solidFill>
              <a:cs typeface="Times New Roman" panose="02020603050405020304" pitchFamily="18" charset="0"/>
            </a:endParaRPr>
          </a:p>
        </p:txBody>
      </p:sp>
      <p:sp>
        <p:nvSpPr>
          <p:cNvPr id="18436" name="Rectangle 3"/>
          <p:cNvSpPr txBox="1">
            <a:spLocks noChangeArrowheads="1"/>
          </p:cNvSpPr>
          <p:nvPr/>
        </p:nvSpPr>
        <p:spPr bwMode="auto">
          <a:xfrm>
            <a:off x="685800" y="1295400"/>
            <a:ext cx="8153400" cy="5149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spcBef>
                <a:spcPts val="0"/>
              </a:spcBef>
            </a:pPr>
            <a:r>
              <a:rPr lang="en-US" altLang="en-US" sz="1400" dirty="0"/>
              <a:t>Call the meeting to order</a:t>
            </a:r>
          </a:p>
          <a:p>
            <a:pPr algn="just">
              <a:spcBef>
                <a:spcPts val="0"/>
              </a:spcBef>
            </a:pPr>
            <a:r>
              <a:rPr lang="en-US" altLang="en-US" sz="1400" dirty="0"/>
              <a:t>Patent policy and logistics</a:t>
            </a:r>
          </a:p>
          <a:p>
            <a:pPr>
              <a:spcBef>
                <a:spcPts val="0"/>
              </a:spcBef>
            </a:pPr>
            <a:r>
              <a:rPr lang="en-US" altLang="zh-CN" sz="1400" dirty="0" err="1" smtClean="0"/>
              <a:t>TGbf</a:t>
            </a:r>
            <a:r>
              <a:rPr lang="en-US" altLang="zh-CN" sz="1400" dirty="0" smtClean="0"/>
              <a:t> Timeline</a:t>
            </a:r>
            <a:endParaRPr lang="en-US" altLang="zh-CN" sz="1400" dirty="0"/>
          </a:p>
          <a:p>
            <a:pPr algn="just">
              <a:spcBef>
                <a:spcPts val="0"/>
              </a:spcBef>
            </a:pPr>
            <a:r>
              <a:rPr lang="en-US" altLang="en-US" sz="1400" dirty="0" smtClean="0"/>
              <a:t>Call </a:t>
            </a:r>
            <a:r>
              <a:rPr lang="en-US" altLang="en-US" sz="1400" dirty="0"/>
              <a:t>for contribution</a:t>
            </a:r>
          </a:p>
          <a:p>
            <a:pPr algn="just">
              <a:spcBef>
                <a:spcPts val="0"/>
              </a:spcBef>
            </a:pPr>
            <a:r>
              <a:rPr lang="en-US" altLang="en-US" sz="1400" dirty="0"/>
              <a:t>Teleconference </a:t>
            </a:r>
            <a:r>
              <a:rPr lang="en-US" altLang="en-US" sz="1400" dirty="0" smtClean="0"/>
              <a:t>Times</a:t>
            </a:r>
          </a:p>
          <a:p>
            <a:pPr algn="just">
              <a:spcBef>
                <a:spcPts val="0"/>
              </a:spcBef>
            </a:pPr>
            <a:r>
              <a:rPr lang="en-US" altLang="en-US" sz="1400" dirty="0" smtClean="0"/>
              <a:t>Presentation </a:t>
            </a:r>
            <a:r>
              <a:rPr lang="en-US" altLang="en-US" sz="1400" dirty="0"/>
              <a:t>of </a:t>
            </a:r>
            <a:r>
              <a:rPr lang="en-US" altLang="en-US" sz="1400" dirty="0" smtClean="0"/>
              <a:t>submissions</a:t>
            </a:r>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smtClean="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400" dirty="0"/>
          </a:p>
          <a:p>
            <a:pPr algn="just">
              <a:spcBef>
                <a:spcPts val="0"/>
              </a:spcBef>
            </a:pPr>
            <a:endParaRPr lang="en-US" altLang="en-US" sz="100" dirty="0"/>
          </a:p>
          <a:p>
            <a:pPr algn="just">
              <a:spcBef>
                <a:spcPts val="0"/>
              </a:spcBef>
            </a:pPr>
            <a:endParaRPr lang="en-US" altLang="en-US" sz="1400" dirty="0" smtClean="0"/>
          </a:p>
          <a:p>
            <a:pPr algn="just">
              <a:spcBef>
                <a:spcPts val="0"/>
              </a:spcBef>
            </a:pPr>
            <a:r>
              <a:rPr lang="en-US" altLang="en-US" sz="1400" dirty="0" smtClean="0"/>
              <a:t>Any </a:t>
            </a:r>
            <a:r>
              <a:rPr lang="en-US" altLang="en-US" sz="1400" dirty="0"/>
              <a:t>other business</a:t>
            </a:r>
            <a:endParaRPr lang="en-US" altLang="en-US" sz="1050" dirty="0"/>
          </a:p>
          <a:p>
            <a:pPr lvl="1" algn="just">
              <a:spcBef>
                <a:spcPts val="0"/>
              </a:spcBef>
            </a:pPr>
            <a:r>
              <a:rPr lang="en-US" altLang="en-US" sz="1100" dirty="0" smtClean="0"/>
              <a:t>?</a:t>
            </a:r>
          </a:p>
          <a:p>
            <a:pPr marL="342900" lvl="1" indent="-342900" algn="just">
              <a:spcBef>
                <a:spcPts val="0"/>
              </a:spcBef>
              <a:buChar char="•"/>
            </a:pPr>
            <a:r>
              <a:rPr lang="en-US" altLang="en-US" sz="1400" b="1" dirty="0" smtClean="0"/>
              <a:t>Adjourn</a:t>
            </a:r>
            <a:endParaRPr lang="en-US" altLang="en-US" sz="1400" b="1" dirty="0"/>
          </a:p>
        </p:txBody>
      </p:sp>
      <p:sp>
        <p:nvSpPr>
          <p:cNvPr id="1843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8" name="TextBox 7"/>
          <p:cNvSpPr txBox="1"/>
          <p:nvPr/>
        </p:nvSpPr>
        <p:spPr>
          <a:xfrm>
            <a:off x="5715000" y="5715000"/>
            <a:ext cx="2971800" cy="914400"/>
          </a:xfrm>
          <a:prstGeom prst="rect">
            <a:avLst/>
          </a:prstGeom>
          <a:noFill/>
        </p:spPr>
        <p:txBody>
          <a:bodyPr>
            <a:normAutofit fontScale="55000" lnSpcReduction="20000"/>
          </a:bodyPr>
          <a:lstStyle/>
          <a:p>
            <a:pPr>
              <a:defRPr/>
            </a:pPr>
            <a:r>
              <a:rPr lang="en-US" sz="1600" b="1" dirty="0"/>
              <a:t>Notes:  </a:t>
            </a:r>
          </a:p>
          <a:p>
            <a:pPr marL="742950" lvl="1" indent="-285750">
              <a:buFont typeface="Arial" panose="020B0604020202020204" pitchFamily="34" charset="0"/>
              <a:buChar char="•"/>
              <a:defRPr/>
            </a:pPr>
            <a:r>
              <a:rPr lang="en-US" sz="1600" b="1" dirty="0">
                <a:solidFill>
                  <a:srgbClr val="00B050"/>
                </a:solidFill>
              </a:rPr>
              <a:t>Docs in green have been presented.</a:t>
            </a:r>
          </a:p>
          <a:p>
            <a:pPr marL="742950" lvl="1" indent="-285750">
              <a:buFont typeface="Arial" panose="020B0604020202020204" pitchFamily="34" charset="0"/>
              <a:buChar char="•"/>
              <a:defRPr/>
            </a:pPr>
            <a:r>
              <a:rPr lang="en-US" sz="1600" b="1" dirty="0">
                <a:solidFill>
                  <a:srgbClr val="FF0000"/>
                </a:solidFill>
              </a:rPr>
              <a:t>Docs in red have been withdrawn.</a:t>
            </a:r>
          </a:p>
          <a:p>
            <a:pPr marL="742950" lvl="1" indent="-285750">
              <a:buFont typeface="Arial" panose="020B0604020202020204" pitchFamily="34" charset="0"/>
              <a:buChar char="•"/>
              <a:defRPr/>
            </a:pPr>
            <a:r>
              <a:rPr lang="en-US" sz="1600" b="1" dirty="0"/>
              <a:t>Docs in black have NOT been presented.</a:t>
            </a:r>
          </a:p>
          <a:p>
            <a:pPr marL="742950" lvl="1" indent="-285750">
              <a:buFont typeface="Arial" panose="020B0604020202020204" pitchFamily="34" charset="0"/>
              <a:buChar char="•"/>
              <a:defRPr/>
            </a:pPr>
            <a:r>
              <a:rPr lang="en-US" sz="1600" b="1" dirty="0">
                <a:solidFill>
                  <a:srgbClr val="FFC000"/>
                </a:solidFill>
              </a:rPr>
              <a:t>Docs in yellow were presented but need more discussion or deferred</a:t>
            </a:r>
          </a:p>
        </p:txBody>
      </p:sp>
      <p:graphicFrame>
        <p:nvGraphicFramePr>
          <p:cNvPr id="9" name="表格 10"/>
          <p:cNvGraphicFramePr>
            <a:graphicFrameLocks noGrp="1"/>
          </p:cNvGraphicFramePr>
          <p:nvPr>
            <p:extLst>
              <p:ext uri="{D42A27DB-BD31-4B8C-83A1-F6EECF244321}">
                <p14:modId xmlns:p14="http://schemas.microsoft.com/office/powerpoint/2010/main" val="708092412"/>
              </p:ext>
            </p:extLst>
          </p:nvPr>
        </p:nvGraphicFramePr>
        <p:xfrm>
          <a:off x="762000" y="3025938"/>
          <a:ext cx="8229601" cy="1266420"/>
        </p:xfrm>
        <a:graphic>
          <a:graphicData uri="http://schemas.openxmlformats.org/drawingml/2006/table">
            <a:tbl>
              <a:tblPr firstRow="1" bandRow="1">
                <a:tableStyleId>{C4B1156A-380E-4F78-BDF5-A606A8083BF9}</a:tableStyleId>
              </a:tblPr>
              <a:tblGrid>
                <a:gridCol w="731960"/>
                <a:gridCol w="1858840"/>
                <a:gridCol w="4471622"/>
                <a:gridCol w="1167179"/>
              </a:tblGrid>
              <a:tr h="245296">
                <a:tc>
                  <a:txBody>
                    <a:bodyPr/>
                    <a:lstStyle/>
                    <a:p>
                      <a:pPr algn="ctr"/>
                      <a:r>
                        <a:rPr lang="en-US" altLang="zh-CN" sz="1400" dirty="0" smtClean="0"/>
                        <a:t>DCN</a:t>
                      </a:r>
                      <a:endParaRPr lang="zh-CN" altLang="en-US" sz="1400" dirty="0"/>
                    </a:p>
                  </a:txBody>
                  <a:tcPr marL="36000" marR="36000" marT="17925" marB="17925" anchor="ctr"/>
                </a:tc>
                <a:tc>
                  <a:txBody>
                    <a:bodyPr/>
                    <a:lstStyle/>
                    <a:p>
                      <a:pPr algn="ctr"/>
                      <a:r>
                        <a:rPr lang="en-US" altLang="zh-CN" sz="1400" dirty="0" smtClean="0"/>
                        <a:t>Author</a:t>
                      </a:r>
                      <a:endParaRPr lang="zh-CN" altLang="en-US" sz="1400" dirty="0"/>
                    </a:p>
                  </a:txBody>
                  <a:tcPr marL="36000" marR="36000" marT="17925" marB="17925" anchor="ctr"/>
                </a:tc>
                <a:tc>
                  <a:txBody>
                    <a:bodyPr/>
                    <a:lstStyle/>
                    <a:p>
                      <a:pPr algn="ctr"/>
                      <a:r>
                        <a:rPr lang="en-US" altLang="zh-CN" sz="1400" dirty="0" smtClean="0"/>
                        <a:t>Title</a:t>
                      </a:r>
                      <a:endParaRPr lang="zh-CN" altLang="en-US" sz="1400" dirty="0"/>
                    </a:p>
                  </a:txBody>
                  <a:tcPr marL="36000" marR="36000" marT="17925" marB="17925" anchor="ctr"/>
                </a:tc>
                <a:tc>
                  <a:txBody>
                    <a:bodyPr/>
                    <a:lstStyle/>
                    <a:p>
                      <a:pPr marL="0" algn="ctr" defTabSz="914400" rtl="0" eaLnBrk="1" latinLnBrk="0" hangingPunct="1"/>
                      <a:r>
                        <a:rPr lang="en-US" sz="1200" kern="1200" dirty="0" smtClean="0"/>
                        <a:t>Time duration</a:t>
                      </a:r>
                      <a:endParaRPr lang="zh-CN" altLang="en-US" sz="1200" b="1" kern="1200" dirty="0">
                        <a:solidFill>
                          <a:schemeClr val="lt1"/>
                        </a:solidFill>
                        <a:latin typeface="+mn-lt"/>
                        <a:ea typeface="+mn-ea"/>
                        <a:cs typeface="+mn-cs"/>
                      </a:endParaRPr>
                    </a:p>
                  </a:txBody>
                  <a:tcPr marL="36000" marR="36000" marT="17925" marB="17925" anchor="ctr"/>
                </a:tc>
              </a:tr>
              <a:tr h="89561">
                <a:tc>
                  <a:txBody>
                    <a:bodyPr/>
                    <a:lstStyle/>
                    <a:p>
                      <a:r>
                        <a:rPr lang="en-US" altLang="zh-CN" sz="1100" dirty="0" smtClean="0">
                          <a:solidFill>
                            <a:schemeClr val="tx1"/>
                          </a:solidFill>
                        </a:rPr>
                        <a:t>21/0407</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Pu (Perry) Wang (Mitsubishi)</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SP: Multi-Band </a:t>
                      </a:r>
                      <a:r>
                        <a:rPr lang="en-US" altLang="zh-CN" sz="1100" dirty="0" err="1" smtClean="0">
                          <a:solidFill>
                            <a:schemeClr val="tx1"/>
                          </a:solidFill>
                        </a:rPr>
                        <a:t>WiFi</a:t>
                      </a:r>
                      <a:r>
                        <a:rPr lang="en-US" altLang="zh-CN" sz="1100" dirty="0" smtClean="0">
                          <a:solidFill>
                            <a:schemeClr val="tx1"/>
                          </a:solidFill>
                        </a:rPr>
                        <a:t> Fusion for WLAN Sensing</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21/0391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Chris Beg (Cognitive)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Minimizing Impact as Design Goal</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21/0419</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Dongguk Lim (LGE)</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Measurement sequence of 11bf</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r>
                        <a:rPr lang="en-US" altLang="zh-CN" sz="1100" dirty="0" smtClean="0">
                          <a:solidFill>
                            <a:schemeClr val="tx1"/>
                          </a:solidFill>
                        </a:rPr>
                        <a:t>21/0521</a:t>
                      </a:r>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Solomon Trainin (Qualcomm)</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Sensing session and reuse of .11az</a:t>
                      </a: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30 mins</a:t>
                      </a:r>
                      <a:endParaRPr lang="zh-CN" altLang="en-US" sz="1100" dirty="0" smtClean="0">
                        <a:solidFill>
                          <a:schemeClr val="tx1"/>
                        </a:solidFill>
                      </a:endParaRPr>
                    </a:p>
                  </a:txBody>
                  <a:tcPr marL="36000" marR="36000" marT="17901" marB="17901" anchor="ctr"/>
                </a:tc>
              </a:tr>
              <a:tr h="89561">
                <a:tc>
                  <a:txBody>
                    <a:bodyPr/>
                    <a:lstStyle/>
                    <a:p>
                      <a:endParaRPr lang="zh-CN" altLang="en-US" sz="1100" dirty="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zh-CN" altLang="en-US" sz="1100" dirty="0" smtClean="0">
                        <a:solidFill>
                          <a:schemeClr val="tx1"/>
                        </a:solidFill>
                      </a:endParaRPr>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t>Technical motion (Motion 16, 17)</a:t>
                      </a:r>
                      <a:endParaRPr lang="en-US" altLang="en-US" sz="1100" dirty="0" smtClean="0"/>
                    </a:p>
                  </a:txBody>
                  <a:tcPr marL="36000" marR="36000" marT="17901" marB="17901" anchor="ctr"/>
                </a:tc>
                <a:tc>
                  <a: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altLang="zh-CN" sz="1100" dirty="0" smtClean="0">
                          <a:solidFill>
                            <a:schemeClr val="tx1"/>
                          </a:solidFill>
                        </a:rPr>
                        <a:t>15 mins</a:t>
                      </a:r>
                      <a:endParaRPr lang="zh-CN" altLang="en-US" sz="1100" dirty="0" smtClean="0">
                        <a:solidFill>
                          <a:schemeClr val="tx1"/>
                        </a:solidFill>
                      </a:endParaRPr>
                    </a:p>
                  </a:txBody>
                  <a:tcPr marL="36000" marR="36000" marT="17901" marB="17901" anchor="ctr"/>
                </a:tc>
              </a:tr>
            </a:tbl>
          </a:graphicData>
        </a:graphic>
      </p:graphicFrame>
    </p:spTree>
    <p:extLst>
      <p:ext uri="{BB962C8B-B14F-4D97-AF65-F5344CB8AC3E}">
        <p14:creationId xmlns:p14="http://schemas.microsoft.com/office/powerpoint/2010/main" val="1983195443"/>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F1AB2EE6-FE30-4D0C-913B-802607E59985}" type="slidenum">
              <a:rPr lang="en-US" altLang="en-US" sz="1200" b="0" smtClean="0"/>
              <a:pPr>
                <a:spcBef>
                  <a:spcPct val="0"/>
                </a:spcBef>
                <a:buFontTx/>
                <a:buNone/>
              </a:pPr>
              <a:t>22</a:t>
            </a:fld>
            <a:endParaRPr lang="en-US" altLang="en-US" sz="1200" b="0" smtClean="0"/>
          </a:p>
        </p:txBody>
      </p:sp>
      <p:sp>
        <p:nvSpPr>
          <p:cNvPr id="2150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buFontTx/>
              <a:buNone/>
            </a:pPr>
            <a:r>
              <a:rPr lang="en-US" altLang="zh-CN" sz="2800" dirty="0" err="1"/>
              <a:t>TGbf</a:t>
            </a:r>
            <a:r>
              <a:rPr lang="en-US" altLang="zh-CN" sz="2800" dirty="0"/>
              <a:t> </a:t>
            </a:r>
            <a:r>
              <a:rPr lang="en-US" altLang="zh-CN" sz="2800" dirty="0" smtClean="0"/>
              <a:t>Timeline</a:t>
            </a:r>
            <a:endParaRPr lang="en-US" altLang="zh-CN" sz="2800" dirty="0"/>
          </a:p>
        </p:txBody>
      </p:sp>
      <p:sp>
        <p:nvSpPr>
          <p:cNvPr id="21508" name="Rectangle 3"/>
          <p:cNvSpPr txBox="1">
            <a:spLocks noChangeArrowheads="1"/>
          </p:cNvSpPr>
          <p:nvPr/>
        </p:nvSpPr>
        <p:spPr bwMode="auto">
          <a:xfrm>
            <a:off x="685800" y="1447800"/>
            <a:ext cx="7858125" cy="480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algn="just"/>
            <a:r>
              <a:rPr lang="en-US" altLang="zh-CN" sz="2400" dirty="0"/>
              <a:t>PAR approved			Sep, 2020</a:t>
            </a:r>
          </a:p>
          <a:p>
            <a:pPr lvl="1" algn="just"/>
            <a:r>
              <a:rPr lang="en-US" altLang="zh-CN" sz="2400" dirty="0"/>
              <a:t>First TG meeting		Oct, 2020</a:t>
            </a:r>
          </a:p>
          <a:p>
            <a:pPr lvl="1" algn="just"/>
            <a:r>
              <a:rPr lang="en-US" altLang="zh-CN" sz="2400" dirty="0">
                <a:solidFill>
                  <a:srgbClr val="FF0000"/>
                </a:solidFill>
              </a:rPr>
              <a:t>D0.1 				</a:t>
            </a:r>
            <a:r>
              <a:rPr lang="en-US" altLang="zh-CN" sz="2400" i="1" dirty="0">
                <a:solidFill>
                  <a:srgbClr val="FF0000"/>
                </a:solidFill>
              </a:rPr>
              <a:t>Jan, 2022</a:t>
            </a:r>
          </a:p>
          <a:p>
            <a:pPr lvl="1" algn="just"/>
            <a:r>
              <a:rPr lang="en-US" altLang="zh-CN" sz="2400" dirty="0"/>
              <a:t>Initial Letter Ballot (D1.0)	</a:t>
            </a:r>
            <a:r>
              <a:rPr lang="en-US" altLang="zh-CN" sz="2400" i="1" dirty="0"/>
              <a:t>Jul, 2022 </a:t>
            </a:r>
          </a:p>
          <a:p>
            <a:pPr lvl="1" algn="just"/>
            <a:r>
              <a:rPr lang="en-US" altLang="zh-CN" sz="2400" dirty="0"/>
              <a:t>Recirculation LB (D2.0)	</a:t>
            </a:r>
            <a:r>
              <a:rPr lang="en-US" altLang="zh-CN" sz="2400" i="1" dirty="0"/>
              <a:t>Jan, 2023</a:t>
            </a:r>
          </a:p>
          <a:p>
            <a:pPr lvl="1" algn="just"/>
            <a:r>
              <a:rPr lang="en-US" altLang="zh-CN" sz="2400" dirty="0"/>
              <a:t>Recirculation LB (D3.0)	</a:t>
            </a:r>
            <a:r>
              <a:rPr lang="en-US" altLang="zh-CN" sz="2400" i="1" dirty="0"/>
              <a:t>May, 2023</a:t>
            </a:r>
          </a:p>
          <a:p>
            <a:pPr lvl="1" algn="just"/>
            <a:r>
              <a:rPr lang="en-US" altLang="zh-CN" sz="2400" dirty="0"/>
              <a:t>Initial SA Ballot (D4.0)		Sep 2023</a:t>
            </a:r>
          </a:p>
          <a:p>
            <a:pPr lvl="1" algn="just"/>
            <a:r>
              <a:rPr lang="en-US" altLang="zh-CN" sz="2400" dirty="0"/>
              <a:t>Final 802.11 WG approval	</a:t>
            </a:r>
            <a:r>
              <a:rPr lang="en-US" altLang="zh-CN" sz="2400" i="1" dirty="0"/>
              <a:t>July 2024 </a:t>
            </a:r>
          </a:p>
          <a:p>
            <a:pPr lvl="1" algn="just"/>
            <a:r>
              <a:rPr lang="en-US" altLang="zh-CN" sz="2400" dirty="0"/>
              <a:t>802 EC approval		</a:t>
            </a:r>
            <a:r>
              <a:rPr lang="en-US" altLang="zh-CN" sz="2400" i="1" dirty="0"/>
              <a:t>July 2024 </a:t>
            </a:r>
          </a:p>
          <a:p>
            <a:pPr lvl="1" algn="just"/>
            <a:r>
              <a:rPr lang="en-US" altLang="zh-CN" sz="2400" dirty="0" err="1"/>
              <a:t>RevCom</a:t>
            </a:r>
            <a:r>
              <a:rPr lang="en-US" altLang="zh-CN" sz="2400" dirty="0"/>
              <a:t> and SASB approval	Sep 2024</a:t>
            </a:r>
          </a:p>
        </p:txBody>
      </p:sp>
      <p:sp>
        <p:nvSpPr>
          <p:cNvPr id="2150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168505132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5C8B59EB-F2FC-4F2B-B19D-A93850D93E02}" type="slidenum">
              <a:rPr lang="en-US" altLang="en-US" sz="1200" b="0" smtClean="0"/>
              <a:pPr>
                <a:spcBef>
                  <a:spcPct val="0"/>
                </a:spcBef>
                <a:buFontTx/>
                <a:buNone/>
              </a:pPr>
              <a:t>23</a:t>
            </a:fld>
            <a:endParaRPr lang="en-US" altLang="en-US" sz="1200" b="0" smtClean="0"/>
          </a:p>
        </p:txBody>
      </p:sp>
      <p:sp>
        <p:nvSpPr>
          <p:cNvPr id="26627"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Call for contribution </a:t>
            </a:r>
          </a:p>
        </p:txBody>
      </p:sp>
      <p:sp>
        <p:nvSpPr>
          <p:cNvPr id="26628" name="Rectangle 3"/>
          <p:cNvSpPr txBox="1">
            <a:spLocks noChangeArrowheads="1"/>
          </p:cNvSpPr>
          <p:nvPr/>
        </p:nvSpPr>
        <p:spPr bwMode="auto">
          <a:xfrm>
            <a:off x="685800" y="16764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r>
              <a:rPr lang="en-US" altLang="zh-CN" sz="2000"/>
              <a:t>Call for submissions for the following topics</a:t>
            </a:r>
          </a:p>
          <a:p>
            <a:pPr lvl="1" algn="just"/>
            <a:r>
              <a:rPr lang="en-US" altLang="zh-CN" sz="1800"/>
              <a:t>Usage models, use cases  (Need documentation and need someone to champion)</a:t>
            </a:r>
          </a:p>
          <a:p>
            <a:pPr lvl="1" algn="just"/>
            <a:r>
              <a:rPr lang="en-US" altLang="zh-CN" sz="1800"/>
              <a:t>Functional requirements (Need documentation and need someone to champion)</a:t>
            </a:r>
          </a:p>
          <a:p>
            <a:pPr lvl="1" algn="just"/>
            <a:r>
              <a:rPr lang="en-US" altLang="zh-CN" sz="1800"/>
              <a:t>Channel model (Need documentation and need someone to champion)</a:t>
            </a:r>
          </a:p>
          <a:p>
            <a:pPr lvl="1" algn="just"/>
            <a:r>
              <a:rPr lang="en-US" altLang="zh-CN" sz="1800"/>
              <a:t>Evaluation methodology (Need documentation and need someone to champion)</a:t>
            </a:r>
          </a:p>
          <a:p>
            <a:pPr lvl="1" algn="just"/>
            <a:r>
              <a:rPr lang="en-US" altLang="zh-CN" sz="1800"/>
              <a:t>Measurement and evaluation results</a:t>
            </a:r>
          </a:p>
          <a:p>
            <a:pPr lvl="1" algn="just"/>
            <a:r>
              <a:rPr lang="en-US" altLang="zh-CN" sz="1800"/>
              <a:t>Technology and standardization gaps to support WLAN sensing</a:t>
            </a:r>
          </a:p>
          <a:p>
            <a:pPr lvl="1" algn="just"/>
            <a:r>
              <a:rPr lang="en-US" altLang="zh-CN" sz="1800"/>
              <a:t>Other?</a:t>
            </a:r>
          </a:p>
        </p:txBody>
      </p:sp>
      <p:sp>
        <p:nvSpPr>
          <p:cNvPr id="26629"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extLst>
      <p:ext uri="{BB962C8B-B14F-4D97-AF65-F5344CB8AC3E}">
        <p14:creationId xmlns:p14="http://schemas.microsoft.com/office/powerpoint/2010/main" val="26957420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79364212-B632-40D2-A347-AF280E1ABC9C}" type="slidenum">
              <a:rPr lang="en-US" altLang="en-US" sz="1200" b="0" smtClean="0"/>
              <a:pPr>
                <a:spcBef>
                  <a:spcPct val="0"/>
                </a:spcBef>
                <a:buFontTx/>
                <a:buNone/>
              </a:pPr>
              <a:t>24</a:t>
            </a:fld>
            <a:endParaRPr lang="en-US" altLang="en-US" sz="1200" b="0" smtClean="0"/>
          </a:p>
        </p:txBody>
      </p:sp>
      <p:sp>
        <p:nvSpPr>
          <p:cNvPr id="2765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2765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3200"/>
              <a:t>Teleconference Times</a:t>
            </a:r>
            <a:endParaRPr lang="en-US" altLang="en-US" sz="3200">
              <a:solidFill>
                <a:schemeClr val="tx2"/>
              </a:solidFill>
            </a:endParaRPr>
          </a:p>
        </p:txBody>
      </p:sp>
      <p:sp>
        <p:nvSpPr>
          <p:cNvPr id="10" name="Rectangle 3"/>
          <p:cNvSpPr txBox="1">
            <a:spLocks noChangeArrowheads="1"/>
          </p:cNvSpPr>
          <p:nvPr/>
        </p:nvSpPr>
        <p:spPr bwMode="auto">
          <a:xfrm>
            <a:off x="685800" y="1371600"/>
            <a:ext cx="7772400" cy="472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2860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lvl="1" indent="-228600" algn="just">
              <a:spcBef>
                <a:spcPct val="0"/>
              </a:spcBef>
              <a:spcAft>
                <a:spcPts val="600"/>
              </a:spcAft>
              <a:buFont typeface="Arial" panose="020B0604020202020204" pitchFamily="34" charset="0"/>
              <a:buChar char="•"/>
              <a:defRPr/>
            </a:pPr>
            <a:r>
              <a:rPr lang="en-US" altLang="zh-CN" sz="2800" b="1" dirty="0" smtClean="0">
                <a:cs typeface="Times New Roman" panose="02020603050405020304" pitchFamily="18" charset="0"/>
              </a:rPr>
              <a:t>Confirmed </a:t>
            </a:r>
            <a:endParaRPr lang="en-US" altLang="zh-CN" sz="2800" b="1" dirty="0">
              <a:cs typeface="Times New Roman" panose="02020603050405020304" pitchFamily="18" charset="0"/>
            </a:endParaRP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March 23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6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20 (Tuesday), 10am - 12:00pm ET</a:t>
            </a:r>
          </a:p>
          <a:p>
            <a:pPr marL="685800" lvl="2" indent="-285750" algn="just">
              <a:spcBef>
                <a:spcPct val="0"/>
              </a:spcBef>
              <a:spcAft>
                <a:spcPts val="600"/>
              </a:spcAft>
              <a:buFont typeface="Times New Roman" panose="02020603050405020304" pitchFamily="18" charset="0"/>
              <a:buChar char="―"/>
              <a:defRPr/>
            </a:pPr>
            <a:r>
              <a:rPr lang="en-US" altLang="zh-CN" sz="2000" b="1" dirty="0">
                <a:cs typeface="Times New Roman" panose="02020603050405020304" pitchFamily="18" charset="0"/>
              </a:rPr>
              <a:t>April   27 (Tuesday), 10am - 12:00pm ET</a:t>
            </a: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solidFill>
                <a:srgbClr val="FF0000"/>
              </a:solidFill>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smtClean="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marL="685800" lvl="2" indent="-285750" algn="just">
              <a:spcBef>
                <a:spcPct val="0"/>
              </a:spcBef>
              <a:spcAft>
                <a:spcPts val="600"/>
              </a:spcAft>
              <a:buClr>
                <a:srgbClr val="000000"/>
              </a:buClr>
              <a:buFont typeface="Times New Roman" panose="02020603050405020304" pitchFamily="18" charset="0"/>
              <a:buChar char="―"/>
              <a:defRPr/>
            </a:pPr>
            <a:endParaRPr lang="en-US" altLang="zh-CN" sz="1400" b="1" dirty="0">
              <a:cs typeface="Times New Roman" panose="02020603050405020304" pitchFamily="18" charset="0"/>
            </a:endParaRPr>
          </a:p>
          <a:p>
            <a:pPr lvl="1" indent="-228600"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a:p>
            <a:pPr lvl="1" algn="just">
              <a:spcBef>
                <a:spcPct val="0"/>
              </a:spcBef>
              <a:spcAft>
                <a:spcPts val="600"/>
              </a:spcAft>
              <a:buClr>
                <a:srgbClr val="000000"/>
              </a:buClr>
              <a:buFont typeface="Arial" panose="020B0604020202020204" pitchFamily="34" charset="0"/>
              <a:buChar char="•"/>
              <a:defRPr/>
            </a:pPr>
            <a:endParaRPr lang="en-US" altLang="zh-CN" sz="1800" b="1" dirty="0" smtClean="0">
              <a:cs typeface="Times New Roman" panose="02020603050405020304" pitchFamily="18" charset="0"/>
            </a:endParaRPr>
          </a:p>
        </p:txBody>
      </p:sp>
    </p:spTree>
    <p:extLst>
      <p:ext uri="{BB962C8B-B14F-4D97-AF65-F5344CB8AC3E}">
        <p14:creationId xmlns:p14="http://schemas.microsoft.com/office/powerpoint/2010/main" val="1171123148"/>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25</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16 (Deferred)</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981200"/>
            <a:ext cx="7772400" cy="419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a:t>More than one sensing responder may participate in the measurement phase and reporting phase of a sensing </a:t>
            </a:r>
            <a:r>
              <a:rPr lang="en-US" altLang="zh-CN" kern="0" dirty="0" smtClean="0"/>
              <a:t>session.</a:t>
            </a:r>
            <a:endParaRPr lang="en-US" altLang="zh-CN" kern="0" dirty="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Sang Kim </a:t>
            </a:r>
            <a:r>
              <a:rPr lang="en-US" altLang="zh-CN" b="1" kern="0" dirty="0" smtClean="0"/>
              <a:t>	</a:t>
            </a:r>
            <a:r>
              <a:rPr lang="en-US" altLang="zh-CN" b="1" dirty="0" smtClean="0"/>
              <a:t>	</a:t>
            </a:r>
            <a:r>
              <a:rPr lang="en-US" altLang="zh-CN" b="1" kern="0" dirty="0" smtClean="0"/>
              <a:t>	Second: 	</a:t>
            </a:r>
          </a:p>
          <a:p>
            <a:pPr marL="342900" lvl="1" indent="-342900" algn="just">
              <a:buFont typeface="Arial" panose="020B0604020202020204" pitchFamily="34" charset="0"/>
              <a:buChar char="•"/>
              <a:defRPr/>
            </a:pPr>
            <a:endParaRPr lang="en-US" altLang="zh-CN" b="1" kern="0" dirty="0" smtClean="0"/>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kern="0" dirty="0" smtClean="0"/>
          </a:p>
          <a:p>
            <a:pPr marL="0" lvl="1" indent="0" algn="just">
              <a:buNone/>
              <a:defRPr/>
            </a:pPr>
            <a:r>
              <a:rPr lang="en-US" altLang="zh-CN" kern="0" dirty="0" smtClean="0"/>
              <a:t>Note</a:t>
            </a:r>
            <a:r>
              <a:rPr lang="zh-CN" altLang="en-US" kern="0" dirty="0"/>
              <a:t>：  </a:t>
            </a:r>
            <a:r>
              <a:rPr lang="en-US" altLang="zh-CN" kern="0" dirty="0" smtClean="0"/>
              <a:t>Related </a:t>
            </a:r>
            <a:r>
              <a:rPr lang="en-US" altLang="zh-CN" kern="0" dirty="0"/>
              <a:t>document 21/0145r5</a:t>
            </a:r>
          </a:p>
          <a:p>
            <a:pPr marL="342900" lvl="1" indent="-342900" algn="just">
              <a:buFont typeface="Arial" panose="020B0604020202020204" pitchFamily="34" charset="0"/>
              <a:buChar char="•"/>
              <a:defRPr/>
            </a:pPr>
            <a:endParaRPr lang="en-US" altLang="zh-CN" b="1" kern="0" dirty="0"/>
          </a:p>
        </p:txBody>
      </p:sp>
    </p:spTree>
    <p:extLst>
      <p:ext uri="{BB962C8B-B14F-4D97-AF65-F5344CB8AC3E}">
        <p14:creationId xmlns:p14="http://schemas.microsoft.com/office/powerpoint/2010/main" val="370139338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0BBC1A3-3A8D-471C-8F74-0A35A7C0332D}" type="slidenum">
              <a:rPr lang="en-US" altLang="en-US" sz="1200" b="0" smtClean="0"/>
              <a:pPr>
                <a:spcBef>
                  <a:spcPct val="0"/>
                </a:spcBef>
                <a:buFontTx/>
                <a:buNone/>
              </a:pPr>
              <a:t>26</a:t>
            </a:fld>
            <a:endParaRPr lang="en-US" altLang="en-US" sz="1200" b="0" smtClean="0"/>
          </a:p>
        </p:txBody>
      </p:sp>
      <p:sp>
        <p:nvSpPr>
          <p:cNvPr id="33795"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zh-CN" sz="2800" dirty="0"/>
              <a:t>Motion </a:t>
            </a:r>
            <a:r>
              <a:rPr lang="en-US" altLang="zh-CN" sz="2800" dirty="0" smtClean="0"/>
              <a:t>17</a:t>
            </a:r>
            <a:endParaRPr lang="en-US" altLang="en-US" sz="2800" dirty="0">
              <a:solidFill>
                <a:schemeClr val="tx2"/>
              </a:solidFill>
            </a:endParaRPr>
          </a:p>
        </p:txBody>
      </p:sp>
      <p:sp>
        <p:nvSpPr>
          <p:cNvPr id="3379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8" name="Rectangle 3"/>
          <p:cNvSpPr txBox="1">
            <a:spLocks noChangeArrowheads="1"/>
          </p:cNvSpPr>
          <p:nvPr/>
        </p:nvSpPr>
        <p:spPr bwMode="auto">
          <a:xfrm>
            <a:off x="685800" y="1447800"/>
            <a:ext cx="7772400" cy="403859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MS PGothic"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cs typeface="MS PGothic" charset="0"/>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cs typeface="MS PGothic" charset="0"/>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cs typeface="MS PGothic" charset="0"/>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algn="just">
              <a:defRPr/>
            </a:pPr>
            <a:r>
              <a:rPr lang="en-US" altLang="zh-CN" kern="0" dirty="0"/>
              <a:t>Move to add the following to 11bf SFD</a:t>
            </a:r>
            <a:r>
              <a:rPr lang="en-US" altLang="zh-CN" kern="0" dirty="0" smtClean="0"/>
              <a:t>:</a:t>
            </a:r>
          </a:p>
          <a:p>
            <a:pPr lvl="1" algn="just">
              <a:defRPr/>
            </a:pPr>
            <a:r>
              <a:rPr lang="en-US" altLang="zh-CN" kern="0" dirty="0" smtClean="0"/>
              <a:t>11bf </a:t>
            </a:r>
            <a:r>
              <a:rPr lang="en-US" altLang="zh-CN" kern="0" dirty="0"/>
              <a:t>shall define an optional negotiation process in the sensing setup phase for a sensing initiator and sensing responder(s) to exchange and agree on operational parameters associated with a sensing session. </a:t>
            </a:r>
            <a:endParaRPr lang="en-US" altLang="zh-CN" kern="0" dirty="0" smtClean="0"/>
          </a:p>
          <a:p>
            <a:pPr lvl="1" algn="just">
              <a:defRPr/>
            </a:pPr>
            <a:endParaRPr lang="en-US" altLang="zh-CN" kern="0" dirty="0" smtClean="0"/>
          </a:p>
          <a:p>
            <a:pPr marL="342900" lvl="1" indent="-342900" algn="just">
              <a:buFont typeface="Arial" panose="020B0604020202020204" pitchFamily="34" charset="0"/>
              <a:buChar char="•"/>
              <a:defRPr/>
            </a:pPr>
            <a:r>
              <a:rPr lang="en-US" altLang="zh-CN" b="1" kern="0" dirty="0" smtClean="0"/>
              <a:t>Move: </a:t>
            </a:r>
            <a:r>
              <a:rPr lang="en-US" altLang="zh-CN" b="1" kern="0" dirty="0"/>
              <a:t>Cheng Chen </a:t>
            </a:r>
            <a:r>
              <a:rPr lang="en-US" altLang="zh-CN" b="1" kern="0" dirty="0" smtClean="0"/>
              <a:t>	</a:t>
            </a:r>
            <a:r>
              <a:rPr lang="en-US" altLang="zh-CN" b="1" dirty="0" smtClean="0"/>
              <a:t>	</a:t>
            </a:r>
            <a:r>
              <a:rPr lang="en-US" altLang="zh-CN" b="1" kern="0" dirty="0" smtClean="0"/>
              <a:t>Second: 	</a:t>
            </a:r>
          </a:p>
          <a:p>
            <a:pPr marL="342900" lvl="1" indent="-342900" algn="just">
              <a:buFont typeface="Arial" panose="020B0604020202020204" pitchFamily="34" charset="0"/>
              <a:buChar char="•"/>
              <a:defRPr/>
            </a:pPr>
            <a:r>
              <a:rPr lang="en-US" altLang="zh-CN" b="1" kern="0" dirty="0" smtClean="0"/>
              <a:t>Result:</a:t>
            </a:r>
          </a:p>
          <a:p>
            <a:pPr marL="0" lvl="1" indent="0" algn="just">
              <a:buNone/>
              <a:defRPr/>
            </a:pPr>
            <a:endParaRPr lang="en-US" altLang="zh-CN" b="1" kern="0" dirty="0"/>
          </a:p>
          <a:p>
            <a:pPr marL="0" lvl="1" indent="0" algn="just">
              <a:buNone/>
              <a:defRPr/>
            </a:pPr>
            <a:r>
              <a:rPr lang="en-US" altLang="zh-CN" kern="0" dirty="0"/>
              <a:t>Note</a:t>
            </a:r>
            <a:r>
              <a:rPr lang="zh-CN" altLang="en-US" kern="0" dirty="0"/>
              <a:t>：  </a:t>
            </a:r>
            <a:r>
              <a:rPr lang="en-US" altLang="zh-CN" kern="0" dirty="0"/>
              <a:t>Related document </a:t>
            </a:r>
            <a:r>
              <a:rPr lang="en-US" altLang="zh-CN" kern="0" dirty="0" smtClean="0"/>
              <a:t>21/0370r1</a:t>
            </a:r>
            <a:endParaRPr lang="en-US" altLang="zh-CN" b="1" kern="0" dirty="0"/>
          </a:p>
        </p:txBody>
      </p:sp>
    </p:spTree>
    <p:extLst>
      <p:ext uri="{BB962C8B-B14F-4D97-AF65-F5344CB8AC3E}">
        <p14:creationId xmlns:p14="http://schemas.microsoft.com/office/powerpoint/2010/main" val="6283688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63388ED4-44FC-4D14-9DF0-EF4B3505936F}" type="slidenum">
              <a:rPr lang="en-US" altLang="en-US" sz="1200" b="0" smtClean="0"/>
              <a:pPr>
                <a:spcBef>
                  <a:spcPct val="0"/>
                </a:spcBef>
                <a:buFontTx/>
                <a:buNone/>
              </a:pPr>
              <a:t>3</a:t>
            </a:fld>
            <a:endParaRPr lang="en-US" altLang="en-US" sz="1200" b="0" smtClean="0"/>
          </a:p>
        </p:txBody>
      </p:sp>
      <p:sp>
        <p:nvSpPr>
          <p:cNvPr id="7171"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buFontTx/>
              <a:buNone/>
            </a:pPr>
            <a:r>
              <a:rPr lang="en-US" altLang="en-US" dirty="0"/>
              <a:t>This presentation contains the IEEE 802.11 Task Group bf agenda items for the teleconference calls on </a:t>
            </a:r>
            <a:r>
              <a:rPr lang="en-US" altLang="en-US" dirty="0">
                <a:solidFill>
                  <a:srgbClr val="0000FF"/>
                </a:solidFill>
              </a:rPr>
              <a:t>March 23, April 6, 20, </a:t>
            </a:r>
            <a:r>
              <a:rPr lang="en-US" altLang="en-US" dirty="0" smtClean="0">
                <a:solidFill>
                  <a:srgbClr val="0000FF"/>
                </a:solidFill>
              </a:rPr>
              <a:t>27</a:t>
            </a:r>
            <a:r>
              <a:rPr lang="en-US" altLang="en-US" dirty="0" smtClean="0"/>
              <a:t>.</a:t>
            </a:r>
            <a:endParaRPr lang="en-US" altLang="en-US" dirty="0"/>
          </a:p>
          <a:p>
            <a:pPr lvl="1"/>
            <a:endParaRPr lang="en-US" altLang="en-US" dirty="0"/>
          </a:p>
          <a:p>
            <a:pPr lvl="1"/>
            <a:endParaRPr lang="en-US" altLang="en-US" dirty="0"/>
          </a:p>
        </p:txBody>
      </p:sp>
      <p:sp>
        <p:nvSpPr>
          <p:cNvPr id="717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Abstract</a:t>
            </a:r>
          </a:p>
        </p:txBody>
      </p:sp>
      <p:sp>
        <p:nvSpPr>
          <p:cNvPr id="7173"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87201003-0ED1-41BE-B15E-A3F7676968BE}" type="slidenum">
              <a:rPr lang="en-US" altLang="en-US" sz="1200" b="0" smtClean="0"/>
              <a:pPr>
                <a:spcBef>
                  <a:spcPct val="0"/>
                </a:spcBef>
                <a:buFontTx/>
                <a:buNone/>
              </a:pPr>
              <a:t>4</a:t>
            </a:fld>
            <a:endParaRPr lang="en-US" altLang="en-US" sz="1200" b="0" smtClean="0"/>
          </a:p>
        </p:txBody>
      </p:sp>
      <p:sp>
        <p:nvSpPr>
          <p:cNvPr id="8195" name="Rectangle 3"/>
          <p:cNvSpPr>
            <a:spLocks noGrp="1" noChangeArrowheads="1"/>
          </p:cNvSpPr>
          <p:nvPr>
            <p:ph type="body" idx="4294967295"/>
          </p:nvPr>
        </p:nvSpPr>
        <p:spPr>
          <a:xfrm>
            <a:off x="685800" y="1524000"/>
            <a:ext cx="7772400" cy="4114800"/>
          </a:xfrm>
        </p:spPr>
        <p:txBody>
          <a:bodyPr/>
          <a:lstStyle/>
          <a:p>
            <a:r>
              <a:rPr lang="en-US" altLang="en-US" sz="1800" dirty="0" smtClean="0"/>
              <a:t>Please announce your affiliation when you first address the group during a meeting slot</a:t>
            </a:r>
          </a:p>
          <a:p>
            <a:r>
              <a:rPr lang="en-US" altLang="en-US" sz="1800" dirty="0" smtClean="0"/>
              <a:t>Cell Phones to be silent or Off</a:t>
            </a:r>
          </a:p>
          <a:p>
            <a:r>
              <a:rPr lang="en-US" altLang="en-US" sz="1800" dirty="0" smtClean="0"/>
              <a:t>Attendance recording procedures</a:t>
            </a:r>
          </a:p>
          <a:p>
            <a:pPr lvl="1"/>
            <a:r>
              <a:rPr lang="en-US" altLang="zh-CN" sz="1600" u="sng" dirty="0" smtClean="0">
                <a:hlinkClick r:id="rId3"/>
              </a:rPr>
              <a:t>https://imat.ieee.org/attendance</a:t>
            </a:r>
            <a:r>
              <a:rPr lang="en-US" altLang="zh-CN" sz="1600" dirty="0" smtClean="0"/>
              <a:t> </a:t>
            </a:r>
            <a:endParaRPr lang="en-US" altLang="en-US" sz="1600" dirty="0" smtClean="0"/>
          </a:p>
          <a:p>
            <a:r>
              <a:rPr lang="en-US" altLang="en-US" sz="1800" dirty="0" smtClean="0"/>
              <a:t>Documentation</a:t>
            </a:r>
          </a:p>
          <a:p>
            <a:pPr lvl="1" algn="just"/>
            <a:r>
              <a:rPr lang="en-US" altLang="en-US" sz="1600" dirty="0" smtClean="0">
                <a:hlinkClick r:id="rId4"/>
              </a:rPr>
              <a:t>http://mentor.ieee.org</a:t>
            </a:r>
            <a:endParaRPr lang="en-US" altLang="en-US" sz="1600" dirty="0" smtClean="0"/>
          </a:p>
          <a:p>
            <a:pPr lvl="1" algn="just"/>
            <a:r>
              <a:rPr lang="en-US" altLang="en-US" sz="1600" dirty="0" smtClean="0"/>
              <a:t>Use “</a:t>
            </a:r>
            <a:r>
              <a:rPr lang="en-US" altLang="ja-JP" sz="1600" dirty="0" err="1" smtClean="0">
                <a:solidFill>
                  <a:srgbClr val="0000FF"/>
                </a:solidFill>
              </a:rPr>
              <a:t>TGbf</a:t>
            </a:r>
            <a:r>
              <a:rPr lang="en-US" altLang="en-US" sz="1600" dirty="0" smtClean="0"/>
              <a:t>”</a:t>
            </a:r>
            <a:r>
              <a:rPr lang="en-US" altLang="ja-JP" sz="1600" dirty="0" smtClean="0"/>
              <a:t> for submission</a:t>
            </a:r>
          </a:p>
          <a:p>
            <a:pPr lvl="1" algn="just"/>
            <a:r>
              <a:rPr lang="en-US" altLang="en-US" sz="1600" dirty="0" smtClean="0"/>
              <a:t>If you plan to make a submission, be sure it does not contain company logos or advertising</a:t>
            </a:r>
          </a:p>
          <a:p>
            <a:pPr lvl="1" algn="just"/>
            <a:r>
              <a:rPr lang="en-US" altLang="en-US" sz="1600" b="1" dirty="0" smtClean="0">
                <a:solidFill>
                  <a:srgbClr val="FF0000"/>
                </a:solidFill>
              </a:rPr>
              <a:t>Documents are prepared by individuals, not companies</a:t>
            </a:r>
          </a:p>
          <a:p>
            <a:r>
              <a:rPr lang="en-US" altLang="en-US" sz="1800" dirty="0" smtClean="0"/>
              <a:t>Questions on Voting status, Ballot pool, Access to Reflector, Documentation,  Member</a:t>
            </a:r>
            <a:r>
              <a:rPr lang="en-US" altLang="ja-JP" sz="1800" dirty="0" smtClean="0"/>
              <a:t>’s Area</a:t>
            </a:r>
          </a:p>
          <a:p>
            <a:pPr lvl="1"/>
            <a:r>
              <a:rPr lang="en-US" altLang="en-US" sz="1600" dirty="0" smtClean="0"/>
              <a:t>Contact Jon Rosdahl –  </a:t>
            </a:r>
            <a:r>
              <a:rPr lang="en-US" altLang="en-US" sz="1600" dirty="0" smtClean="0">
                <a:hlinkClick r:id="rId5"/>
              </a:rPr>
              <a:t>jrosdahl@ieee.org</a:t>
            </a:r>
            <a:endParaRPr lang="zh-CN" altLang="en-US" sz="1800" dirty="0" smtClean="0"/>
          </a:p>
        </p:txBody>
      </p:sp>
      <p:sp>
        <p:nvSpPr>
          <p:cNvPr id="819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a:t>Meeting Protocol, Attendance, Voting &amp; Document Status</a:t>
            </a:r>
            <a:endParaRPr lang="en-US" altLang="en-US">
              <a:solidFill>
                <a:schemeClr val="tx2"/>
              </a:solidFill>
            </a:endParaRPr>
          </a:p>
        </p:txBody>
      </p:sp>
      <p:sp>
        <p:nvSpPr>
          <p:cNvPr id="8197"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51BF392-DC75-4EA3-8AFD-A42AEF28B41B}" type="slidenum">
              <a:rPr lang="en-US" altLang="en-US" sz="1200" b="0" smtClean="0"/>
              <a:pPr>
                <a:spcBef>
                  <a:spcPct val="0"/>
                </a:spcBef>
                <a:buFontTx/>
                <a:buNone/>
              </a:pPr>
              <a:t>5</a:t>
            </a:fld>
            <a:endParaRPr lang="en-US" altLang="en-US" sz="1200" b="0" smtClean="0"/>
          </a:p>
        </p:txBody>
      </p:sp>
      <p:sp>
        <p:nvSpPr>
          <p:cNvPr id="9219" name="Rectangle 3"/>
          <p:cNvSpPr txBox="1">
            <a:spLocks noChangeArrowheads="1"/>
          </p:cNvSpPr>
          <p:nvPr/>
        </p:nvSpPr>
        <p:spPr bwMode="auto">
          <a:xfrm>
            <a:off x="685800" y="16764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defTabSz="449263">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defTabSz="449263">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defTabSz="449263">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defTabSz="449263">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defTabSz="449263"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eaLnBrk="1" hangingPunct="1">
              <a:spcBef>
                <a:spcPts val="600"/>
              </a:spcBef>
              <a:buClr>
                <a:srgbClr val="000000"/>
              </a:buClr>
            </a:pPr>
            <a:r>
              <a:rPr lang="en-US" altLang="en-US" dirty="0">
                <a:solidFill>
                  <a:srgbClr val="000000"/>
                </a:solidFill>
                <a:ea typeface="MS Gothic" panose="020B0609070205080204" pitchFamily="49" charset="-128"/>
              </a:rPr>
              <a:t>  Following </a:t>
            </a:r>
            <a:r>
              <a:rPr lang="en-US" altLang="en-US" dirty="0" smtClean="0">
                <a:solidFill>
                  <a:srgbClr val="000000"/>
                </a:solidFill>
                <a:ea typeface="MS Gothic" panose="020B0609070205080204" pitchFamily="49" charset="-128"/>
              </a:rPr>
              <a:t>9 </a:t>
            </a:r>
            <a:r>
              <a:rPr lang="en-US" altLang="en-US" dirty="0">
                <a:solidFill>
                  <a:srgbClr val="000000"/>
                </a:solidFill>
                <a:ea typeface="MS Gothic" panose="020B0609070205080204" pitchFamily="49" charset="-128"/>
              </a:rPr>
              <a:t>slides</a:t>
            </a:r>
          </a:p>
          <a:p>
            <a:pPr algn="just" eaLnBrk="1" hangingPunct="1">
              <a:spcBef>
                <a:spcPts val="600"/>
              </a:spcBef>
              <a:buClr>
                <a:srgbClr val="000000"/>
              </a:buClr>
              <a:buFontTx/>
              <a:buNone/>
            </a:pPr>
            <a:endParaRPr lang="en-US" altLang="zh-CN" dirty="0">
              <a:solidFill>
                <a:srgbClr val="000000"/>
              </a:solidFill>
              <a:ea typeface="MS Gothic" panose="020B0609070205080204" pitchFamily="49" charset="-128"/>
            </a:endParaRPr>
          </a:p>
        </p:txBody>
      </p:sp>
      <p:sp>
        <p:nvSpPr>
          <p:cNvPr id="9220"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dirty="0">
                <a:solidFill>
                  <a:schemeClr val="tx2"/>
                </a:solidFill>
              </a:rPr>
              <a:t>Patent Policy and logistics</a:t>
            </a:r>
          </a:p>
        </p:txBody>
      </p:sp>
      <p:sp>
        <p:nvSpPr>
          <p:cNvPr id="9221"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ACB74CED-02C4-451C-81A1-54AA048A0B81}" type="slidenum">
              <a:rPr lang="en-GB" altLang="en-US" sz="1200" b="0" smtClean="0"/>
              <a:pPr>
                <a:spcBef>
                  <a:spcPct val="0"/>
                </a:spcBef>
                <a:buFontTx/>
                <a:buNone/>
              </a:pPr>
              <a:t>6</a:t>
            </a:fld>
            <a:endParaRPr lang="en-GB" altLang="en-US" sz="1200" b="0" smtClean="0"/>
          </a:p>
        </p:txBody>
      </p:sp>
      <p:sp>
        <p:nvSpPr>
          <p:cNvPr id="10243"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defRPr/>
            </a:pPr>
            <a:endParaRPr lang="en-US" altLang="en-US" sz="400" u="sng" dirty="0" smtClean="0">
              <a:solidFill>
                <a:srgbClr val="FF0000"/>
              </a:solidFill>
            </a:endParaRPr>
          </a:p>
          <a:p>
            <a:pPr algn="just">
              <a:defRPr/>
            </a:pPr>
            <a:r>
              <a:rPr lang="en-US" altLang="en-US" sz="1800" dirty="0" smtClean="0"/>
              <a:t>Participants 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lgn="just">
              <a:defRPr/>
            </a:pPr>
            <a:endParaRPr lang="en-US" altLang="en-US" sz="1800" dirty="0" smtClean="0"/>
          </a:p>
          <a:p>
            <a:pPr algn="just">
              <a:defRPr/>
            </a:pPr>
            <a:r>
              <a:rPr lang="en-US" altLang="en-US" sz="1800" dirty="0" smtClean="0"/>
              <a:t>Participants should inform the IEEE (or cause the IEEE to be informed) of the identity of any other holders of potential Essential Patent Claims</a:t>
            </a:r>
          </a:p>
          <a:p>
            <a:pPr marL="0" indent="0" algn="just">
              <a:buFontTx/>
              <a:buNone/>
              <a:defRPr/>
            </a:pPr>
            <a:endParaRPr lang="en-US" altLang="en-US" sz="1600" dirty="0" smtClean="0"/>
          </a:p>
          <a:p>
            <a:pPr marL="0" indent="0" algn="ctr">
              <a:buFontTx/>
              <a:buNone/>
              <a:defRPr/>
            </a:pPr>
            <a:r>
              <a:rPr lang="en-US" altLang="en-US" sz="3200" dirty="0" smtClean="0">
                <a:latin typeface="+mj-lt"/>
                <a:cs typeface="Calibri" panose="020F0502020204030204" pitchFamily="34" charset="0"/>
              </a:rPr>
              <a:t>Early identification of holders of potential Essential Patent Claims is encouraged</a:t>
            </a:r>
          </a:p>
          <a:p>
            <a:pPr algn="just">
              <a:defRPr/>
            </a:pPr>
            <a:endParaRPr lang="en-US" altLang="en-US" sz="1600" dirty="0" smtClean="0"/>
          </a:p>
        </p:txBody>
      </p:sp>
      <p:sp>
        <p:nvSpPr>
          <p:cNvPr id="10245" name="Rectangle 2"/>
          <p:cNvSpPr txBox="1">
            <a:spLocks noChangeArrowheads="1"/>
          </p:cNvSpPr>
          <p:nvPr/>
        </p:nvSpPr>
        <p:spPr bwMode="auto">
          <a:xfrm>
            <a:off x="6096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Participants have a duty to inform the IEEE</a:t>
            </a:r>
          </a:p>
        </p:txBody>
      </p:sp>
      <p:sp>
        <p:nvSpPr>
          <p:cNvPr id="10246"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0247"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#1</a:t>
            </a:r>
            <a:endParaRPr lang="en-US" altLang="en-US" b="0"/>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GB" altLang="en-US" sz="1200" b="0" smtClean="0"/>
              <a:t>Slide </a:t>
            </a:r>
            <a:fld id="{4C2C82FC-35C6-4DD5-81BB-F21CC8C32E82}" type="slidenum">
              <a:rPr lang="en-GB" altLang="en-US" sz="1200" b="0" smtClean="0"/>
              <a:pPr>
                <a:spcBef>
                  <a:spcPct val="0"/>
                </a:spcBef>
                <a:buFontTx/>
                <a:buNone/>
              </a:pPr>
              <a:t>7</a:t>
            </a:fld>
            <a:endParaRPr lang="en-GB" altLang="en-US" sz="1200" b="0" smtClean="0"/>
          </a:p>
        </p:txBody>
      </p:sp>
      <p:sp>
        <p:nvSpPr>
          <p:cNvPr id="11267"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US" altLang="en-US" sz="2000" u="sng">
              <a:solidFill>
                <a:schemeClr val="tx2"/>
              </a:solidFill>
              <a:latin typeface="Helvetica" panose="020B0604020202020204" pitchFamily="34" charset="0"/>
            </a:endParaRPr>
          </a:p>
        </p:txBody>
      </p:sp>
      <p:sp>
        <p:nvSpPr>
          <p:cNvPr id="21509" name="Rectangle 4"/>
          <p:cNvSpPr>
            <a:spLocks noChangeArrowheads="1"/>
          </p:cNvSpPr>
          <p:nvPr/>
        </p:nvSpPr>
        <p:spPr bwMode="auto">
          <a:xfrm>
            <a:off x="685800" y="1501775"/>
            <a:ext cx="7848600" cy="5203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087438" indent="-28575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just">
              <a:lnSpc>
                <a:spcPct val="80000"/>
              </a:lnSpc>
              <a:defRPr/>
            </a:pPr>
            <a:endParaRPr lang="en-US" altLang="en-US" sz="400" u="sng" dirty="0" smtClean="0">
              <a:solidFill>
                <a:srgbClr val="FF0000"/>
              </a:solidFill>
            </a:endParaRPr>
          </a:p>
          <a:p>
            <a:pPr algn="just">
              <a:defRPr/>
            </a:pPr>
            <a:r>
              <a:rPr lang="en-US" altLang="en-US" sz="1800" dirty="0" smtClean="0"/>
              <a:t>Cause an LOA to be submitted to the IEEE-SA (</a:t>
            </a:r>
            <a:r>
              <a:rPr lang="en-US" altLang="en-US" sz="1800" dirty="0" smtClean="0">
                <a:hlinkClick r:id="rId3"/>
              </a:rPr>
              <a:t>patcom@ieee.org</a:t>
            </a:r>
            <a:r>
              <a:rPr lang="en-US" altLang="en-US" sz="1800" dirty="0" smtClean="0"/>
              <a:t>); or</a:t>
            </a:r>
          </a:p>
          <a:p>
            <a:pPr algn="just">
              <a:defRPr/>
            </a:pPr>
            <a:endParaRPr lang="en-US" altLang="en-US" sz="1800" dirty="0" smtClean="0"/>
          </a:p>
          <a:p>
            <a:pPr algn="just">
              <a:defRPr/>
            </a:pPr>
            <a:r>
              <a:rPr lang="en-US" altLang="en-US" sz="1800" dirty="0" smtClean="0"/>
              <a:t>Provide the chair of this group with the identity of the holder(s) of any and all such claims as soon as possible; or</a:t>
            </a:r>
          </a:p>
          <a:p>
            <a:pPr algn="just">
              <a:defRPr/>
            </a:pPr>
            <a:endParaRPr lang="en-US" altLang="en-US" sz="1800" dirty="0" smtClean="0"/>
          </a:p>
          <a:p>
            <a:pPr algn="just">
              <a:defRPr/>
            </a:pPr>
            <a:r>
              <a:rPr lang="en-US" altLang="en-US" sz="1800" dirty="0" smtClean="0"/>
              <a:t>Speak up now and respond to this Call for Potentially Essential Patents</a:t>
            </a:r>
          </a:p>
          <a:p>
            <a:pPr algn="just">
              <a:defRPr/>
            </a:pPr>
            <a:endParaRPr lang="en-US" altLang="en-US" sz="1800" dirty="0" smtClean="0"/>
          </a:p>
          <a:p>
            <a:pPr algn="just">
              <a:defRPr/>
            </a:pPr>
            <a:r>
              <a:rPr lang="en-US" altLang="en-US" sz="1800" dirty="0" smtClean="0"/>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p>
          <a:p>
            <a:pPr marL="0" indent="0" algn="just">
              <a:buFontTx/>
              <a:buNone/>
              <a:defRPr/>
            </a:pPr>
            <a:r>
              <a:rPr lang="en-US" altLang="en-US" sz="1800" dirty="0" smtClean="0"/>
              <a:t/>
            </a:r>
            <a:br>
              <a:rPr lang="en-US" altLang="en-US" sz="1800" dirty="0" smtClean="0"/>
            </a:br>
            <a:endParaRPr lang="en-US" altLang="en-US" sz="1800" dirty="0" smtClean="0"/>
          </a:p>
        </p:txBody>
      </p:sp>
      <p:sp>
        <p:nvSpPr>
          <p:cNvPr id="11269" name="Rectangle 2"/>
          <p:cNvSpPr txBox="1">
            <a:spLocks noChangeArrowheads="1"/>
          </p:cNvSpPr>
          <p:nvPr/>
        </p:nvSpPr>
        <p:spPr bwMode="auto">
          <a:xfrm>
            <a:off x="533400" y="533400"/>
            <a:ext cx="79248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Ways to inform IEEE</a:t>
            </a:r>
          </a:p>
        </p:txBody>
      </p:sp>
      <p:sp>
        <p:nvSpPr>
          <p:cNvPr id="11270"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1271" name="Text Box 5"/>
          <p:cNvSpPr txBox="1">
            <a:spLocks noChangeArrowheads="1"/>
          </p:cNvSpPr>
          <p:nvPr/>
        </p:nvSpPr>
        <p:spPr bwMode="auto">
          <a:xfrm>
            <a:off x="0" y="61722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#2</a:t>
            </a:r>
            <a:endParaRPr lang="en-US" altLang="en-US" b="0"/>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2291" name="Rectangle 4"/>
          <p:cNvSpPr>
            <a:spLocks noChangeArrowheads="1"/>
          </p:cNvSpPr>
          <p:nvPr/>
        </p:nvSpPr>
        <p:spPr bwMode="auto">
          <a:xfrm>
            <a:off x="685800" y="14478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630238"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700" b="0" u="sng">
              <a:solidFill>
                <a:srgbClr val="FF0000"/>
              </a:solidFill>
              <a:latin typeface="Arial" panose="020B0604020202020204" pitchFamily="34" charset="0"/>
            </a:endParaRPr>
          </a:p>
          <a:p>
            <a:pPr algn="just">
              <a:lnSpc>
                <a:spcPct val="80000"/>
              </a:lnSpc>
              <a:spcAft>
                <a:spcPct val="40000"/>
              </a:spcAft>
              <a:buSzPct val="50000"/>
              <a:buFont typeface="Monotype Sorts" charset="2"/>
              <a:buChar char="l"/>
            </a:pPr>
            <a:r>
              <a:rPr lang="en-US" altLang="en-US" sz="1800">
                <a:cs typeface="Times New Roman" panose="02020603050405020304" pitchFamily="18" charset="0"/>
              </a:rPr>
              <a:t>All IEEE-SA standards meetings shall be conducted in compliance with all applicable laws, including antitrust and competition laws.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interpretation, validity, or essentiality of patents/patent claims.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specific license rates, terms, or conditions.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Relative costs of different technical approaches that include relative costs of patent licensing terms may be discussed in standards development meetings. </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Technical considerations remain the primary focus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or engage in the fixing of product prices, allocation of customers, or division of sales markets.</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discuss the status or substance of ongoing or threatened litigation.</a:t>
            </a:r>
          </a:p>
          <a:p>
            <a:pPr lvl="1" algn="just">
              <a:lnSpc>
                <a:spcPct val="80000"/>
              </a:lnSpc>
              <a:spcAft>
                <a:spcPct val="40000"/>
              </a:spcAft>
              <a:buFont typeface="Times New Roman" panose="02020603050405020304" pitchFamily="18" charset="0"/>
              <a:buChar char="−"/>
            </a:pPr>
            <a:r>
              <a:rPr lang="en-US" altLang="en-US" sz="1800">
                <a:cs typeface="Times New Roman" panose="02020603050405020304" pitchFamily="18" charset="0"/>
              </a:rPr>
              <a:t>Don’t be silent if inappropriate topics are discussed … do formally object.</a:t>
            </a:r>
          </a:p>
          <a:p>
            <a:pPr algn="ctr">
              <a:lnSpc>
                <a:spcPct val="80000"/>
              </a:lnSpc>
              <a:buClr>
                <a:srgbClr val="CC3300"/>
              </a:buClr>
              <a:buSzPct val="50000"/>
              <a:buFont typeface="Monotype Sorts" charset="2"/>
              <a:buNone/>
            </a:pPr>
            <a:r>
              <a:rPr lang="en-US" altLang="en-US" sz="1000">
                <a:cs typeface="Times New Roman" panose="02020603050405020304" pitchFamily="18" charset="0"/>
              </a:rPr>
              <a:t>---------------------------------------------------------------   </a:t>
            </a:r>
          </a:p>
          <a:p>
            <a:pPr algn="ctr">
              <a:lnSpc>
                <a:spcPct val="80000"/>
              </a:lnSpc>
              <a:buClr>
                <a:srgbClr val="CC3300"/>
              </a:buClr>
              <a:buSzPct val="50000"/>
              <a:buFont typeface="Monotype Sorts" charset="2"/>
              <a:buNone/>
            </a:pPr>
            <a:r>
              <a:rPr lang="en-US" altLang="en-US" sz="1200">
                <a:cs typeface="Times New Roman" panose="02020603050405020304" pitchFamily="18" charset="0"/>
              </a:rPr>
              <a:t>For more details, see IEEE-SA Standards Board Operations Manual, clause 5.3.10 and </a:t>
            </a:r>
            <a:br>
              <a:rPr lang="en-US" altLang="en-US" sz="1200">
                <a:cs typeface="Times New Roman" panose="02020603050405020304" pitchFamily="18" charset="0"/>
              </a:rPr>
            </a:br>
            <a:r>
              <a:rPr lang="en-US" altLang="en-US" sz="1200">
                <a:cs typeface="Times New Roman" panose="02020603050405020304" pitchFamily="18" charset="0"/>
              </a:rPr>
              <a:t>Antitrust and Competition Policy: What You Need to Know at http://standards.ieee.org/develop/policies/antitrust.pdf</a:t>
            </a:r>
          </a:p>
        </p:txBody>
      </p:sp>
      <p:sp>
        <p:nvSpPr>
          <p:cNvPr id="12292"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Other Guideline for IEEE WG meetings</a:t>
            </a:r>
          </a:p>
        </p:txBody>
      </p:sp>
      <p:sp>
        <p:nvSpPr>
          <p:cNvPr id="12293"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0B133AFC-0E33-4D9E-982B-9D1A062E4145}" type="slidenum">
              <a:rPr lang="en-US" altLang="en-US" sz="1200" b="0" smtClean="0"/>
              <a:pPr>
                <a:spcBef>
                  <a:spcPct val="0"/>
                </a:spcBef>
                <a:buFontTx/>
                <a:buNone/>
              </a:pPr>
              <a:t>8</a:t>
            </a:fld>
            <a:endParaRPr lang="en-US" altLang="en-US" sz="1200" b="0" smtClean="0"/>
          </a:p>
        </p:txBody>
      </p:sp>
      <p:sp>
        <p:nvSpPr>
          <p:cNvPr id="12294"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229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#3</a:t>
            </a:r>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3"/>
          <p:cNvSpPr>
            <a:spLocks noChangeArrowheads="1"/>
          </p:cNvSpPr>
          <p:nvPr/>
        </p:nvSpPr>
        <p:spPr bwMode="auto">
          <a:xfrm>
            <a:off x="533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endParaRPr lang="en-GB" altLang="en-US" sz="1200" u="sng">
              <a:solidFill>
                <a:srgbClr val="000099"/>
              </a:solidFill>
              <a:latin typeface="Helvetica" panose="020B0604020202020204" pitchFamily="34" charset="0"/>
            </a:endParaRPr>
          </a:p>
        </p:txBody>
      </p:sp>
      <p:sp>
        <p:nvSpPr>
          <p:cNvPr id="13315" name="Rectangle 4"/>
          <p:cNvSpPr>
            <a:spLocks noChangeArrowheads="1"/>
          </p:cNvSpPr>
          <p:nvPr/>
        </p:nvSpPr>
        <p:spPr bwMode="auto">
          <a:xfrm>
            <a:off x="685800" y="1295400"/>
            <a:ext cx="7848600" cy="5181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230188" indent="-230188">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687388" indent="-230188">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144588" indent="-230188">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nSpc>
                <a:spcPct val="80000"/>
              </a:lnSpc>
              <a:buClr>
                <a:srgbClr val="CC3300"/>
              </a:buClr>
              <a:buSzPct val="50000"/>
              <a:buFont typeface="Monotype Sorts" charset="2"/>
              <a:buChar char="l"/>
            </a:pPr>
            <a:endParaRPr lang="en-US" altLang="en-US" sz="2000" b="0" u="sng">
              <a:solidFill>
                <a:srgbClr val="FF0000"/>
              </a:solidFill>
              <a:latin typeface="Arial" panose="020B0604020202020204" pitchFamily="34" charset="0"/>
            </a:endParaRPr>
          </a:p>
          <a:p>
            <a:pPr algn="just">
              <a:spcAft>
                <a:spcPts val="550"/>
              </a:spcAft>
              <a:buClr>
                <a:srgbClr val="CC3300"/>
              </a:buClr>
              <a:buSzPct val="50000"/>
              <a:buFontTx/>
              <a:buNone/>
            </a:pPr>
            <a:r>
              <a:rPr lang="en-US" altLang="en-US" sz="1800"/>
              <a:t>The patent policy and the procedures used to execute that policy are documented in the:</a:t>
            </a:r>
          </a:p>
          <a:p>
            <a:pPr>
              <a:spcAft>
                <a:spcPts val="550"/>
              </a:spcAft>
              <a:buSzPct val="50000"/>
              <a:buFont typeface="Monotype Sorts" charset="2"/>
              <a:buChar char="l"/>
            </a:pPr>
            <a:r>
              <a:rPr lang="en-US" altLang="en-US" sz="1800"/>
              <a:t>IEEE-SA Standards Board Bylaws (</a:t>
            </a:r>
            <a:r>
              <a:rPr lang="en-US" altLang="en-US" sz="1800">
                <a:hlinkClick r:id="rId3"/>
              </a:rPr>
              <a:t>http://standards.ieee.org/develop/policies/bylaws/sect6-7.html#6</a:t>
            </a:r>
            <a:r>
              <a:rPr lang="en-US" altLang="en-US" sz="1800"/>
              <a:t>)  </a:t>
            </a:r>
          </a:p>
          <a:p>
            <a:pPr>
              <a:spcAft>
                <a:spcPts val="550"/>
              </a:spcAft>
              <a:buSzPct val="50000"/>
              <a:buFont typeface="Monotype Sorts" charset="2"/>
              <a:buChar char="l"/>
            </a:pPr>
            <a:r>
              <a:rPr lang="en-US" altLang="en-US" sz="1800"/>
              <a:t>IEEE-SA Standards Board Operations Manual (</a:t>
            </a:r>
            <a:r>
              <a:rPr lang="en-US" altLang="en-US" sz="1800">
                <a:hlinkClick r:id="rId4"/>
              </a:rPr>
              <a:t>http://standards.ieee.org/develop/policies/opman/sect6.html#6.3</a:t>
            </a:r>
            <a:r>
              <a:rPr lang="en-US" altLang="en-US" sz="1800"/>
              <a:t>)</a:t>
            </a:r>
          </a:p>
          <a:p>
            <a:pPr>
              <a:spcBef>
                <a:spcPts val="1800"/>
              </a:spcBef>
              <a:spcAft>
                <a:spcPts val="550"/>
              </a:spcAft>
              <a:buClr>
                <a:srgbClr val="CC3300"/>
              </a:buClr>
              <a:buSzPct val="50000"/>
              <a:buFontTx/>
              <a:buNone/>
            </a:pPr>
            <a:r>
              <a:rPr lang="en-US" altLang="en-US" sz="1800"/>
              <a:t>Material about the patent policy is available at </a:t>
            </a:r>
            <a:r>
              <a:rPr lang="en-US" altLang="en-US" sz="1800">
                <a:hlinkClick r:id="rId5"/>
              </a:rPr>
              <a:t>http://standards.ieee.org/about/sasb/patcom/materials.html</a:t>
            </a:r>
            <a:endParaRPr lang="en-US" altLang="en-US" sz="1800"/>
          </a:p>
          <a:p>
            <a:pPr algn="just">
              <a:spcBef>
                <a:spcPts val="1800"/>
              </a:spcBef>
              <a:spcAft>
                <a:spcPts val="550"/>
              </a:spcAft>
              <a:buClr>
                <a:srgbClr val="CC3300"/>
              </a:buClr>
              <a:buSzPct val="50000"/>
              <a:buFontTx/>
              <a:buNone/>
            </a:pPr>
            <a:r>
              <a:rPr lang="en-US" altLang="en-US" sz="1800">
                <a:cs typeface="Calibri" panose="020F0502020204030204" pitchFamily="34" charset="0"/>
              </a:rPr>
              <a:t>If you have questions, contact the IEEE-SA Standards Board Patent Committee Administrator at </a:t>
            </a:r>
            <a:r>
              <a:rPr lang="en-US" altLang="en-US" sz="1800">
                <a:cs typeface="Calibri" panose="020F0502020204030204" pitchFamily="34" charset="0"/>
                <a:hlinkClick r:id="rId6"/>
              </a:rPr>
              <a:t>patcom@ieee.org</a:t>
            </a:r>
            <a:endParaRPr lang="en-US" altLang="en-US" sz="1800">
              <a:cs typeface="Calibri" panose="020F0502020204030204" pitchFamily="34" charset="0"/>
            </a:endParaRPr>
          </a:p>
          <a:p>
            <a:pPr algn="just">
              <a:spcBef>
                <a:spcPts val="1800"/>
              </a:spcBef>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Tx/>
              <a:buNone/>
            </a:pPr>
            <a:endParaRPr lang="en-US" altLang="en-US" sz="1800">
              <a:cs typeface="Calibri" panose="020F0502020204030204" pitchFamily="34" charset="0"/>
            </a:endParaRPr>
          </a:p>
          <a:p>
            <a:pPr algn="just">
              <a:spcAft>
                <a:spcPts val="550"/>
              </a:spcAft>
              <a:buClr>
                <a:srgbClr val="CC3300"/>
              </a:buClr>
              <a:buSzPct val="50000"/>
              <a:buFont typeface="Monotype Sorts" charset="2"/>
              <a:buChar char="l"/>
            </a:pPr>
            <a:endParaRPr lang="en-US" altLang="en-US">
              <a:cs typeface="Calibri" panose="020F0502020204030204" pitchFamily="34" charset="0"/>
            </a:endParaRPr>
          </a:p>
          <a:p>
            <a:pPr>
              <a:lnSpc>
                <a:spcPct val="80000"/>
              </a:lnSpc>
              <a:spcAft>
                <a:spcPct val="40000"/>
              </a:spcAft>
              <a:buClr>
                <a:srgbClr val="CC3300"/>
              </a:buClr>
              <a:buSzPct val="50000"/>
              <a:buFont typeface="Monotype Sorts" charset="2"/>
              <a:buChar char="l"/>
            </a:pPr>
            <a:endParaRPr lang="en-US" altLang="en-US" sz="1200">
              <a:cs typeface="Times New Roman" panose="02020603050405020304" pitchFamily="18" charset="0"/>
            </a:endParaRPr>
          </a:p>
        </p:txBody>
      </p:sp>
      <p:sp>
        <p:nvSpPr>
          <p:cNvPr id="13316" name="Rectangle 2"/>
          <p:cNvSpPr txBox="1">
            <a:spLocks noChangeArrowheads="1"/>
          </p:cNvSpPr>
          <p:nvPr/>
        </p:nvSpPr>
        <p:spPr bwMode="auto">
          <a:xfrm>
            <a:off x="685800" y="5334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lgn="ctr">
              <a:spcBef>
                <a:spcPct val="0"/>
              </a:spcBef>
              <a:buFontTx/>
              <a:buNone/>
            </a:pPr>
            <a:r>
              <a:rPr lang="en-US" altLang="en-US" sz="3200">
                <a:solidFill>
                  <a:schemeClr val="tx2"/>
                </a:solidFill>
              </a:rPr>
              <a:t>Patent related information</a:t>
            </a:r>
          </a:p>
        </p:txBody>
      </p:sp>
      <p:sp>
        <p:nvSpPr>
          <p:cNvPr id="13317" name="Slide Number Placeholder 5"/>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Slide </a:t>
            </a:r>
            <a:fld id="{4C3A51F8-B52A-4D59-8BAA-7FAA032BE274}" type="slidenum">
              <a:rPr lang="en-US" altLang="en-US" sz="1200" b="0" smtClean="0"/>
              <a:pPr>
                <a:spcBef>
                  <a:spcPct val="0"/>
                </a:spcBef>
                <a:buFontTx/>
                <a:buNone/>
              </a:pPr>
              <a:t>9</a:t>
            </a:fld>
            <a:endParaRPr lang="en-US" altLang="en-US" sz="1200" b="0" smtClean="0"/>
          </a:p>
        </p:txBody>
      </p:sp>
      <p:sp>
        <p:nvSpPr>
          <p:cNvPr id="13318" name="Footer Placeholder 4"/>
          <p:cNvSpPr>
            <a:spLocks noGrp="1"/>
          </p:cNvSpPr>
          <p:nvPr>
            <p:ph type="ftr" sz="quarter" idx="10"/>
          </p:nvPr>
        </p:nvSpPr>
        <p:spPr>
          <a:xfrm>
            <a:off x="6096000" y="6475413"/>
            <a:ext cx="2447925" cy="184150"/>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200" b="0" smtClean="0"/>
              <a:t>Tony Xiao Han (Huawei)</a:t>
            </a:r>
          </a:p>
        </p:txBody>
      </p:sp>
      <p:sp>
        <p:nvSpPr>
          <p:cNvPr id="1331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Char char="•"/>
              <a:defRPr sz="2400" b="1">
                <a:solidFill>
                  <a:schemeClr val="tx1"/>
                </a:solidFill>
                <a:latin typeface="Times New Roman" panose="02020603050405020304" pitchFamily="18" charset="0"/>
                <a:ea typeface="MS PGothic" panose="020B0600070205080204" pitchFamily="34" charset="-128"/>
              </a:defRPr>
            </a:lvl1pPr>
            <a:lvl2pPr marL="742950" indent="-285750">
              <a:spcBef>
                <a:spcPct val="20000"/>
              </a:spcBef>
              <a:buChar char="–"/>
              <a:defRPr sz="2000">
                <a:solidFill>
                  <a:schemeClr val="tx1"/>
                </a:solidFill>
                <a:latin typeface="Times New Roman" panose="02020603050405020304" pitchFamily="18" charset="0"/>
                <a:ea typeface="MS PGothic" panose="020B0600070205080204" pitchFamily="34" charset="-128"/>
              </a:defRPr>
            </a:lvl2pPr>
            <a:lvl3pPr marL="1143000" indent="-228600">
              <a:spcBef>
                <a:spcPct val="20000"/>
              </a:spcBef>
              <a:buChar char="•"/>
              <a:defRPr>
                <a:solidFill>
                  <a:schemeClr val="tx1"/>
                </a:solidFill>
                <a:latin typeface="Times New Roman" panose="02020603050405020304" pitchFamily="18" charset="0"/>
                <a:ea typeface="MS PGothic" panose="020B0600070205080204" pitchFamily="34" charset="-128"/>
              </a:defRPr>
            </a:lvl3pPr>
            <a:lvl4pPr marL="16002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4pPr>
            <a:lvl5pPr marL="2057400" indent="-228600">
              <a:spcBef>
                <a:spcPct val="20000"/>
              </a:spcBef>
              <a:buChar char="•"/>
              <a:defRPr sz="16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ea typeface="MS PGothic" panose="020B0600070205080204" pitchFamily="34" charset="-128"/>
              </a:defRPr>
            </a:lvl9pPr>
          </a:lstStyle>
          <a:p>
            <a:pPr>
              <a:spcBef>
                <a:spcPct val="0"/>
              </a:spcBef>
              <a:buFontTx/>
              <a:buNone/>
            </a:pPr>
            <a:r>
              <a:rPr lang="en-US" altLang="en-US" sz="1800" u="sng"/>
              <a:t>Slide #4</a:t>
            </a:r>
            <a:endParaRPr lang="en-US" altLang="en-US" b="0"/>
          </a:p>
        </p:txBody>
      </p:sp>
    </p:spTree>
  </p:cSld>
  <p:clrMapOvr>
    <a:masterClrMapping/>
  </p:clrMapOvr>
  <p:transition/>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111383</TotalTime>
  <Words>2195</Words>
  <Application>Microsoft Office PowerPoint</Application>
  <PresentationFormat>全屏显示(4:3)</PresentationFormat>
  <Paragraphs>402</Paragraphs>
  <Slides>26</Slides>
  <Notes>26</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26</vt:i4>
      </vt:variant>
    </vt:vector>
  </HeadingPairs>
  <TitlesOfParts>
    <vt:vector size="34" baseType="lpstr">
      <vt:lpstr>Monotype Sorts</vt:lpstr>
      <vt:lpstr>MS Gothic</vt:lpstr>
      <vt:lpstr>MS PGothic</vt:lpstr>
      <vt:lpstr>Arial</vt:lpstr>
      <vt:lpstr>Calibri</vt:lpstr>
      <vt:lpstr>Helvetica</vt:lpstr>
      <vt:lpstr>Times New Roman</vt:lpstr>
      <vt:lpstr>802-11-Submission</vt:lpstr>
      <vt:lpstr>Task Group bf Meeting agenda, March - April 2021</vt:lpstr>
      <vt:lpstr>IEEE 802.11 Task Group bf WLAN Sensing </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Marvell Semiconductor Inc.</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19/0543r12</dc:title>
  <dc:subject>Task Group AY November 2015 Meeting Agenda</dc:subject>
  <dc:creator>Edward Au</dc:creator>
  <cp:keywords>March, April, May 2019</cp:keywords>
  <dc:description/>
  <cp:lastModifiedBy>Hanxiao (Tony, WT Lab)</cp:lastModifiedBy>
  <cp:revision>4641</cp:revision>
  <cp:lastPrinted>2014-11-04T15:04:57Z</cp:lastPrinted>
  <dcterms:created xsi:type="dcterms:W3CDTF">2007-04-17T18:10:23Z</dcterms:created>
  <dcterms:modified xsi:type="dcterms:W3CDTF">2021-03-24T06:16:04Z</dcterms:modified>
  <cp:category>Agenda</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(12)O48q+nWDiKNAVXoAwq58w7ATF5BZpxUzus1FEuepahc6BRLUWdfXeHQFTCUY0LJynFgfmRNUPZlAVy+j0r6pbTTT4EXTIDQn++fDAJzW+wNWbLiJe8Z4f4WxdeblmkwEZYVIjqjQH/zBS5y6b9GoioXTXjFlVZ7xPu5xRU0WiDXzU0e3oG78RYbPZ2aHX/hl9SFYOtYdUMQjNw+W6g45GYePd7oGmr8CiOcEr8o5DLsyXdeT</vt:lpwstr>
  </property>
  <property fmtid="{D5CDD505-2E9C-101B-9397-08002B2CF9AE}" pid="3" name="_ms_pID_7253431">
    <vt:lpwstr>hBtTL66MZvP2f/KaV3adKT94KHNJID0xypYHmm25hGzk/ETif8Sj8xBGFsYnZVfYQOQ/wAyM9jGI1mxvLrml8FSLl4bDbfLtpebXgH+6bsglE2sjb5/6PLqZ6vrPMuq4xHCeAFploXk9GR4pqeBSsTI3ryAIkLOeZIHu3OlyhiIUHAYFFjusCknP+OLaVPfpnqpJjopJQHwudTzey6vtimu1b8SZqaoMzXoWNM8jqNR1+tnd</vt:lpwstr>
  </property>
  <property fmtid="{D5CDD505-2E9C-101B-9397-08002B2CF9AE}" pid="4" name="_ms_pID_7253432">
    <vt:lpwstr>x8ME0DQ2PpRh3avrRbfrZv56P6DdLEWGgiSMf+uDB4pq8mzhbhG6zPVPz3X1HS7rV0q5VF4keEsOSPp/KUMahD6kIQ6nI8qma02y7yusddScuZyMKuYK7AFTacu2BRKKxw82Xzx/b9m828jjjbhdYp08I8L82pMlPMiTjrFCpVp1AC8y6wfo3GM3bJVjc7D4DG5rJI1R0MXpzIiQOzKrXn0tHb6SOvbzeZuVqelsG00qCwte</vt:lpwstr>
  </property>
  <property fmtid="{D5CDD505-2E9C-101B-9397-08002B2CF9AE}" pid="5" name="_ms_pID_7253433">
    <vt:lpwstr>DeUnBJ7jXkhDFSfx2mbaZLiRTmabchORs5UcQM7t6iy9W9V5x0aJrpdekEha9ev1v7ztBtDiSNiz0nb5TnbmoOjSO9dSTPtxKJtkBk0VOT8v8uSIsc13cQc0DfmbMnZDCw/73NT8fGNvpvuxnOABvrA90Ua7RN1L2t9H8pOjEZKxCOmcGK2xRY5PojaZXHShwppauFNrvLHwrK2A1xMWv2Hy/8UBtsBI7RPOw+pkMh3CoR5h</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9t84MRtTx6Thnshgwp5BWq4UiuH84Eiujfe39Icajo8bMu+OO+aJRKLepkNrNUE99MU7YuJd+fFCg3aweaBTnq2fGfvMW7Ut/bQu8RC1FTVvRRLGOQlyb7hYMxC9aIRdVBZ6p18/5pQrL2cu4rhCKSpebJkgn8YLAtFbLQvYKXu93YKEYLjKpDwJeP+CyI8vT062JGalwlQ3Yvee3IDqJW1yqOBg24U7zWL0L3MKhhrvO8f0</vt:lpwstr>
  </property>
  <property fmtid="{D5CDD505-2E9C-101B-9397-08002B2CF9AE}" pid="11" name="_ms_pID_7253434_00">
    <vt:lpwstr>_ms_pID_7253434</vt:lpwstr>
  </property>
  <property fmtid="{D5CDD505-2E9C-101B-9397-08002B2CF9AE}" pid="12" name="_ms_pID_7253435">
    <vt:lpwstr>6GWTJDqz29S7smRvZQ2d6O2tevCrNSUYcO/TE5kl465CI3u3agCbKz/IqAI6BCDNXFzeHpTc0L65mbokTOrPcULOX23R2vtnlJnGDo1mTjdsWF4b4qPHz0R58sXuSVXhknyPvskulsySMkLGliq6rC8WkcO5aBCH/kRw9eAT1jvX2qCdNVwm1UhsJZec74rp824gmFvr6KutP18IGVz5uhur7VnixQSUGNWBIVj552MkbME6</vt:lpwstr>
  </property>
  <property fmtid="{D5CDD505-2E9C-101B-9397-08002B2CF9AE}" pid="13" name="_ms_pID_7253435_00">
    <vt:lpwstr>_ms_pID_7253435</vt:lpwstr>
  </property>
  <property fmtid="{D5CDD505-2E9C-101B-9397-08002B2CF9AE}" pid="14" name="_ms_pID_7253436">
    <vt:lpwstr>sTeVGnCQ0WCLcu3MQHuO0TFinWdHluh2Vf6zXtBjuRebL8xr6suQUaNHGWcf621zJRFmh33DmaFN7MhZOreGlD6ucG2hrcCFhIUw1L/vg/10yQu6cia0ltRDyoV9ZARFiNAqXnGHWnwNjirxWaWwRuMcte7s5PAnIc7KUTz33edbdJXdaI39osewTu48zvXD5Ap8Q0zJ809EcnCIXc+WtGKSzpnNNWwFyVUPx3CFyuEpL4Pj</vt:lpwstr>
  </property>
  <property fmtid="{D5CDD505-2E9C-101B-9397-08002B2CF9AE}" pid="15" name="_ms_pID_7253436_00">
    <vt:lpwstr>_ms_pID_7253436</vt:lpwstr>
  </property>
  <property fmtid="{D5CDD505-2E9C-101B-9397-08002B2CF9AE}" pid="16" name="_ms_pID_7253437">
    <vt:lpwstr>Dm3MIKDygnrlJgGYaKT7hvJiY3AsvZDFcRpNIqaF2iH+3iYHuJDWGNqjQFQTnPnIW4L7Ph3g4wZJ6lvGXdrp7GMSeF0/HbFbONKSiB6fo3sjR58WECrD3iyflR3pBaDoQwN398Hqp9MUjYgpTKwoV9UJBG1HMAxflrQaAv6/QXkRlJDGoKn90YQTAs+RxuWobh62wp6uacyFPhO3dxEgde63/NbE/BFnXQtf45PCGNa3KvlH</vt:lpwstr>
  </property>
  <property fmtid="{D5CDD505-2E9C-101B-9397-08002B2CF9AE}" pid="17" name="_ms_pID_7253437_00">
    <vt:lpwstr>_ms_pID_7253437</vt:lpwstr>
  </property>
  <property fmtid="{D5CDD505-2E9C-101B-9397-08002B2CF9AE}" pid="18" name="_ms_pID_7253438">
    <vt:lpwstr>2TW/xbkhJGEaCFDDLT5IDAVYF7wCtVb86KgY7RouYgbTiiRUOUZdvQgYasRYQjRRQHq3j7PEJ5m9aiErVUdxB14eSEqi39a6X/0IWvo/Tl6lOouA5yKfuJr+AnxG9iCUEzuOlA5YtCxXAL38I3f/xKvhMKnXvJsA3IDAAIj0TdpHkqeEjGqdZaLJun9BFA8ui4iGfsGtGbd83Tu9xvBJhy61UCXLzIC1/3e8A7uQIj70Y9vE</vt:lpwstr>
  </property>
  <property fmtid="{D5CDD505-2E9C-101B-9397-08002B2CF9AE}" pid="19" name="_ms_pID_7253438_00">
    <vt:lpwstr>_ms_pID_7253438</vt:lpwstr>
  </property>
  <property fmtid="{D5CDD505-2E9C-101B-9397-08002B2CF9AE}" pid="20" name="_ms_pID_7253439">
    <vt:lpwstr>y6kFNTjsH2mE8f1UM95zogrbUuwzLzv11JqPEndS5UH5Lo8hJp1y9mBWg137eLLAXkxWIT1wLg0+p/ZEkq2ar/3u10yNvrddGtCMOn+Mik/A6YEfsGhiacDa6gq2VTnIhFya5g2Un2Qd5eq5mxnZth6Wic1AwgAKLTlzgAodJEMyHfuT91df79HCc/2kG/biuHnoxtPvJnwn+VOSQPxc/3X08hy+h9J1u9JNx0xL2/GBk3Jq</vt:lpwstr>
  </property>
  <property fmtid="{D5CDD505-2E9C-101B-9397-08002B2CF9AE}" pid="21" name="_ms_pID_7253439_00">
    <vt:lpwstr>_ms_pID_7253439</vt:lpwstr>
  </property>
  <property fmtid="{D5CDD505-2E9C-101B-9397-08002B2CF9AE}" pid="22" name="_ms_pID_72534310">
    <vt:lpwstr>kiAeZ3SViGiZnriBbU58KYt1RpZ8eBinUdFbRfYxQXRkzDWwNQewHtw75pcA6cREPLuI2SAbxHVYSR3ZUQ5zzjYwte9tx/Sz0XORHKyOcmsIT5gncnPVLYLsDnTA2iOGX/DUw8XNZoQ9LYZzW9Y+ux8R1UZoLQv4XUK12L129g9SBWNmAOm2sZnFbfrpXSC/kozVB/gOTHDLzacdjMJ1j+FvpemlYvFkaW2xdXn6gHIjaUtI</vt:lpwstr>
  </property>
  <property fmtid="{D5CDD505-2E9C-101B-9397-08002B2CF9AE}" pid="23" name="_ms_pID_72534310_00">
    <vt:lpwstr>_ms_pID_72534310</vt:lpwstr>
  </property>
  <property fmtid="{D5CDD505-2E9C-101B-9397-08002B2CF9AE}" pid="24" name="_ms_pID_72534311">
    <vt:lpwstr>w8PjNg==</vt:lpwstr>
  </property>
  <property fmtid="{D5CDD505-2E9C-101B-9397-08002B2CF9AE}" pid="25" name="_ms_pID_72534311_00">
    <vt:lpwstr>_ms_pID_72534311</vt:lpwstr>
  </property>
  <property fmtid="{D5CDD505-2E9C-101B-9397-08002B2CF9AE}" pid="26" name="_2015_ms_pID_725343">
    <vt:lpwstr>(3)AgvHm2zwom8+Q/28IMWHDCM/z6xpbvRXKByZBPQtnJClFbGmbQADNvbSOoB9xwRM/kqgh2ax
GkT6rokWpVVlnuvoDMBrw43Dv06ndrfyY/8PikkkeT9ZjWa9pVwho4WyIV8OsYvCQSj+8Wfp
Yfj8M00wqsp4QC7O+b1QIYJvHxiRt8wF+m0KPHTVn5xlB2s4ew+B86mm4MAr68t7BFeizVZl
dTRF+TTw5qJm1aYf9b</vt:lpwstr>
  </property>
  <property fmtid="{D5CDD505-2E9C-101B-9397-08002B2CF9AE}" pid="27" name="_2015_ms_pID_7253431">
    <vt:lpwstr>9ZUST4GFOGNF7+oLL2Vi8dh//b1JQnGEvK04rjz0Hkdz3qCZWJZPcV
SsSgVdJIQPHtO0Tf2CWEQn7cY7fyR/aboSI/6YZ5B8kz5zaNunFBd3ak3Bd3/Z5BsZ0xxvQm
u3FIaQTEXMZqZUcR3Nj/UiIsIb4dumgwTp1EiwglGc1Y3i+cN4pNXL/3wsJBwHmhZ9zhRaHD
iygdg2l2XfBG3uWTFojGM75KVexbaxTGzym1</vt:lpwstr>
  </property>
  <property fmtid="{D5CDD505-2E9C-101B-9397-08002B2CF9AE}" pid="28" name="_2015_ms_pID_7253432">
    <vt:lpwstr>+Q==</vt:lpwstr>
  </property>
  <property fmtid="{D5CDD505-2E9C-101B-9397-08002B2CF9AE}" pid="29" name="_readonly">
    <vt:lpwstr/>
  </property>
  <property fmtid="{D5CDD505-2E9C-101B-9397-08002B2CF9AE}" pid="30" name="_change">
    <vt:lpwstr/>
  </property>
  <property fmtid="{D5CDD505-2E9C-101B-9397-08002B2CF9AE}" pid="31" name="_full-control">
    <vt:lpwstr/>
  </property>
  <property fmtid="{D5CDD505-2E9C-101B-9397-08002B2CF9AE}" pid="32" name="sflag">
    <vt:lpwstr>1616506573</vt:lpwstr>
  </property>
</Properties>
</file>