
<file path=[Content_Types].xml><?xml version="1.0" encoding="utf-8"?>
<Types xmlns="http://schemas.openxmlformats.org/package/2006/content-types">
  <Default Extension="bin" ContentType="application/vnd.openxmlformats-officedocument.oleObject"/>
  <Default Extension="emf" ContentType="image/x-emf"/>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109"/>
  </p:notesMasterIdLst>
  <p:handoutMasterIdLst>
    <p:handoutMasterId r:id="rId110"/>
  </p:handoutMasterIdLst>
  <p:sldIdLst>
    <p:sldId id="256" r:id="rId5"/>
    <p:sldId id="265" r:id="rId6"/>
    <p:sldId id="257" r:id="rId7"/>
    <p:sldId id="266" r:id="rId8"/>
    <p:sldId id="267" r:id="rId9"/>
    <p:sldId id="268" r:id="rId10"/>
    <p:sldId id="269" r:id="rId11"/>
    <p:sldId id="270" r:id="rId12"/>
    <p:sldId id="271" r:id="rId13"/>
    <p:sldId id="276" r:id="rId14"/>
    <p:sldId id="407" r:id="rId15"/>
    <p:sldId id="408" r:id="rId16"/>
    <p:sldId id="409" r:id="rId17"/>
    <p:sldId id="410" r:id="rId18"/>
    <p:sldId id="411" r:id="rId19"/>
    <p:sldId id="412" r:id="rId20"/>
    <p:sldId id="413" r:id="rId21"/>
    <p:sldId id="272" r:id="rId22"/>
    <p:sldId id="414" r:id="rId23"/>
    <p:sldId id="415" r:id="rId24"/>
    <p:sldId id="285" r:id="rId25"/>
    <p:sldId id="286" r:id="rId26"/>
    <p:sldId id="591" r:id="rId27"/>
    <p:sldId id="569" r:id="rId28"/>
    <p:sldId id="345" r:id="rId29"/>
    <p:sldId id="690" r:id="rId30"/>
    <p:sldId id="678" r:id="rId31"/>
    <p:sldId id="693" r:id="rId32"/>
    <p:sldId id="697" r:id="rId33"/>
    <p:sldId id="696" r:id="rId34"/>
    <p:sldId id="698" r:id="rId35"/>
    <p:sldId id="695" r:id="rId36"/>
    <p:sldId id="680" r:id="rId37"/>
    <p:sldId id="683" r:id="rId38"/>
    <p:sldId id="694" r:id="rId39"/>
    <p:sldId id="689" r:id="rId40"/>
    <p:sldId id="699" r:id="rId41"/>
    <p:sldId id="700" r:id="rId42"/>
    <p:sldId id="684" r:id="rId43"/>
    <p:sldId id="685" r:id="rId44"/>
    <p:sldId id="686" r:id="rId45"/>
    <p:sldId id="701" r:id="rId46"/>
    <p:sldId id="679" r:id="rId47"/>
    <p:sldId id="702" r:id="rId48"/>
    <p:sldId id="887" r:id="rId49"/>
    <p:sldId id="885" r:id="rId50"/>
    <p:sldId id="722" r:id="rId51"/>
    <p:sldId id="886" r:id="rId52"/>
    <p:sldId id="868" r:id="rId53"/>
    <p:sldId id="884" r:id="rId54"/>
    <p:sldId id="687" r:id="rId55"/>
    <p:sldId id="688" r:id="rId56"/>
    <p:sldId id="931" r:id="rId57"/>
    <p:sldId id="932" r:id="rId58"/>
    <p:sldId id="938" r:id="rId59"/>
    <p:sldId id="933" r:id="rId60"/>
    <p:sldId id="937" r:id="rId61"/>
    <p:sldId id="935" r:id="rId62"/>
    <p:sldId id="936" r:id="rId63"/>
    <p:sldId id="939" r:id="rId64"/>
    <p:sldId id="946" r:id="rId65"/>
    <p:sldId id="947" r:id="rId66"/>
    <p:sldId id="955" r:id="rId67"/>
    <p:sldId id="942" r:id="rId68"/>
    <p:sldId id="943" r:id="rId69"/>
    <p:sldId id="944" r:id="rId70"/>
    <p:sldId id="945" r:id="rId71"/>
    <p:sldId id="948" r:id="rId72"/>
    <p:sldId id="949" r:id="rId73"/>
    <p:sldId id="950" r:id="rId74"/>
    <p:sldId id="951" r:id="rId75"/>
    <p:sldId id="952" r:id="rId76"/>
    <p:sldId id="953" r:id="rId77"/>
    <p:sldId id="954" r:id="rId78"/>
    <p:sldId id="956" r:id="rId79"/>
    <p:sldId id="957" r:id="rId80"/>
    <p:sldId id="958" r:id="rId81"/>
    <p:sldId id="959" r:id="rId82"/>
    <p:sldId id="960" r:id="rId83"/>
    <p:sldId id="961" r:id="rId84"/>
    <p:sldId id="962" r:id="rId85"/>
    <p:sldId id="963" r:id="rId86"/>
    <p:sldId id="965" r:id="rId87"/>
    <p:sldId id="966" r:id="rId88"/>
    <p:sldId id="967" r:id="rId89"/>
    <p:sldId id="968" r:id="rId90"/>
    <p:sldId id="969" r:id="rId91"/>
    <p:sldId id="970" r:id="rId92"/>
    <p:sldId id="977" r:id="rId93"/>
    <p:sldId id="972" r:id="rId94"/>
    <p:sldId id="973" r:id="rId95"/>
    <p:sldId id="974" r:id="rId96"/>
    <p:sldId id="975" r:id="rId97"/>
    <p:sldId id="976" r:id="rId98"/>
    <p:sldId id="315" r:id="rId99"/>
    <p:sldId id="312" r:id="rId100"/>
    <p:sldId id="318" r:id="rId101"/>
    <p:sldId id="472" r:id="rId102"/>
    <p:sldId id="473" r:id="rId103"/>
    <p:sldId id="474" r:id="rId104"/>
    <p:sldId id="480" r:id="rId105"/>
    <p:sldId id="259" r:id="rId106"/>
    <p:sldId id="260" r:id="rId107"/>
    <p:sldId id="261" r:id="rId108"/>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F1D38888-79E6-4B8F-A7E5-96BDED502F2F}">
          <p14:sldIdLst>
            <p14:sldId id="256"/>
            <p14:sldId id="265"/>
            <p14:sldId id="257"/>
            <p14:sldId id="266"/>
            <p14:sldId id="267"/>
            <p14:sldId id="268"/>
            <p14:sldId id="269"/>
            <p14:sldId id="270"/>
            <p14:sldId id="271"/>
            <p14:sldId id="276"/>
            <p14:sldId id="407"/>
            <p14:sldId id="408"/>
            <p14:sldId id="409"/>
            <p14:sldId id="410"/>
            <p14:sldId id="411"/>
            <p14:sldId id="412"/>
            <p14:sldId id="413"/>
            <p14:sldId id="272"/>
            <p14:sldId id="414"/>
            <p14:sldId id="415"/>
            <p14:sldId id="285"/>
            <p14:sldId id="286"/>
            <p14:sldId id="591"/>
            <p14:sldId id="569"/>
            <p14:sldId id="345"/>
          </p14:sldIdLst>
        </p14:section>
        <p14:section name="May 10th daily slot 3 - May IEEE electronic meeting" id="{5906853D-78D7-4DA8-9FA6-A28981EEDFB8}">
          <p14:sldIdLst>
            <p14:sldId id="690"/>
            <p14:sldId id="678"/>
            <p14:sldId id="693"/>
            <p14:sldId id="697"/>
            <p14:sldId id="696"/>
            <p14:sldId id="698"/>
            <p14:sldId id="695"/>
            <p14:sldId id="680"/>
          </p14:sldIdLst>
        </p14:section>
        <p14:section name="May 12th daily slot 3 - May IEEE electronic meeting" id="{DE843586-E506-4D30-A655-52B441F0114A}">
          <p14:sldIdLst>
            <p14:sldId id="683"/>
            <p14:sldId id="694"/>
            <p14:sldId id="689"/>
            <p14:sldId id="699"/>
            <p14:sldId id="700"/>
            <p14:sldId id="684"/>
            <p14:sldId id="685"/>
          </p14:sldIdLst>
        </p14:section>
        <p14:section name="May 17th daily slot 3 - May IEEE electronic meeting" id="{347EDFAB-725B-4685-8406-804F1F654820}">
          <p14:sldIdLst>
            <p14:sldId id="686"/>
            <p14:sldId id="701"/>
            <p14:sldId id="679"/>
            <p14:sldId id="702"/>
            <p14:sldId id="887"/>
            <p14:sldId id="885"/>
            <p14:sldId id="722"/>
            <p14:sldId id="886"/>
            <p14:sldId id="868"/>
            <p14:sldId id="884"/>
            <p14:sldId id="687"/>
            <p14:sldId id="688"/>
          </p14:sldIdLst>
        </p14:section>
        <p14:section name="May 26th TGaz Telecon" id="{1EF84385-1510-471A-AEE4-F1EB022C96A4}">
          <p14:sldIdLst>
            <p14:sldId id="931"/>
            <p14:sldId id="932"/>
            <p14:sldId id="938"/>
            <p14:sldId id="933"/>
            <p14:sldId id="937"/>
            <p14:sldId id="935"/>
            <p14:sldId id="936"/>
          </p14:sldIdLst>
        </p14:section>
        <p14:section name="June 02 TGaz Telecon" id="{9646FF5F-F2FC-4519-B186-794505D8EA2B}">
          <p14:sldIdLst>
            <p14:sldId id="939"/>
            <p14:sldId id="946"/>
            <p14:sldId id="947"/>
            <p14:sldId id="955"/>
            <p14:sldId id="942"/>
            <p14:sldId id="943"/>
            <p14:sldId id="944"/>
            <p14:sldId id="945"/>
          </p14:sldIdLst>
        </p14:section>
        <p14:section name="June 09 TGaz Telecon" id="{A3A1CCF0-2B73-4CDD-A481-E03D1805687A}">
          <p14:sldIdLst>
            <p14:sldId id="948"/>
            <p14:sldId id="949"/>
            <p14:sldId id="950"/>
            <p14:sldId id="951"/>
            <p14:sldId id="952"/>
            <p14:sldId id="953"/>
            <p14:sldId id="954"/>
          </p14:sldIdLst>
        </p14:section>
        <p14:section name="June 16 TGaz Telecon" id="{42CE8E72-1841-4430-B360-871C0F9E16E6}">
          <p14:sldIdLst>
            <p14:sldId id="956"/>
            <p14:sldId id="957"/>
            <p14:sldId id="958"/>
            <p14:sldId id="959"/>
            <p14:sldId id="960"/>
            <p14:sldId id="961"/>
            <p14:sldId id="962"/>
          </p14:sldIdLst>
        </p14:section>
        <p14:section name="June 23rd TGaz Telecon" id="{277AABF1-C5D7-40D8-93C0-DB925B157A77}">
          <p14:sldIdLst>
            <p14:sldId id="963"/>
            <p14:sldId id="965"/>
            <p14:sldId id="966"/>
            <p14:sldId id="967"/>
            <p14:sldId id="968"/>
            <p14:sldId id="969"/>
          </p14:sldIdLst>
        </p14:section>
        <p14:section name="June 24th  TGaz Telecon" id="{682C0983-5C22-4186-9557-41770BA82936}">
          <p14:sldIdLst>
            <p14:sldId id="970"/>
            <p14:sldId id="977"/>
            <p14:sldId id="972"/>
            <p14:sldId id="973"/>
            <p14:sldId id="974"/>
            <p14:sldId id="975"/>
            <p14:sldId id="976"/>
          </p14:sldIdLst>
        </p14:section>
        <p14:section name="Backup" id="{62682A0D-7317-4EE9-B56C-63AD74488E19}">
          <p14:sldIdLst>
            <p14:sldId id="315"/>
            <p14:sldId id="312"/>
            <p14:sldId id="318"/>
            <p14:sldId id="472"/>
            <p14:sldId id="473"/>
            <p14:sldId id="474"/>
            <p14:sldId id="480"/>
            <p14:sldId id="259"/>
            <p14:sldId id="260"/>
            <p14:sldId id="261"/>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1C2ABD0-F9D6-4F97-9272-CFB46807EB19}" v="1" dt="2021-06-24T13:54:27.886"/>
  </p1510:revLst>
</p1510:revInfo>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323" autoAdjust="0"/>
    <p:restoredTop sz="96807" autoAdjust="0"/>
  </p:normalViewPr>
  <p:slideViewPr>
    <p:cSldViewPr>
      <p:cViewPr varScale="1">
        <p:scale>
          <a:sx n="76" d="100"/>
          <a:sy n="76" d="100"/>
        </p:scale>
        <p:origin x="292" y="64"/>
      </p:cViewPr>
      <p:guideLst>
        <p:guide orient="horz" pos="2160"/>
        <p:guide pos="3840"/>
      </p:guideLst>
    </p:cSldViewPr>
  </p:slideViewPr>
  <p:outlineViewPr>
    <p:cViewPr varScale="1">
      <p:scale>
        <a:sx n="170" d="200"/>
        <a:sy n="170" d="200"/>
      </p:scale>
      <p:origin x="0" y="0"/>
    </p:cViewPr>
  </p:outlineViewPr>
  <p:notesTextViewPr>
    <p:cViewPr>
      <p:scale>
        <a:sx n="100" d="100"/>
        <a:sy n="100" d="100"/>
      </p:scale>
      <p:origin x="0" y="0"/>
    </p:cViewPr>
  </p:notesTextViewPr>
  <p:notesViewPr>
    <p:cSldViewPr>
      <p:cViewPr varScale="1">
        <p:scale>
          <a:sx n="95" d="100"/>
          <a:sy n="95" d="100"/>
        </p:scale>
        <p:origin x="3558" y="6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2.xml"/><Relationship Id="rId21" Type="http://schemas.openxmlformats.org/officeDocument/2006/relationships/slide" Target="slides/slide17.xml"/><Relationship Id="rId42" Type="http://schemas.openxmlformats.org/officeDocument/2006/relationships/slide" Target="slides/slide38.xml"/><Relationship Id="rId47" Type="http://schemas.openxmlformats.org/officeDocument/2006/relationships/slide" Target="slides/slide43.xml"/><Relationship Id="rId63" Type="http://schemas.openxmlformats.org/officeDocument/2006/relationships/slide" Target="slides/slide59.xml"/><Relationship Id="rId68" Type="http://schemas.openxmlformats.org/officeDocument/2006/relationships/slide" Target="slides/slide64.xml"/><Relationship Id="rId84" Type="http://schemas.openxmlformats.org/officeDocument/2006/relationships/slide" Target="slides/slide80.xml"/><Relationship Id="rId89" Type="http://schemas.openxmlformats.org/officeDocument/2006/relationships/slide" Target="slides/slide85.xml"/><Relationship Id="rId112" Type="http://schemas.openxmlformats.org/officeDocument/2006/relationships/viewProps" Target="viewProps.xml"/><Relationship Id="rId16" Type="http://schemas.openxmlformats.org/officeDocument/2006/relationships/slide" Target="slides/slide12.xml"/><Relationship Id="rId107" Type="http://schemas.openxmlformats.org/officeDocument/2006/relationships/slide" Target="slides/slide103.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slide" Target="slides/slide54.xml"/><Relationship Id="rId66" Type="http://schemas.openxmlformats.org/officeDocument/2006/relationships/slide" Target="slides/slide62.xml"/><Relationship Id="rId74" Type="http://schemas.openxmlformats.org/officeDocument/2006/relationships/slide" Target="slides/slide70.xml"/><Relationship Id="rId79" Type="http://schemas.openxmlformats.org/officeDocument/2006/relationships/slide" Target="slides/slide75.xml"/><Relationship Id="rId87" Type="http://schemas.openxmlformats.org/officeDocument/2006/relationships/slide" Target="slides/slide83.xml"/><Relationship Id="rId102" Type="http://schemas.openxmlformats.org/officeDocument/2006/relationships/slide" Target="slides/slide98.xml"/><Relationship Id="rId110" Type="http://schemas.openxmlformats.org/officeDocument/2006/relationships/handoutMaster" Target="handoutMasters/handoutMaster1.xml"/><Relationship Id="rId115" Type="http://schemas.microsoft.com/office/2016/11/relationships/changesInfo" Target="changesInfos/changesInfo1.xml"/><Relationship Id="rId5" Type="http://schemas.openxmlformats.org/officeDocument/2006/relationships/slide" Target="slides/slide1.xml"/><Relationship Id="rId61" Type="http://schemas.openxmlformats.org/officeDocument/2006/relationships/slide" Target="slides/slide57.xml"/><Relationship Id="rId82" Type="http://schemas.openxmlformats.org/officeDocument/2006/relationships/slide" Target="slides/slide78.xml"/><Relationship Id="rId90" Type="http://schemas.openxmlformats.org/officeDocument/2006/relationships/slide" Target="slides/slide86.xml"/><Relationship Id="rId95" Type="http://schemas.openxmlformats.org/officeDocument/2006/relationships/slide" Target="slides/slide91.xml"/><Relationship Id="rId19" Type="http://schemas.openxmlformats.org/officeDocument/2006/relationships/slide" Target="slides/slide1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64" Type="http://schemas.openxmlformats.org/officeDocument/2006/relationships/slide" Target="slides/slide60.xml"/><Relationship Id="rId69" Type="http://schemas.openxmlformats.org/officeDocument/2006/relationships/slide" Target="slides/slide65.xml"/><Relationship Id="rId77" Type="http://schemas.openxmlformats.org/officeDocument/2006/relationships/slide" Target="slides/slide73.xml"/><Relationship Id="rId100" Type="http://schemas.openxmlformats.org/officeDocument/2006/relationships/slide" Target="slides/slide96.xml"/><Relationship Id="rId105" Type="http://schemas.openxmlformats.org/officeDocument/2006/relationships/slide" Target="slides/slide101.xml"/><Relationship Id="rId113" Type="http://schemas.openxmlformats.org/officeDocument/2006/relationships/theme" Target="theme/theme1.xml"/><Relationship Id="rId8" Type="http://schemas.openxmlformats.org/officeDocument/2006/relationships/slide" Target="slides/slide4.xml"/><Relationship Id="rId51" Type="http://schemas.openxmlformats.org/officeDocument/2006/relationships/slide" Target="slides/slide47.xml"/><Relationship Id="rId72" Type="http://schemas.openxmlformats.org/officeDocument/2006/relationships/slide" Target="slides/slide68.xml"/><Relationship Id="rId80" Type="http://schemas.openxmlformats.org/officeDocument/2006/relationships/slide" Target="slides/slide76.xml"/><Relationship Id="rId85" Type="http://schemas.openxmlformats.org/officeDocument/2006/relationships/slide" Target="slides/slide81.xml"/><Relationship Id="rId93" Type="http://schemas.openxmlformats.org/officeDocument/2006/relationships/slide" Target="slides/slide89.xml"/><Relationship Id="rId98" Type="http://schemas.openxmlformats.org/officeDocument/2006/relationships/slide" Target="slides/slide9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slide" Target="slides/slide55.xml"/><Relationship Id="rId67" Type="http://schemas.openxmlformats.org/officeDocument/2006/relationships/slide" Target="slides/slide63.xml"/><Relationship Id="rId103" Type="http://schemas.openxmlformats.org/officeDocument/2006/relationships/slide" Target="slides/slide99.xml"/><Relationship Id="rId108" Type="http://schemas.openxmlformats.org/officeDocument/2006/relationships/slide" Target="slides/slide104.xml"/><Relationship Id="rId116" Type="http://schemas.microsoft.com/office/2015/10/relationships/revisionInfo" Target="revisionInfo.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slide" Target="slides/slide58.xml"/><Relationship Id="rId70" Type="http://schemas.openxmlformats.org/officeDocument/2006/relationships/slide" Target="slides/slide66.xml"/><Relationship Id="rId75" Type="http://schemas.openxmlformats.org/officeDocument/2006/relationships/slide" Target="slides/slide71.xml"/><Relationship Id="rId83" Type="http://schemas.openxmlformats.org/officeDocument/2006/relationships/slide" Target="slides/slide79.xml"/><Relationship Id="rId88" Type="http://schemas.openxmlformats.org/officeDocument/2006/relationships/slide" Target="slides/slide84.xml"/><Relationship Id="rId91" Type="http://schemas.openxmlformats.org/officeDocument/2006/relationships/slide" Target="slides/slide87.xml"/><Relationship Id="rId96" Type="http://schemas.openxmlformats.org/officeDocument/2006/relationships/slide" Target="slides/slide92.xml"/><Relationship Id="rId111"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 Id="rId106" Type="http://schemas.openxmlformats.org/officeDocument/2006/relationships/slide" Target="slides/slide102.xml"/><Relationship Id="rId114" Type="http://schemas.openxmlformats.org/officeDocument/2006/relationships/tableStyles" Target="tableStyles.xml"/><Relationship Id="rId10" Type="http://schemas.openxmlformats.org/officeDocument/2006/relationships/slide" Target="slides/slide6.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slide" Target="slides/slide56.xml"/><Relationship Id="rId65" Type="http://schemas.openxmlformats.org/officeDocument/2006/relationships/slide" Target="slides/slide61.xml"/><Relationship Id="rId73" Type="http://schemas.openxmlformats.org/officeDocument/2006/relationships/slide" Target="slides/slide69.xml"/><Relationship Id="rId78" Type="http://schemas.openxmlformats.org/officeDocument/2006/relationships/slide" Target="slides/slide74.xml"/><Relationship Id="rId81" Type="http://schemas.openxmlformats.org/officeDocument/2006/relationships/slide" Target="slides/slide77.xml"/><Relationship Id="rId86" Type="http://schemas.openxmlformats.org/officeDocument/2006/relationships/slide" Target="slides/slide82.xml"/><Relationship Id="rId94" Type="http://schemas.openxmlformats.org/officeDocument/2006/relationships/slide" Target="slides/slide90.xml"/><Relationship Id="rId99" Type="http://schemas.openxmlformats.org/officeDocument/2006/relationships/slide" Target="slides/slide95.xml"/><Relationship Id="rId101" Type="http://schemas.openxmlformats.org/officeDocument/2006/relationships/slide" Target="slides/slide97.xml"/><Relationship Id="rId4" Type="http://schemas.openxmlformats.org/officeDocument/2006/relationships/slideMaster" Target="slideMasters/slideMaster1.xml"/><Relationship Id="rId9" Type="http://schemas.openxmlformats.org/officeDocument/2006/relationships/slide" Target="slides/slide5.xml"/><Relationship Id="rId13" Type="http://schemas.openxmlformats.org/officeDocument/2006/relationships/slide" Target="slides/slide9.xml"/><Relationship Id="rId18" Type="http://schemas.openxmlformats.org/officeDocument/2006/relationships/slide" Target="slides/slide14.xml"/><Relationship Id="rId39" Type="http://schemas.openxmlformats.org/officeDocument/2006/relationships/slide" Target="slides/slide35.xml"/><Relationship Id="rId109" Type="http://schemas.openxmlformats.org/officeDocument/2006/relationships/notesMaster" Target="notesMasters/notesMaster1.xml"/><Relationship Id="rId34" Type="http://schemas.openxmlformats.org/officeDocument/2006/relationships/slide" Target="slides/slide30.xml"/><Relationship Id="rId50" Type="http://schemas.openxmlformats.org/officeDocument/2006/relationships/slide" Target="slides/slide46.xml"/><Relationship Id="rId55" Type="http://schemas.openxmlformats.org/officeDocument/2006/relationships/slide" Target="slides/slide51.xml"/><Relationship Id="rId76" Type="http://schemas.openxmlformats.org/officeDocument/2006/relationships/slide" Target="slides/slide72.xml"/><Relationship Id="rId97" Type="http://schemas.openxmlformats.org/officeDocument/2006/relationships/slide" Target="slides/slide93.xml"/><Relationship Id="rId104" Type="http://schemas.openxmlformats.org/officeDocument/2006/relationships/slide" Target="slides/slide100.xml"/><Relationship Id="rId7" Type="http://schemas.openxmlformats.org/officeDocument/2006/relationships/slide" Target="slides/slide3.xml"/><Relationship Id="rId71" Type="http://schemas.openxmlformats.org/officeDocument/2006/relationships/slide" Target="slides/slide67.xml"/><Relationship Id="rId92" Type="http://schemas.openxmlformats.org/officeDocument/2006/relationships/slide" Target="slides/slide88.xml"/><Relationship Id="rId2" Type="http://schemas.openxmlformats.org/officeDocument/2006/relationships/customXml" Target="../customXml/item2.xml"/><Relationship Id="rId29" Type="http://schemas.openxmlformats.org/officeDocument/2006/relationships/slide" Target="slides/slide25.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egev, Jonathan" userId="7c67a1b0-8725-4553-8055-0888dbcaef94" providerId="ADAL" clId="{51C2ABD0-F9D6-4F97-9272-CFB46807EB19}"/>
    <pc:docChg chg="custSel modSld">
      <pc:chgData name="Segev, Jonathan" userId="7c67a1b0-8725-4553-8055-0888dbcaef94" providerId="ADAL" clId="{51C2ABD0-F9D6-4F97-9272-CFB46807EB19}" dt="2021-06-24T13:54:43.012" v="41" actId="20577"/>
      <pc:docMkLst>
        <pc:docMk/>
      </pc:docMkLst>
      <pc:sldChg chg="modSp mod">
        <pc:chgData name="Segev, Jonathan" userId="7c67a1b0-8725-4553-8055-0888dbcaef94" providerId="ADAL" clId="{51C2ABD0-F9D6-4F97-9272-CFB46807EB19}" dt="2021-06-24T13:54:43.012" v="41" actId="20577"/>
        <pc:sldMkLst>
          <pc:docMk/>
          <pc:sldMk cId="1327113636" sldId="970"/>
        </pc:sldMkLst>
        <pc:spChg chg="mod">
          <ac:chgData name="Segev, Jonathan" userId="7c67a1b0-8725-4553-8055-0888dbcaef94" providerId="ADAL" clId="{51C2ABD0-F9D6-4F97-9272-CFB46807EB19}" dt="2021-06-24T13:54:43.012" v="41" actId="20577"/>
          <ac:spMkLst>
            <pc:docMk/>
            <pc:sldMk cId="1327113636" sldId="970"/>
            <ac:spMk id="3" creationId="{00000000-0000-0000-0000-000000000000}"/>
          </ac:spMkLst>
        </pc:spChg>
      </pc:sldChg>
    </pc:docChg>
  </pc:docChgLst>
</pc:chgInfo>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6/23/2021</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0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0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0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47</a:t>
            </a:fld>
            <a:endParaRPr lang="en-US"/>
          </a:p>
        </p:txBody>
      </p:sp>
    </p:spTree>
    <p:extLst>
      <p:ext uri="{BB962C8B-B14F-4D97-AF65-F5344CB8AC3E}">
        <p14:creationId xmlns:p14="http://schemas.microsoft.com/office/powerpoint/2010/main" val="68309344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102</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103</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104</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13072805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18</a:t>
            </a:fld>
            <a:endParaRPr lang="en-US"/>
          </a:p>
        </p:txBody>
      </p:sp>
    </p:spTree>
    <p:extLst>
      <p:ext uri="{BB962C8B-B14F-4D97-AF65-F5344CB8AC3E}">
        <p14:creationId xmlns:p14="http://schemas.microsoft.com/office/powerpoint/2010/main" val="18488836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21</a:t>
            </a:fld>
            <a:endParaRPr lang="en-US"/>
          </a:p>
        </p:txBody>
      </p:sp>
    </p:spTree>
    <p:extLst>
      <p:ext uri="{BB962C8B-B14F-4D97-AF65-F5344CB8AC3E}">
        <p14:creationId xmlns:p14="http://schemas.microsoft.com/office/powerpoint/2010/main" val="111018094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25</a:t>
            </a:fld>
            <a:endParaRPr lang="en-US"/>
          </a:p>
        </p:txBody>
      </p:sp>
    </p:spTree>
    <p:extLst>
      <p:ext uri="{BB962C8B-B14F-4D97-AF65-F5344CB8AC3E}">
        <p14:creationId xmlns:p14="http://schemas.microsoft.com/office/powerpoint/2010/main" val="30632312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27</a:t>
            </a:fld>
            <a:endParaRPr lang="en-US"/>
          </a:p>
        </p:txBody>
      </p:sp>
    </p:spTree>
    <p:extLst>
      <p:ext uri="{BB962C8B-B14F-4D97-AF65-F5344CB8AC3E}">
        <p14:creationId xmlns:p14="http://schemas.microsoft.com/office/powerpoint/2010/main" val="256069460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35</a:t>
            </a:fld>
            <a:endParaRPr lang="en-US"/>
          </a:p>
        </p:txBody>
      </p:sp>
    </p:spTree>
    <p:extLst>
      <p:ext uri="{BB962C8B-B14F-4D97-AF65-F5344CB8AC3E}">
        <p14:creationId xmlns:p14="http://schemas.microsoft.com/office/powerpoint/2010/main" val="26274591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42</a:t>
            </a:fld>
            <a:endParaRPr lang="en-US"/>
          </a:p>
        </p:txBody>
      </p:sp>
    </p:spTree>
    <p:extLst>
      <p:ext uri="{BB962C8B-B14F-4D97-AF65-F5344CB8AC3E}">
        <p14:creationId xmlns:p14="http://schemas.microsoft.com/office/powerpoint/2010/main" val="17102567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June 2021</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June 2021</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June 2021</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June 2021</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June 2021</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June 2021</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June 2021</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June 2021</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June 2021</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June 2021</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802.11-21/486r16</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 TargetMode="Externa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www.ieee802.org/devdocs.shtml" TargetMode="External"/><Relationship Id="rId3" Type="http://schemas.openxmlformats.org/officeDocument/2006/relationships/hyperlink" Target="https://mentor.ieee.org/802-ec/dcn/17/ec-17-0120-29-0PNP-ieee-802-lmsc-chairs-guidelines.pdf" TargetMode="External"/><Relationship Id="rId7" Type="http://schemas.openxmlformats.org/officeDocument/2006/relationships/hyperlink" Target="http://www.ieee802.org/11/Rules/rules.shtml"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s://mentor.ieee.org/802-ec/dcn/17/ec-17-0093-05-0PNP-ieee-802-participation-slide-ppt.ppt" TargetMode="External"/><Relationship Id="rId5" Type="http://schemas.openxmlformats.org/officeDocument/2006/relationships/hyperlink" Target="http://grouper.ieee.org/groups/802/PNP/approved/IEEE_802_LMSC_OM_approved_120725.pdf" TargetMode="External"/><Relationship Id="rId4" Type="http://schemas.openxmlformats.org/officeDocument/2006/relationships/hyperlink" Target="http://www.ieee802.org/PNP/approved/IEEE_802_WG_PandP_v19.pdf" TargetMode="Externa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s://mentor.ieee.org/802.11/dcn/21/11-21-0708-00-00az-few-lb-253-crs-b.docx"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hyperlink" Target="https://mentor.ieee.org/802.11/dcn/21/11-21-0536-01-00az-comment-resolutions-on-several-phy-topics.docx"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hyperlink" Target="https://imat.ieee.org/" TargetMode="External"/><Relationship Id="rId1" Type="http://schemas.openxmlformats.org/officeDocument/2006/relationships/slideLayout" Target="../slideLayouts/slideLayout2.xml"/><Relationship Id="rId5" Type="http://schemas.openxmlformats.org/officeDocument/2006/relationships/hyperlink" Target="http://grouper.ieee.org/groups/802/11/" TargetMode="External"/><Relationship Id="rId4" Type="http://schemas.openxmlformats.org/officeDocument/2006/relationships/hyperlink" Target="https://mentor.ieee.org/802.11/documents"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34032" y="695733"/>
            <a:ext cx="11201002"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Next Generation Positioning </a:t>
            </a:r>
            <a:br>
              <a:rPr lang="en-US" altLang="en-US" dirty="0"/>
            </a:br>
            <a:r>
              <a:rPr lang="en-US" altLang="en-US" dirty="0"/>
              <a:t>Agenda for the May Electronic Meeting and </a:t>
            </a:r>
            <a:br>
              <a:rPr lang="en-US" altLang="en-US" dirty="0"/>
            </a:br>
            <a:r>
              <a:rPr lang="en-US" altLang="en-US" dirty="0"/>
              <a:t>the Following Telecons Agenda</a:t>
            </a:r>
            <a:endParaRPr lang="en-GB" dirty="0"/>
          </a:p>
        </p:txBody>
      </p:sp>
      <p:sp>
        <p:nvSpPr>
          <p:cNvPr id="3074" name="Rectangle 2"/>
          <p:cNvSpPr>
            <a:spLocks noGrp="1" noChangeArrowheads="1"/>
          </p:cNvSpPr>
          <p:nvPr>
            <p:ph type="subTitle" idx="1"/>
          </p:nvPr>
        </p:nvSpPr>
        <p:spPr>
          <a:xfrm>
            <a:off x="1526118" y="2313254"/>
            <a:ext cx="8534400" cy="381001"/>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2021-06-21</a:t>
            </a:r>
          </a:p>
        </p:txBody>
      </p:sp>
      <p:sp>
        <p:nvSpPr>
          <p:cNvPr id="6" name="Date Placeholder 3"/>
          <p:cNvSpPr>
            <a:spLocks noGrp="1"/>
          </p:cNvSpPr>
          <p:nvPr>
            <p:ph type="dt" idx="10"/>
          </p:nvPr>
        </p:nvSpPr>
        <p:spPr/>
        <p:txBody>
          <a:bodyPr/>
          <a:lstStyle/>
          <a:p>
            <a:r>
              <a:rPr lang="en-US"/>
              <a:t>June 2021</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608086307"/>
              </p:ext>
            </p:extLst>
          </p:nvPr>
        </p:nvGraphicFramePr>
        <p:xfrm>
          <a:off x="958573" y="3284984"/>
          <a:ext cx="10542588" cy="2470150"/>
        </p:xfrm>
        <a:graphic>
          <a:graphicData uri="http://schemas.openxmlformats.org/presentationml/2006/ole">
            <mc:AlternateContent xmlns:mc="http://schemas.openxmlformats.org/markup-compatibility/2006">
              <mc:Choice xmlns:v="urn:schemas-microsoft-com:vml" Requires="v">
                <p:oleObj spid="_x0000_s1026" name="Document" r:id="rId4" imgW="10822609" imgH="2534496" progId="Word.Document.8">
                  <p:embed/>
                </p:oleObj>
              </mc:Choice>
              <mc:Fallback>
                <p:oleObj name="Document" r:id="rId4" imgW="10822609" imgH="2534496" progId="Word.Document.8">
                  <p:embed/>
                  <p:pic>
                    <p:nvPicPr>
                      <p:cNvPr id="3075" name="Object 3"/>
                      <p:cNvPicPr>
                        <a:picLocks noChangeAspect="1" noChangeArrowheads="1"/>
                      </p:cNvPicPr>
                      <p:nvPr/>
                    </p:nvPicPr>
                    <p:blipFill>
                      <a:blip r:embed="rId5"/>
                      <a:srcRect/>
                      <a:stretch>
                        <a:fillRect/>
                      </a:stretch>
                    </p:blipFill>
                    <p:spPr bwMode="auto">
                      <a:xfrm>
                        <a:off x="958573" y="3284984"/>
                        <a:ext cx="10542588" cy="2470150"/>
                      </a:xfrm>
                      <a:prstGeom prst="rect">
                        <a:avLst/>
                      </a:prstGeom>
                      <a:noFill/>
                    </p:spPr>
                  </p:pic>
                </p:oleObj>
              </mc:Fallback>
            </mc:AlternateContent>
          </a:graphicData>
        </a:graphic>
      </p:graphicFrame>
      <p:sp>
        <p:nvSpPr>
          <p:cNvPr id="3076" name="Rectangle 4"/>
          <p:cNvSpPr>
            <a:spLocks noChangeArrowheads="1"/>
          </p:cNvSpPr>
          <p:nvPr/>
        </p:nvSpPr>
        <p:spPr bwMode="auto">
          <a:xfrm>
            <a:off x="929217" y="2780928"/>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r>
              <a:rPr lang="en-GB" sz="2000" dirty="0">
                <a:solidFill>
                  <a:srgbClr val="000000"/>
                </a:solidFill>
              </a:rPr>
              <a:t>:</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marL="914400" lvl="2" indent="0">
              <a:lnSpc>
                <a:spcPct val="90000"/>
              </a:lnSpc>
              <a:buSzPct val="150000"/>
            </a:pP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2021</a:t>
            </a:r>
            <a:endParaRPr lang="en-GB" dirty="0"/>
          </a:p>
        </p:txBody>
      </p:sp>
      <p:sp>
        <p:nvSpPr>
          <p:cNvPr id="7" name="Text Box 7">
            <a:extLst>
              <a:ext uri="{FF2B5EF4-FFF2-40B4-BE49-F238E27FC236}">
                <a16:creationId xmlns:a16="http://schemas.microsoft.com/office/drawing/2014/main" id="{2BD2B973-A9A5-4E5A-BD4B-E53956EE2E16}"/>
              </a:ext>
            </a:extLst>
          </p:cNvPr>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71621552"/>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11-20/419 “Ad Hoc Meeting Minutes Mar 2020 Session” posted to Mentor Apr. 10</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11-20/419r1 as </a:t>
            </a:r>
            <a:r>
              <a:rPr lang="en-US" sz="2000" b="0" dirty="0" err="1"/>
              <a:t>TGaz</a:t>
            </a:r>
            <a:r>
              <a:rPr lang="en-US" sz="2000" b="0" dirty="0"/>
              <a:t> meeting minutes for the Mar. Ad-hoc meeting.</a:t>
            </a:r>
          </a:p>
          <a:p>
            <a:pPr marL="0" indent="0"/>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322261938"/>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LB249-Clause-9-4-CIDs</a:t>
            </a:r>
            <a:endParaRPr lang="en-US" sz="1800" dirty="0"/>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11-20-0388r2 for CIDs 3648, 3026, 3027, 3262, 3573, 3574, 3575, 3028, 3029, 3638, 3916, 3918, 4002, 3042 and 4003</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Mar. Ad Hoc (Y/N/A): 9/0/1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101</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3230229844"/>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Master, select the top master page (theme slide master).  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Insert, 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Date &amp;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102</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June 2021</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103</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June 2021</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2010-03-01</a:t>
            </a:r>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104</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June 2021</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9381D-498F-4C09-A385-5E7B21EFC3D5}"/>
              </a:ext>
            </a:extLst>
          </p:cNvPr>
          <p:cNvSpPr>
            <a:spLocks noGrp="1"/>
          </p:cNvSpPr>
          <p:nvPr>
            <p:ph type="title"/>
          </p:nvPr>
        </p:nvSpPr>
        <p:spPr/>
        <p:txBody>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FCC9B7F8-4564-4C97-B98D-59A952A879D7}"/>
              </a:ext>
            </a:extLst>
          </p:cNvPr>
          <p:cNvSpPr>
            <a:spLocks noGrp="1"/>
          </p:cNvSpPr>
          <p:nvPr>
            <p:ph idx="1"/>
          </p:nvPr>
        </p:nvSpPr>
        <p:spPr/>
        <p:txBody>
          <a:bodyPr/>
          <a:lstStyle/>
          <a:p>
            <a:pPr>
              <a:spcBef>
                <a:spcPts val="0"/>
              </a:spcBef>
              <a:spcAft>
                <a:spcPts val="0"/>
              </a:spcAft>
              <a:buClrTx/>
              <a:buSzPct val="120000"/>
              <a:buFont typeface="Arial" panose="020B0604020202020204" pitchFamily="34" charset="0"/>
              <a:buChar char="•"/>
            </a:pPr>
            <a:r>
              <a:rPr lang="en-US" altLang="en-US" sz="2133" dirty="0">
                <a:latin typeface="Montserrat" panose="00000500000000000000" pitchFamily="2" charset="0"/>
                <a:cs typeface="Calibri" pitchFamily="34" charset="0"/>
              </a:rPr>
              <a:t>At the beginning of each standards development meeting the chair or a designee is to:</a:t>
            </a:r>
          </a:p>
          <a:p>
            <a:pPr marL="714375" lvl="2" indent="-342900">
              <a:buSzPct val="150000"/>
              <a:buFont typeface="Arial" panose="020B0604020202020204" pitchFamily="34" charset="0"/>
              <a:buChar char="•"/>
            </a:pPr>
            <a:r>
              <a:rPr lang="en-US" altLang="en-US" sz="1867" dirty="0"/>
              <a:t>Show the following slides (or provide them beforehand)</a:t>
            </a:r>
          </a:p>
          <a:p>
            <a:pPr marL="714375" lvl="2" indent="-342900">
              <a:buSzPct val="150000"/>
              <a:buFont typeface="Arial" panose="020B0604020202020204" pitchFamily="34" charset="0"/>
              <a:buChar char="•"/>
            </a:pPr>
            <a:r>
              <a:rPr lang="en-US" altLang="en-US" sz="1867" dirty="0"/>
              <a:t>Advise the standards development group participants that: </a:t>
            </a:r>
          </a:p>
          <a:p>
            <a:pPr marL="714375" lvl="2" indent="-342900">
              <a:buSzPct val="150000"/>
              <a:buFont typeface="Arial" panose="020B0604020202020204" pitchFamily="34" charset="0"/>
              <a:buChar char="•"/>
            </a:pPr>
            <a:r>
              <a:rPr lang="en-US" altLang="en-US" sz="1867" dirty="0"/>
              <a:t>IEEE SA’s copyright policy is described in Clause 7 of the IEEE SA Standards Board Bylaws and Clause 6.1 of the IEEE SA Standards Board Operations Manual;</a:t>
            </a:r>
          </a:p>
          <a:p>
            <a:pPr marL="714375" lvl="2" indent="-342900">
              <a:buSzPct val="150000"/>
              <a:buFont typeface="Arial" panose="020B0604020202020204" pitchFamily="34" charset="0"/>
              <a:buChar char="•"/>
            </a:pPr>
            <a:r>
              <a:rPr lang="en-US" altLang="en-US" sz="1867" dirty="0"/>
              <a:t>Any material submitted during standards development, whether verbal, recorded, or in written form, is a Contribution and shall comply with the IEEE SA Copyright Policy; </a:t>
            </a:r>
          </a:p>
          <a:p>
            <a:pPr marL="714375" lvl="2" indent="-342900">
              <a:buSzPct val="150000"/>
              <a:buFont typeface="Arial" panose="020B0604020202020204" pitchFamily="34" charset="0"/>
              <a:buChar char="•"/>
            </a:pPr>
            <a:r>
              <a:rPr lang="en-US" altLang="en-US" sz="1867" dirty="0"/>
              <a:t>Instruct the Secretary to record in the minutes of the relevant meeting: </a:t>
            </a:r>
          </a:p>
          <a:p>
            <a:pPr marL="714375" lvl="2" indent="-342900">
              <a:buSzPct val="150000"/>
              <a:buFont typeface="Arial" panose="020B0604020202020204" pitchFamily="34" charset="0"/>
              <a:buChar char="•"/>
            </a:pPr>
            <a:r>
              <a:rPr lang="en-US" altLang="en-US" sz="1867" dirty="0"/>
              <a:t>That the foregoing information was provided and that the copyright slides were shown (or provided beforehand). </a:t>
            </a:r>
          </a:p>
          <a:p>
            <a:endParaRPr lang="en-US" dirty="0"/>
          </a:p>
        </p:txBody>
      </p:sp>
      <p:sp>
        <p:nvSpPr>
          <p:cNvPr id="4" name="Slide Number Placeholder 3">
            <a:extLst>
              <a:ext uri="{FF2B5EF4-FFF2-40B4-BE49-F238E27FC236}">
                <a16:creationId xmlns:a16="http://schemas.microsoft.com/office/drawing/2014/main" id="{C4C408C7-984E-4847-B383-5EA6A6453288}"/>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6A5591B6-54E4-4223-8222-2A70F3CAF68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A7920B7-5FE0-48DA-BAD8-840E92CF33D9}"/>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5556630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C00A3-DB52-46F6-8BA3-8C6D8FF5DEBE}"/>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0CC06F6C-0FB2-4558-ABFA-963A2CE51776}"/>
              </a:ext>
            </a:extLst>
          </p:cNvPr>
          <p:cNvSpPr>
            <a:spLocks noGrp="1"/>
          </p:cNvSpPr>
          <p:nvPr>
            <p:ph idx="1"/>
          </p:nvPr>
        </p:nvSpPr>
        <p:spPr/>
        <p:txBody>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a:p>
            <a:endParaRPr lang="en-US" dirty="0"/>
          </a:p>
        </p:txBody>
      </p:sp>
      <p:sp>
        <p:nvSpPr>
          <p:cNvPr id="4" name="Slide Number Placeholder 3">
            <a:extLst>
              <a:ext uri="{FF2B5EF4-FFF2-40B4-BE49-F238E27FC236}">
                <a16:creationId xmlns:a16="http://schemas.microsoft.com/office/drawing/2014/main" id="{A2CB711C-7186-4CEE-93A2-5B6066F641EB}"/>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902AB1CD-967A-4C97-BD34-D9BC1AF6A29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DC4397C-3B7B-4F45-BF1C-6EA5A0FA6867}"/>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29739136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867B5-056F-4B22-A63A-98560D29CB8B}"/>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7671ACA1-CCAE-47EC-BBF1-CCE10AC9F0D1}"/>
              </a:ext>
            </a:extLst>
          </p:cNvPr>
          <p:cNvSpPr>
            <a:spLocks noGrp="1"/>
          </p:cNvSpPr>
          <p:nvPr>
            <p:ph idx="1"/>
          </p:nvPr>
        </p:nvSpPr>
        <p:spPr>
          <a:xfrm>
            <a:off x="914401" y="1700809"/>
            <a:ext cx="10361084" cy="4393606"/>
          </a:xfrm>
        </p:spPr>
        <p:txBody>
          <a:bodyPr/>
          <a:lstStyle/>
          <a:p>
            <a:pPr marL="400050">
              <a:buSzPct val="150000"/>
              <a:buFont typeface="Arial" panose="020B0604020202020204" pitchFamily="34" charset="0"/>
              <a:buChar char="•"/>
            </a:pPr>
            <a:r>
              <a:rPr lang="en-US" sz="1800" dirty="0"/>
              <a:t>The IEEE SA Copyright Policy is described in the IEEE SA Standards Board Bylaws and IEEE SA Standards Board Operations Manual”</a:t>
            </a:r>
          </a:p>
          <a:p>
            <a:pPr marL="800100" lvl="1">
              <a:buSzPct val="150000"/>
              <a:buFont typeface="Arial" panose="020B0604020202020204" pitchFamily="34" charset="0"/>
              <a:buChar char="•"/>
            </a:pPr>
            <a:r>
              <a:rPr lang="en-US" dirty="0"/>
              <a:t>IEEE SA Copyright Policy, see </a:t>
            </a:r>
            <a:br>
              <a:rPr lang="en-US" dirty="0"/>
            </a:br>
            <a:r>
              <a:rPr lang="en-US" dirty="0"/>
              <a:t>	Clause 7 of the IEEE SA Standards Board Bylaws</a:t>
            </a:r>
            <a:br>
              <a:rPr lang="en-US" dirty="0"/>
            </a:br>
            <a:r>
              <a:rPr lang="en-US" dirty="0"/>
              <a:t> 	</a:t>
            </a:r>
            <a:r>
              <a:rPr lang="en-US" sz="1600" dirty="0">
                <a:hlinkClick r:id="rId2"/>
              </a:rPr>
              <a:t>https://standards.ieee.org/about/policies/bylaws/sect6-7.html#7</a:t>
            </a:r>
            <a:br>
              <a:rPr lang="en-US" sz="1600" dirty="0"/>
            </a:br>
            <a:r>
              <a:rPr lang="en-US" dirty="0"/>
              <a:t>	Clause 6.1 of the IEEE SA Standards Board Operations Manual</a:t>
            </a:r>
            <a:br>
              <a:rPr lang="en-US" dirty="0"/>
            </a:br>
            <a:r>
              <a:rPr lang="en-US" dirty="0"/>
              <a:t>	</a:t>
            </a:r>
            <a:r>
              <a:rPr lang="en-US" sz="1600" dirty="0">
                <a:hlinkClick r:id="rId3"/>
              </a:rPr>
              <a:t>https://standards.ieee.org/about/policies/opman/sect6.html</a:t>
            </a:r>
            <a:endParaRPr lang="en-US" sz="1600" dirty="0"/>
          </a:p>
          <a:p>
            <a:pPr marL="400050">
              <a:buSzPct val="150000"/>
              <a:buFont typeface="Arial" panose="020B0604020202020204" pitchFamily="34" charset="0"/>
              <a:buChar char="•"/>
            </a:pPr>
            <a:r>
              <a:rPr lang="en-US" sz="1800" dirty="0"/>
              <a:t>IEEE SA Copyright Permission</a:t>
            </a:r>
          </a:p>
          <a:p>
            <a:pPr marL="800100" lvl="1">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400050">
              <a:buSzPct val="150000"/>
              <a:buFont typeface="Arial" panose="020B0604020202020204" pitchFamily="34" charset="0"/>
              <a:buChar char="•"/>
            </a:pPr>
            <a:r>
              <a:rPr lang="en-US" sz="1800" dirty="0"/>
              <a:t>IEEE SA Copyright FAQs</a:t>
            </a:r>
          </a:p>
          <a:p>
            <a:pPr marL="800100" lvl="1">
              <a:buSzPct val="150000"/>
              <a:buFont typeface="Arial" panose="020B0604020202020204" pitchFamily="34" charset="0"/>
              <a:buChar char="•"/>
            </a:pPr>
            <a:r>
              <a:rPr lang="en-US" sz="1600" dirty="0">
                <a:hlinkClick r:id="rId5"/>
              </a:rPr>
              <a:t>http://standards.ieee.org/faqs/copyrights.html/</a:t>
            </a:r>
            <a:endParaRPr lang="en-US" sz="1600" dirty="0"/>
          </a:p>
          <a:p>
            <a:pPr marL="400050">
              <a:buSzPct val="150000"/>
              <a:buFont typeface="Arial" panose="020B0604020202020204" pitchFamily="34" charset="0"/>
              <a:buChar char="•"/>
            </a:pPr>
            <a:r>
              <a:rPr lang="en-US" sz="1800" dirty="0"/>
              <a:t>IEEE SA Best Practices for IEEE Standards Development </a:t>
            </a:r>
          </a:p>
          <a:p>
            <a:pPr marL="800100" lvl="1">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400050">
              <a:buSzPct val="150000"/>
              <a:buFont typeface="Arial" panose="020B0604020202020204" pitchFamily="34" charset="0"/>
              <a:buChar char="•"/>
            </a:pPr>
            <a:r>
              <a:rPr lang="en-US" sz="1800" dirty="0"/>
              <a:t>Distribution of Draft Standards (see 6.1.3 of the SASB Operations Manual)</a:t>
            </a:r>
          </a:p>
          <a:p>
            <a:pPr marL="800100" lvl="1">
              <a:buSzPct val="150000"/>
              <a:buFont typeface="Arial" panose="020B0604020202020204" pitchFamily="34" charset="0"/>
              <a:buChar char="•"/>
            </a:pPr>
            <a:r>
              <a:rPr lang="en-US" sz="1600" dirty="0">
                <a:hlinkClick r:id="rId3"/>
              </a:rPr>
              <a:t>https://standards.ieee.org/about/policies/opman/sect6.html</a:t>
            </a:r>
            <a:endParaRPr lang="en-US" sz="1600" dirty="0"/>
          </a:p>
          <a:p>
            <a:pPr marL="1200150" lvl="2" indent="-285750">
              <a:buSzPct val="150000"/>
              <a:buFont typeface="Arial" panose="020B0604020202020204" pitchFamily="34" charset="0"/>
              <a:buChar char="•"/>
            </a:pPr>
            <a:endParaRPr lang="en-US" altLang="en-US" sz="1600" dirty="0"/>
          </a:p>
          <a:p>
            <a:endParaRPr lang="en-US" dirty="0"/>
          </a:p>
        </p:txBody>
      </p:sp>
      <p:sp>
        <p:nvSpPr>
          <p:cNvPr id="4" name="Slide Number Placeholder 3">
            <a:extLst>
              <a:ext uri="{FF2B5EF4-FFF2-40B4-BE49-F238E27FC236}">
                <a16:creationId xmlns:a16="http://schemas.microsoft.com/office/drawing/2014/main" id="{0244AEF8-B7C8-4DB3-9F05-59E54AA53D93}"/>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02D09226-2F44-4C45-81F3-123E0BBC55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3F1F8B9-0E84-4058-9F56-76BABF9321DE}"/>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26378857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D5DEE-C8DA-4C6B-8BED-5EA3EF765966}"/>
              </a:ext>
            </a:extLst>
          </p:cNvPr>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a:extLst>
              <a:ext uri="{FF2B5EF4-FFF2-40B4-BE49-F238E27FC236}">
                <a16:creationId xmlns:a16="http://schemas.microsoft.com/office/drawing/2014/main" id="{7C9C6ED2-3037-4E43-8F84-9580D81E57F4}"/>
              </a:ext>
            </a:extLst>
          </p:cNvPr>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a:p>
            <a:endParaRPr lang="en-US" dirty="0"/>
          </a:p>
        </p:txBody>
      </p:sp>
      <p:sp>
        <p:nvSpPr>
          <p:cNvPr id="4" name="Slide Number Placeholder 3">
            <a:extLst>
              <a:ext uri="{FF2B5EF4-FFF2-40B4-BE49-F238E27FC236}">
                <a16:creationId xmlns:a16="http://schemas.microsoft.com/office/drawing/2014/main" id="{EE6641B8-FC1C-4C01-BDA8-2FDEE38EE1EC}"/>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F8DECA6E-672A-4DCF-8287-9FDE96C3C22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7C40B0B-DEA2-4E68-BDD5-D6DC977CCFFE}"/>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4072873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40E08-CCA3-4D3E-AEAE-A7FACF56B421}"/>
              </a:ext>
            </a:extLst>
          </p:cNvPr>
          <p:cNvSpPr>
            <a:spLocks noGrp="1"/>
          </p:cNvSpPr>
          <p:nvPr>
            <p:ph type="title"/>
          </p:nvPr>
        </p:nvSpPr>
        <p:spPr>
          <a:xfrm>
            <a:off x="914401" y="685801"/>
            <a:ext cx="10361084" cy="798983"/>
          </a:xfrm>
        </p:spPr>
        <p:txBody>
          <a:bodyPr/>
          <a:lstStyle/>
          <a:p>
            <a:r>
              <a:rPr lang="en-US" sz="2800" dirty="0"/>
              <a:t>Participants in the IEEE-SA “individual process” shall</a:t>
            </a:r>
            <a:br>
              <a:rPr lang="en-US" sz="2800" dirty="0"/>
            </a:br>
            <a:r>
              <a:rPr lang="en-US" sz="2800" dirty="0"/>
              <a:t>act independently of others, including employers</a:t>
            </a:r>
          </a:p>
        </p:txBody>
      </p:sp>
      <p:sp>
        <p:nvSpPr>
          <p:cNvPr id="3" name="Content Placeholder 2">
            <a:extLst>
              <a:ext uri="{FF2B5EF4-FFF2-40B4-BE49-F238E27FC236}">
                <a16:creationId xmlns:a16="http://schemas.microsoft.com/office/drawing/2014/main" id="{F526F47A-3B9D-4696-A759-6B3DFB860B77}"/>
              </a:ext>
            </a:extLst>
          </p:cNvPr>
          <p:cNvSpPr>
            <a:spLocks noGrp="1"/>
          </p:cNvSpPr>
          <p:nvPr>
            <p:ph idx="1"/>
          </p:nvPr>
        </p:nvSpPr>
        <p:spPr>
          <a:xfrm>
            <a:off x="914401" y="1700809"/>
            <a:ext cx="10361084" cy="4393606"/>
          </a:xfrm>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a:p>
            <a:endParaRPr lang="en-US" dirty="0"/>
          </a:p>
        </p:txBody>
      </p:sp>
      <p:sp>
        <p:nvSpPr>
          <p:cNvPr id="4" name="Slide Number Placeholder 3">
            <a:extLst>
              <a:ext uri="{FF2B5EF4-FFF2-40B4-BE49-F238E27FC236}">
                <a16:creationId xmlns:a16="http://schemas.microsoft.com/office/drawing/2014/main" id="{59D86CC0-33BF-4C00-A7A4-C5103662E342}"/>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96261505-27DD-41D0-8E2B-B9D15FA0F58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FE19497-391C-4125-BC18-B393DE4B555B}"/>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33916880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A7BD1-9BED-4378-8F03-6216A076641D}"/>
              </a:ext>
            </a:extLst>
          </p:cNvPr>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a:extLst>
              <a:ext uri="{FF2B5EF4-FFF2-40B4-BE49-F238E27FC236}">
                <a16:creationId xmlns:a16="http://schemas.microsoft.com/office/drawing/2014/main" id="{895D588B-82FF-4BB6-9D77-8D907E5547A7}"/>
              </a:ext>
            </a:extLst>
          </p:cNvPr>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a:p>
            <a:endParaRPr lang="en-US" dirty="0"/>
          </a:p>
        </p:txBody>
      </p:sp>
      <p:sp>
        <p:nvSpPr>
          <p:cNvPr id="4" name="Slide Number Placeholder 3">
            <a:extLst>
              <a:ext uri="{FF2B5EF4-FFF2-40B4-BE49-F238E27FC236}">
                <a16:creationId xmlns:a16="http://schemas.microsoft.com/office/drawing/2014/main" id="{2D1327A7-BCDD-471B-880B-68C5DC7672EC}"/>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28F3C2B7-DAF1-4549-9719-366CD8CE2C6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9DF7CC4-8212-49D5-BF5F-10757093C41C}"/>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19589008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7D9D7-C959-48E2-8347-87FB53507919}"/>
              </a:ext>
            </a:extLst>
          </p:cNvPr>
          <p:cNvSpPr>
            <a:spLocks noGrp="1"/>
          </p:cNvSpPr>
          <p:nvPr>
            <p:ph type="title"/>
          </p:nvPr>
        </p:nvSpPr>
        <p:spPr/>
        <p:txBody>
          <a:bodyPr/>
          <a:lstStyle/>
          <a:p>
            <a:r>
              <a:rPr lang="en-US" dirty="0"/>
              <a:t>IEEE SA Policy Documents</a:t>
            </a:r>
          </a:p>
        </p:txBody>
      </p:sp>
      <p:sp>
        <p:nvSpPr>
          <p:cNvPr id="3" name="Content Placeholder 2">
            <a:extLst>
              <a:ext uri="{FF2B5EF4-FFF2-40B4-BE49-F238E27FC236}">
                <a16:creationId xmlns:a16="http://schemas.microsoft.com/office/drawing/2014/main" id="{E82EEE88-48DE-4859-8699-DF7E4EC8F6ED}"/>
              </a:ext>
            </a:extLst>
          </p:cNvPr>
          <p:cNvSpPr>
            <a:spLocks noGrp="1"/>
          </p:cNvSpPr>
          <p:nvPr>
            <p:ph idx="1"/>
          </p:nvPr>
        </p:nvSpPr>
        <p:spPr>
          <a:xfrm>
            <a:off x="914401" y="1751013"/>
            <a:ext cx="10361084" cy="4343401"/>
          </a:xfrm>
        </p:spPr>
        <p:txBody>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pPr>
              <a:buNone/>
            </a:pPr>
            <a:endParaRPr lang="en-GB" sz="1200" dirty="0"/>
          </a:p>
          <a:p>
            <a:endParaRPr lang="en-US" dirty="0"/>
          </a:p>
        </p:txBody>
      </p:sp>
      <p:sp>
        <p:nvSpPr>
          <p:cNvPr id="4" name="Slide Number Placeholder 3">
            <a:extLst>
              <a:ext uri="{FF2B5EF4-FFF2-40B4-BE49-F238E27FC236}">
                <a16:creationId xmlns:a16="http://schemas.microsoft.com/office/drawing/2014/main" id="{860BF99C-1593-4E31-B040-51A5B30284AC}"/>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BBAD4E8E-71BA-45BE-9C0D-60E8520D27E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3E165B6-163C-4F2F-A330-74EE3956B570}"/>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21935525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a:xfrm>
            <a:off x="914400" y="1830391"/>
            <a:ext cx="10798223" cy="4264024"/>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3"/>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4"/>
              </a:rPr>
              <a:t>http://standards.ieee.org/develop/policies/bylaws/sb_bylaws.pdf</a:t>
            </a:r>
            <a:r>
              <a:rPr lang="en-US" sz="2400" dirty="0"/>
              <a:t> (PDF version)</a:t>
            </a:r>
            <a:r>
              <a:rPr lang="en-US" sz="1800" dirty="0"/>
              <a:t> </a:t>
            </a:r>
          </a:p>
          <a:p>
            <a:pPr lvl="0" defTabSz="914400" eaLnBrk="0" hangingPunct="0">
              <a:spcBef>
                <a:spcPct val="20000"/>
              </a:spcBef>
              <a:buClrTx/>
              <a:buSzTx/>
              <a:defRPr/>
            </a:pP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5"/>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6"/>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EAFFD-A63C-4806-B36A-FDB3DA79B804}"/>
              </a:ext>
            </a:extLst>
          </p:cNvPr>
          <p:cNvSpPr>
            <a:spLocks noGrp="1"/>
          </p:cNvSpPr>
          <p:nvPr>
            <p:ph type="title"/>
          </p:nvPr>
        </p:nvSpPr>
        <p:spPr/>
        <p:txBody>
          <a:bodyPr/>
          <a:lstStyle/>
          <a:p>
            <a:r>
              <a:rPr lang="en-US" dirty="0"/>
              <a:t>IEEE 802 Ground Rules</a:t>
            </a:r>
          </a:p>
        </p:txBody>
      </p:sp>
      <p:sp>
        <p:nvSpPr>
          <p:cNvPr id="3" name="Content Placeholder 2">
            <a:extLst>
              <a:ext uri="{FF2B5EF4-FFF2-40B4-BE49-F238E27FC236}">
                <a16:creationId xmlns:a16="http://schemas.microsoft.com/office/drawing/2014/main" id="{AA2E66CF-1199-4401-85E7-EC54CBC31898}"/>
              </a:ext>
            </a:extLst>
          </p:cNvPr>
          <p:cNvSpPr>
            <a:spLocks noGrp="1"/>
          </p:cNvSpPr>
          <p:nvPr>
            <p:ph idx="1"/>
          </p:nvPr>
        </p:nvSpPr>
        <p:spPr/>
        <p:txBody>
          <a:bodyPr/>
          <a:lstStyle/>
          <a:p>
            <a:pPr indent="-457200">
              <a:buFont typeface="Arial" panose="020B0604020202020204" pitchFamily="34" charset="0"/>
              <a:buChar char="•"/>
            </a:pPr>
            <a:r>
              <a:rPr lang="en-US" dirty="0">
                <a:cs typeface="DejaVu Sans" pitchFamily="34" charset="0"/>
              </a:rPr>
              <a:t>Respect … give it, get it</a:t>
            </a:r>
          </a:p>
          <a:p>
            <a:pPr indent="-457200">
              <a:buFont typeface="Arial" panose="020B0604020202020204" pitchFamily="34" charset="0"/>
              <a:buChar char="•"/>
            </a:pPr>
            <a:r>
              <a:rPr lang="en-US" dirty="0">
                <a:cs typeface="DejaVu Sans" pitchFamily="34" charset="0"/>
              </a:rPr>
              <a:t>NO product pitches</a:t>
            </a:r>
          </a:p>
          <a:p>
            <a:pPr indent="-457200">
              <a:buFont typeface="Arial" panose="020B0604020202020204" pitchFamily="34" charset="0"/>
              <a:buChar char="•"/>
            </a:pPr>
            <a:r>
              <a:rPr lang="en-US" dirty="0">
                <a:cs typeface="DejaVu Sans" pitchFamily="34" charset="0"/>
              </a:rPr>
              <a:t>NO corporate pitches</a:t>
            </a:r>
          </a:p>
          <a:p>
            <a:pPr indent="-457200">
              <a:buFont typeface="Arial" panose="020B0604020202020204" pitchFamily="34" charset="0"/>
              <a:buChar char="•"/>
            </a:pPr>
            <a:r>
              <a:rPr lang="en-US" dirty="0">
                <a:cs typeface="DejaVu Sans" pitchFamily="34" charset="0"/>
              </a:rPr>
              <a:t>NO prices</a:t>
            </a:r>
          </a:p>
          <a:p>
            <a:pPr indent="-457200">
              <a:buFont typeface="Arial" panose="020B0604020202020204" pitchFamily="34" charset="0"/>
              <a:buChar char="•"/>
            </a:pPr>
            <a:r>
              <a:rPr lang="en-US" dirty="0">
                <a:cs typeface="DejaVu Sans" pitchFamily="34" charset="0"/>
              </a:rPr>
              <a:t>NO restrictive notices – (no confidentially notices in email)</a:t>
            </a:r>
          </a:p>
          <a:p>
            <a:pPr indent="-457200">
              <a:buFont typeface="Arial" panose="020B0604020202020204" pitchFamily="34" charset="0"/>
              <a:buChar char="•"/>
            </a:pPr>
            <a:r>
              <a:rPr lang="en-US" dirty="0">
                <a:cs typeface="DejaVu Sans" pitchFamily="34" charset="0"/>
              </a:rPr>
              <a:t>Presentations must be openly available</a:t>
            </a:r>
          </a:p>
          <a:p>
            <a:endParaRPr lang="en-US" dirty="0"/>
          </a:p>
        </p:txBody>
      </p:sp>
      <p:sp>
        <p:nvSpPr>
          <p:cNvPr id="4" name="Slide Number Placeholder 3">
            <a:extLst>
              <a:ext uri="{FF2B5EF4-FFF2-40B4-BE49-F238E27FC236}">
                <a16:creationId xmlns:a16="http://schemas.microsoft.com/office/drawing/2014/main" id="{2F38F93E-E7B4-4037-B49B-013B2239B90B}"/>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2DC6924C-5B2A-4369-BAF1-60422B9B5FC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34D0F77-3728-49EB-902A-704204CA4083}"/>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29657353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3600" dirty="0">
                <a:cs typeface="Times New Roman" panose="02020603050405020304" pitchFamily="18" charset="0"/>
              </a:rPr>
              <a:t>May Electronic Meeting Agenda </a:t>
            </a:r>
          </a:p>
          <a:p>
            <a:pPr algn="ctr">
              <a:lnSpc>
                <a:spcPct val="90000"/>
              </a:lnSpc>
              <a:buFontTx/>
              <a:buNone/>
            </a:pPr>
            <a:r>
              <a:rPr lang="en-US" altLang="en-US" sz="3600" dirty="0">
                <a:cs typeface="Times New Roman" panose="02020603050405020304" pitchFamily="18" charset="0"/>
              </a:rPr>
              <a:t>And telecons meetings running between May and July 2021 electronic meetings</a:t>
            </a:r>
            <a:endParaRPr lang="en-US" altLang="en-US" sz="2000" dirty="0">
              <a:cs typeface="Times New Roman" panose="02020603050405020304" pitchFamily="18" charset="0"/>
            </a:endParaRPr>
          </a:p>
          <a:p>
            <a:pPr marL="1524000">
              <a:lnSpc>
                <a:spcPct val="90000"/>
              </a:lnSpc>
              <a:buFontTx/>
              <a:buNone/>
            </a:pPr>
            <a:r>
              <a:rPr lang="en-US" altLang="en-US" sz="2000" dirty="0">
                <a:cs typeface="Times New Roman" panose="02020603050405020304" pitchFamily="18" charset="0"/>
              </a:rPr>
              <a:t>Chair: </a:t>
            </a:r>
            <a:r>
              <a:rPr lang="en-US" altLang="en-US" sz="2000" b="0" dirty="0">
                <a:cs typeface="Times New Roman" panose="02020603050405020304" pitchFamily="18" charset="0"/>
              </a:rPr>
              <a:t>Jonathan Segev </a:t>
            </a:r>
            <a:r>
              <a:rPr lang="en-US" altLang="en-US" sz="1600" b="0" dirty="0">
                <a:cs typeface="Times New Roman" panose="02020603050405020304" pitchFamily="18" charset="0"/>
              </a:rPr>
              <a:t>(Intel Corporation)</a:t>
            </a:r>
          </a:p>
          <a:p>
            <a:pPr marL="1524000">
              <a:lnSpc>
                <a:spcPct val="90000"/>
              </a:lnSpc>
            </a:pPr>
            <a:r>
              <a:rPr lang="en-US" altLang="en-US" sz="2000" dirty="0">
                <a:cs typeface="Times New Roman" panose="02020603050405020304" pitchFamily="18" charset="0"/>
              </a:rPr>
              <a:t>Vice Chair: </a:t>
            </a:r>
            <a:r>
              <a:rPr lang="en-US" altLang="en-US" sz="2000" b="0" dirty="0">
                <a:cs typeface="Times New Roman" panose="02020603050405020304" pitchFamily="18" charset="0"/>
              </a:rPr>
              <a:t>Assaf Kasher </a:t>
            </a:r>
            <a:r>
              <a:rPr lang="en-US" altLang="en-US" sz="1600" b="0" dirty="0">
                <a:cs typeface="Times New Roman" panose="02020603050405020304" pitchFamily="18" charset="0"/>
              </a:rPr>
              <a:t>(Qualcomm)</a:t>
            </a:r>
          </a:p>
          <a:p>
            <a:pPr marL="1524000">
              <a:lnSpc>
                <a:spcPct val="90000"/>
              </a:lnSpc>
              <a:buFontTx/>
              <a:buNone/>
            </a:pPr>
            <a:r>
              <a:rPr lang="en-US" altLang="en-US" sz="2000" dirty="0">
                <a:cs typeface="Times New Roman" panose="02020603050405020304" pitchFamily="18" charset="0"/>
              </a:rPr>
              <a:t>Technical Editor: </a:t>
            </a:r>
            <a:r>
              <a:rPr lang="en-US" altLang="en-US" sz="2000" b="0" dirty="0">
                <a:cs typeface="Times New Roman" panose="02020603050405020304" pitchFamily="18" charset="0"/>
              </a:rPr>
              <a:t>Chao Chun Wang </a:t>
            </a:r>
            <a:r>
              <a:rPr lang="en-US" altLang="en-US" sz="1600" b="0" dirty="0">
                <a:cs typeface="Times New Roman" panose="02020603050405020304" pitchFamily="18" charset="0"/>
              </a:rPr>
              <a:t>(</a:t>
            </a:r>
            <a:r>
              <a:rPr lang="en-US" altLang="en-US" sz="1600" b="0" dirty="0" err="1">
                <a:cs typeface="Times New Roman" panose="02020603050405020304" pitchFamily="18" charset="0"/>
              </a:rPr>
              <a:t>MediaTek</a:t>
            </a:r>
            <a:r>
              <a:rPr lang="en-US" altLang="en-US" sz="1600" b="0" dirty="0">
                <a:cs typeface="Times New Roman" panose="02020603050405020304" pitchFamily="18" charset="0"/>
              </a:rPr>
              <a:t>), </a:t>
            </a:r>
            <a:r>
              <a:rPr lang="en-US" altLang="en-US" sz="2000" b="0" dirty="0">
                <a:cs typeface="Times New Roman" panose="02020603050405020304" pitchFamily="18" charset="0"/>
              </a:rPr>
              <a:t>Roy Want </a:t>
            </a:r>
            <a:r>
              <a:rPr lang="en-US" altLang="en-US" sz="1600" b="0" dirty="0">
                <a:cs typeface="Times New Roman" panose="02020603050405020304" pitchFamily="18" charset="0"/>
              </a:rPr>
              <a:t>(Google)</a:t>
            </a:r>
          </a:p>
          <a:p>
            <a:pPr marL="1524000">
              <a:lnSpc>
                <a:spcPct val="90000"/>
              </a:lnSpc>
              <a:buFontTx/>
              <a:buNone/>
            </a:pPr>
            <a:r>
              <a:rPr lang="en-US" altLang="en-US" sz="2000" dirty="0">
                <a:cs typeface="Times New Roman" panose="02020603050405020304" pitchFamily="18" charset="0"/>
              </a:rPr>
              <a:t>Secretary (acting)</a:t>
            </a:r>
            <a:r>
              <a:rPr lang="en-US" altLang="en-US" sz="2000" b="0" dirty="0">
                <a:cs typeface="Times New Roman" panose="02020603050405020304" pitchFamily="18" charset="0"/>
              </a:rPr>
              <a:t>: Erik Lindskog (Samsung)</a:t>
            </a:r>
            <a:endParaRPr lang="en-US" altLang="en-US" sz="1600" b="0" dirty="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2021</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AZ</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Next Generation Positioning </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E60AC-FC90-43B0-A5DF-6AE8F7E48DA7}"/>
              </a:ext>
            </a:extLst>
          </p:cNvPr>
          <p:cNvSpPr>
            <a:spLocks noGrp="1"/>
          </p:cNvSpPr>
          <p:nvPr>
            <p:ph type="title"/>
          </p:nvPr>
        </p:nvSpPr>
        <p:spPr>
          <a:xfrm>
            <a:off x="914401" y="685801"/>
            <a:ext cx="10361084" cy="763591"/>
          </a:xfrm>
        </p:spPr>
        <p:txBody>
          <a:bodyPr/>
          <a:lstStyle/>
          <a:p>
            <a:r>
              <a:rPr lang="en-US" dirty="0"/>
              <a:t>IEEE 802 Rules Documents </a:t>
            </a:r>
          </a:p>
        </p:txBody>
      </p:sp>
      <p:sp>
        <p:nvSpPr>
          <p:cNvPr id="3" name="Content Placeholder 2">
            <a:extLst>
              <a:ext uri="{FF2B5EF4-FFF2-40B4-BE49-F238E27FC236}">
                <a16:creationId xmlns:a16="http://schemas.microsoft.com/office/drawing/2014/main" id="{53129AE0-154C-44C2-BB01-C9AED5640D70}"/>
              </a:ext>
            </a:extLst>
          </p:cNvPr>
          <p:cNvSpPr>
            <a:spLocks noGrp="1"/>
          </p:cNvSpPr>
          <p:nvPr>
            <p:ph idx="1"/>
          </p:nvPr>
        </p:nvSpPr>
        <p:spPr>
          <a:xfrm>
            <a:off x="914401" y="1340768"/>
            <a:ext cx="10361084" cy="4768080"/>
          </a:xfrm>
        </p:spPr>
        <p:txBody>
          <a:bodyPr/>
          <a:lstStyle/>
          <a:p>
            <a:r>
              <a:rPr lang="en-US" sz="2000" dirty="0"/>
              <a:t>IEEE 802 Policies &amp; Procedures (Approved June 2014)</a:t>
            </a:r>
          </a:p>
          <a:p>
            <a:pPr lvl="1"/>
            <a:r>
              <a:rPr lang="en-US" sz="1800" dirty="0">
                <a:hlinkClick r:id="rId2"/>
              </a:rPr>
              <a:t>http://standards.ieee.org/board/aud/LMSC.pdf</a:t>
            </a:r>
            <a:endParaRPr lang="en-US" sz="1800" dirty="0"/>
          </a:p>
          <a:p>
            <a:r>
              <a:rPr lang="en-US" sz="2000" dirty="0"/>
              <a:t>IEEE 802 Operations Manual (Approved 4 August 2020)</a:t>
            </a:r>
          </a:p>
          <a:p>
            <a:pPr lvl="1">
              <a:lnSpc>
                <a:spcPct val="80000"/>
              </a:lnSpc>
              <a:defRPr/>
            </a:pPr>
            <a:r>
              <a:rPr lang="en-US" altLang="en-US" sz="1800" dirty="0">
                <a:hlinkClick r:id="rId3"/>
              </a:rPr>
              <a:t>https://mentor.ieee.org/802-ec/dcn/17/ec-17-0090-24-0PNP-ieee-802-lmsc-operations-manual.pdf</a:t>
            </a:r>
            <a:endParaRPr lang="en-US" altLang="en-US" sz="1800" dirty="0"/>
          </a:p>
          <a:p>
            <a:pPr>
              <a:lnSpc>
                <a:spcPct val="80000"/>
              </a:lnSpc>
              <a:defRPr/>
            </a:pPr>
            <a:r>
              <a:rPr lang="en-US" sz="2000" dirty="0"/>
              <a:t>IEEE 802 Working Group Policies &amp; Procedures (29 July 2016)</a:t>
            </a:r>
            <a:r>
              <a:rPr lang="en-US" altLang="en-US" sz="2000" dirty="0"/>
              <a:t> </a:t>
            </a:r>
          </a:p>
          <a:p>
            <a:pPr lvl="1"/>
            <a:r>
              <a:rPr lang="en-US" altLang="en-US" sz="1800" dirty="0">
                <a:hlinkClick r:id="rId4"/>
              </a:rPr>
              <a:t>http://www.ieee802.org/PNP/approved/IEEE_802_WG_PandP_v19.pdf</a:t>
            </a:r>
            <a:r>
              <a:rPr lang="en-US" altLang="en-US" sz="1800" dirty="0"/>
              <a:t> </a:t>
            </a:r>
          </a:p>
          <a:p>
            <a:r>
              <a:rPr lang="en-US" sz="2000" dirty="0"/>
              <a:t>IEEE 802 LMSC Chair's Guidelines (Approved 15 November 2019)</a:t>
            </a:r>
            <a:endParaRPr lang="en-US" sz="2000" dirty="0">
              <a:hlinkClick r:id="rId5"/>
            </a:endParaRPr>
          </a:p>
          <a:p>
            <a:pPr lvl="1"/>
            <a:r>
              <a:rPr lang="en-US" sz="1800" dirty="0">
                <a:hlinkClick r:id="rId3"/>
              </a:rPr>
              <a:t>https://mentor.ieee.org/802-ec/dcn/17/ec-17-0120-29-0PNP-ieee-802-lmsc-chairs-guidelines.pdf</a:t>
            </a:r>
            <a:r>
              <a:rPr lang="en-US" sz="1800" dirty="0"/>
              <a:t> </a:t>
            </a:r>
          </a:p>
          <a:p>
            <a:r>
              <a:rPr lang="en-US" sz="2000" dirty="0"/>
              <a:t>Participation in IEEE 802 Meetings</a:t>
            </a:r>
          </a:p>
          <a:p>
            <a:pPr lvl="1"/>
            <a:r>
              <a:rPr lang="en-US" sz="1800" u="sng" dirty="0">
                <a:hlinkClick r:id="rId6"/>
              </a:rPr>
              <a:t>https://mentor.ieee.org/802-ec/dcn/17/ec-17-0093-05-0PNP-ieee-802-participation-slide-ppt.ppt</a:t>
            </a:r>
            <a:endParaRPr lang="en-US" sz="1800" u="sng" dirty="0"/>
          </a:p>
          <a:p>
            <a:pPr lvl="1"/>
            <a:endParaRPr lang="en-US" sz="1600" dirty="0"/>
          </a:p>
          <a:p>
            <a:r>
              <a:rPr lang="en-US" sz="1600" dirty="0"/>
              <a:t>Policies and Procedures hierarchy: </a:t>
            </a:r>
            <a:r>
              <a:rPr lang="en-US" sz="1600" b="0" dirty="0">
                <a:hlinkClick r:id="rId7"/>
              </a:rPr>
              <a:t>http://www.ieee802.org/11/Rules/rules.shtml</a:t>
            </a:r>
            <a:endParaRPr lang="en-US" sz="1600" b="0" dirty="0"/>
          </a:p>
          <a:p>
            <a:pPr marL="342900" lvl="1" indent="-342900">
              <a:buFontTx/>
              <a:buChar char="•"/>
            </a:pPr>
            <a:r>
              <a:rPr lang="en-US" altLang="en-US" sz="1600" b="1" dirty="0"/>
              <a:t>IEEE 802 Procedural document website: </a:t>
            </a:r>
            <a:r>
              <a:rPr lang="en-US" altLang="en-US" sz="1600" dirty="0">
                <a:hlinkClick r:id="rId8"/>
              </a:rPr>
              <a:t>http://www.ieee802.org/devdocs.shtml</a:t>
            </a:r>
            <a:endParaRPr lang="en-US" altLang="en-US" sz="1600" dirty="0"/>
          </a:p>
        </p:txBody>
      </p:sp>
      <p:sp>
        <p:nvSpPr>
          <p:cNvPr id="4" name="Slide Number Placeholder 3">
            <a:extLst>
              <a:ext uri="{FF2B5EF4-FFF2-40B4-BE49-F238E27FC236}">
                <a16:creationId xmlns:a16="http://schemas.microsoft.com/office/drawing/2014/main" id="{F7AB0DEE-B75D-4F9D-8547-3D3A0FCBB9A3}"/>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0F91ADEB-41AD-4208-8901-68E8AF7B8E9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AC68828-28ED-4DFE-BE1B-A085FB5C0529}"/>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25149861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14E429-8CBB-47AA-A76C-53DEE065DAB6}"/>
              </a:ext>
            </a:extLst>
          </p:cNvPr>
          <p:cNvSpPr>
            <a:spLocks noGrp="1"/>
          </p:cNvSpPr>
          <p:nvPr>
            <p:ph type="title"/>
          </p:nvPr>
        </p:nvSpPr>
        <p:spPr/>
        <p:txBody>
          <a:bodyPr/>
          <a:lstStyle/>
          <a:p>
            <a:r>
              <a:rPr lang="en-US" dirty="0"/>
              <a:t>IEEE Event Conduct and Safety Statement </a:t>
            </a:r>
          </a:p>
        </p:txBody>
      </p:sp>
      <p:sp>
        <p:nvSpPr>
          <p:cNvPr id="3" name="Content Placeholder 2">
            <a:extLst>
              <a:ext uri="{FF2B5EF4-FFF2-40B4-BE49-F238E27FC236}">
                <a16:creationId xmlns:a16="http://schemas.microsoft.com/office/drawing/2014/main" id="{B89D95A9-3AFC-4A69-B066-4CBB6E9E0CAF}"/>
              </a:ext>
            </a:extLst>
          </p:cNvPr>
          <p:cNvSpPr>
            <a:spLocks noGrp="1"/>
          </p:cNvSpPr>
          <p:nvPr>
            <p:ph idx="1"/>
          </p:nvPr>
        </p:nvSpPr>
        <p:spPr/>
        <p:txBody>
          <a:bodyPr/>
          <a:lstStyle/>
          <a:p>
            <a:r>
              <a:rPr lang="en-US" sz="2800" dirty="0"/>
              <a:t>IEEE believes that science, technology, and engineering are fundamental human activities, for which openness, international collaboration, and the free flow of talent and ideas are essential. Its meetings, conferences, and other events seek to enable engaging, thought-provoking conversations that support IEEE’s core mission of advancing technology for humanity. Accordingly, IEEE is committed to providing a safe, productive, and welcoming environment to all participants, including staff and vendors, at IEEE-related events.</a:t>
            </a:r>
          </a:p>
        </p:txBody>
      </p:sp>
      <p:sp>
        <p:nvSpPr>
          <p:cNvPr id="6" name="Slide Number Placeholder 5">
            <a:extLst>
              <a:ext uri="{FF2B5EF4-FFF2-40B4-BE49-F238E27FC236}">
                <a16:creationId xmlns:a16="http://schemas.microsoft.com/office/drawing/2014/main" id="{DB30327C-17CC-449B-8ED1-95ED4C555CA2}"/>
              </a:ext>
            </a:extLst>
          </p:cNvPr>
          <p:cNvSpPr>
            <a:spLocks noGrp="1"/>
          </p:cNvSpPr>
          <p:nvPr>
            <p:ph type="sldNum" idx="12"/>
          </p:nvPr>
        </p:nvSpPr>
        <p:spPr/>
        <p:txBody>
          <a:bodyPr/>
          <a:lstStyle/>
          <a:p>
            <a:r>
              <a:rPr lang="en-GB" dirty="0"/>
              <a:t>Slide </a:t>
            </a:r>
            <a:fld id="{440F5867-744E-4AA6-B0ED-4C44D2DFBB7B}" type="slidenum">
              <a:rPr lang="en-GB" smtClean="0"/>
              <a:pPr/>
              <a:t>21</a:t>
            </a:fld>
            <a:endParaRPr lang="en-GB" dirty="0"/>
          </a:p>
        </p:txBody>
      </p:sp>
      <p:sp>
        <p:nvSpPr>
          <p:cNvPr id="7" name="Date Placeholder 6"/>
          <p:cNvSpPr>
            <a:spLocks noGrp="1"/>
          </p:cNvSpPr>
          <p:nvPr>
            <p:ph type="dt" idx="15"/>
          </p:nvPr>
        </p:nvSpPr>
        <p:spPr/>
        <p:txBody>
          <a:bodyPr/>
          <a:lstStyle/>
          <a:p>
            <a:r>
              <a:rPr lang="en-US"/>
              <a:t>June 2021</a:t>
            </a:r>
            <a:endParaRPr lang="en-GB" dirty="0"/>
          </a:p>
        </p:txBody>
      </p:sp>
      <p:sp>
        <p:nvSpPr>
          <p:cNvPr id="8" name="Footer Placeholder 7"/>
          <p:cNvSpPr>
            <a:spLocks noGrp="1"/>
          </p:cNvSpPr>
          <p:nvPr>
            <p:ph type="ftr" idx="14"/>
          </p:nvPr>
        </p:nvSpPr>
        <p:spPr/>
        <p:txBody>
          <a:bodyPr/>
          <a:lstStyle/>
          <a:p>
            <a:r>
              <a:rPr lang="en-GB"/>
              <a:t>Jonathan Segev, Intel corporation</a:t>
            </a:r>
            <a:endParaRPr lang="en-GB" dirty="0"/>
          </a:p>
        </p:txBody>
      </p:sp>
    </p:spTree>
    <p:extLst>
      <p:ext uri="{BB962C8B-B14F-4D97-AF65-F5344CB8AC3E}">
        <p14:creationId xmlns:p14="http://schemas.microsoft.com/office/powerpoint/2010/main" val="166827378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26C3E9-A7B3-474D-A76C-34AAA84B1BE0}"/>
              </a:ext>
            </a:extLst>
          </p:cNvPr>
          <p:cNvSpPr>
            <a:spLocks noGrp="1"/>
          </p:cNvSpPr>
          <p:nvPr>
            <p:ph type="title"/>
          </p:nvPr>
        </p:nvSpPr>
        <p:spPr/>
        <p:txBody>
          <a:bodyPr/>
          <a:lstStyle/>
          <a:p>
            <a:pPr lvl="0"/>
            <a:r>
              <a:rPr lang="en-US" dirty="0"/>
              <a:t>IEEE Event Conduct and Safety Statement</a:t>
            </a:r>
          </a:p>
        </p:txBody>
      </p:sp>
      <p:sp>
        <p:nvSpPr>
          <p:cNvPr id="3" name="Content Placeholder 2">
            <a:extLst>
              <a:ext uri="{FF2B5EF4-FFF2-40B4-BE49-F238E27FC236}">
                <a16:creationId xmlns:a16="http://schemas.microsoft.com/office/drawing/2014/main" id="{50C8884F-93AC-457D-910C-DF265A5F553A}"/>
              </a:ext>
            </a:extLst>
          </p:cNvPr>
          <p:cNvSpPr>
            <a:spLocks noGrp="1"/>
          </p:cNvSpPr>
          <p:nvPr>
            <p:ph idx="1"/>
          </p:nvPr>
        </p:nvSpPr>
        <p:spPr>
          <a:xfrm>
            <a:off x="334432" y="1830390"/>
            <a:ext cx="11247967" cy="4622796"/>
          </a:xfrm>
        </p:spPr>
        <p:txBody>
          <a:bodyPr/>
          <a:lstStyle/>
          <a:p>
            <a:pPr lvl="0"/>
            <a:r>
              <a:rPr lang="en-US" sz="2800" dirty="0"/>
              <a:t>IEEE has no tolerance for discrimination, harassment, or bullying in any form at IEEE-related events.  All participants have the right to pursue shared interests without harassment or discrimination in an environment that supports diversity and inclusion.  Participants are expected to adhere to these principles and respect the rights of others. </a:t>
            </a:r>
          </a:p>
          <a:p>
            <a:pPr lvl="0"/>
            <a:r>
              <a:rPr lang="en-US" sz="2800" dirty="0"/>
              <a:t>IEEE seeks to provide a secure environment at its events. Participants should report any behavior inconsistent with the principles outlined here, to onsite staff, security or venue personnel, or to eventconduct@ieee.org.</a:t>
            </a:r>
          </a:p>
        </p:txBody>
      </p:sp>
      <p:sp>
        <p:nvSpPr>
          <p:cNvPr id="6" name="Slide Number Placeholder 5">
            <a:extLst>
              <a:ext uri="{FF2B5EF4-FFF2-40B4-BE49-F238E27FC236}">
                <a16:creationId xmlns:a16="http://schemas.microsoft.com/office/drawing/2014/main" id="{70DAE11B-3DD5-4DDE-A787-6F939A16AE3C}"/>
              </a:ext>
            </a:extLst>
          </p:cNvPr>
          <p:cNvSpPr>
            <a:spLocks noGrp="1"/>
          </p:cNvSpPr>
          <p:nvPr>
            <p:ph type="sldNum" idx="12"/>
          </p:nvPr>
        </p:nvSpPr>
        <p:spPr/>
        <p:txBody>
          <a:bodyPr/>
          <a:lstStyle/>
          <a:p>
            <a:r>
              <a:rPr lang="en-GB" dirty="0"/>
              <a:t>Slide </a:t>
            </a:r>
            <a:fld id="{440F5867-744E-4AA6-B0ED-4C44D2DFBB7B}" type="slidenum">
              <a:rPr lang="en-GB" smtClean="0"/>
              <a:pPr/>
              <a:t>22</a:t>
            </a:fld>
            <a:endParaRPr lang="en-GB" dirty="0"/>
          </a:p>
        </p:txBody>
      </p:sp>
      <p:sp>
        <p:nvSpPr>
          <p:cNvPr id="7" name="Date Placeholder 6"/>
          <p:cNvSpPr>
            <a:spLocks noGrp="1"/>
          </p:cNvSpPr>
          <p:nvPr>
            <p:ph type="dt" idx="15"/>
          </p:nvPr>
        </p:nvSpPr>
        <p:spPr/>
        <p:txBody>
          <a:bodyPr/>
          <a:lstStyle/>
          <a:p>
            <a:r>
              <a:rPr lang="en-US"/>
              <a:t>June 2021</a:t>
            </a:r>
            <a:endParaRPr lang="en-GB" dirty="0"/>
          </a:p>
        </p:txBody>
      </p:sp>
      <p:sp>
        <p:nvSpPr>
          <p:cNvPr id="8" name="Footer Placeholder 7"/>
          <p:cNvSpPr>
            <a:spLocks noGrp="1"/>
          </p:cNvSpPr>
          <p:nvPr>
            <p:ph type="ftr" idx="14"/>
          </p:nvPr>
        </p:nvSpPr>
        <p:spPr/>
        <p:txBody>
          <a:bodyPr/>
          <a:lstStyle/>
          <a:p>
            <a:r>
              <a:rPr lang="en-GB"/>
              <a:t>Jonathan Segev, Intel corporation</a:t>
            </a:r>
            <a:endParaRPr lang="en-GB" dirty="0"/>
          </a:p>
        </p:txBody>
      </p:sp>
    </p:spTree>
    <p:extLst>
      <p:ext uri="{BB962C8B-B14F-4D97-AF65-F5344CB8AC3E}">
        <p14:creationId xmlns:p14="http://schemas.microsoft.com/office/powerpoint/2010/main" val="275861400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F99BFC-3A65-4FC4-8124-D9D869BE3776}"/>
              </a:ext>
            </a:extLst>
          </p:cNvPr>
          <p:cNvSpPr>
            <a:spLocks noGrp="1"/>
          </p:cNvSpPr>
          <p:nvPr>
            <p:ph type="title"/>
          </p:nvPr>
        </p:nvSpPr>
        <p:spPr/>
        <p:txBody>
          <a:bodyPr/>
          <a:lstStyle/>
          <a:p>
            <a:r>
              <a:rPr lang="en-US" dirty="0"/>
              <a:t>Meeting Decorum</a:t>
            </a:r>
          </a:p>
        </p:txBody>
      </p:sp>
      <p:sp>
        <p:nvSpPr>
          <p:cNvPr id="3" name="Content Placeholder 2">
            <a:extLst>
              <a:ext uri="{FF2B5EF4-FFF2-40B4-BE49-F238E27FC236}">
                <a16:creationId xmlns:a16="http://schemas.microsoft.com/office/drawing/2014/main" id="{1EE5522F-9327-4DF8-BBE7-DC428B3E56CE}"/>
              </a:ext>
            </a:extLst>
          </p:cNvPr>
          <p:cNvSpPr>
            <a:spLocks noGrp="1"/>
          </p:cNvSpPr>
          <p:nvPr>
            <p:ph idx="1"/>
          </p:nvPr>
        </p:nvSpPr>
        <p:spPr/>
        <p:txBody>
          <a:bodyPr/>
          <a:lstStyle/>
          <a:p>
            <a:r>
              <a:rPr lang="en-US" dirty="0"/>
              <a:t>Please mute the microphone unless you want to address the group.</a:t>
            </a:r>
          </a:p>
        </p:txBody>
      </p:sp>
      <p:sp>
        <p:nvSpPr>
          <p:cNvPr id="4" name="Slide Number Placeholder 3">
            <a:extLst>
              <a:ext uri="{FF2B5EF4-FFF2-40B4-BE49-F238E27FC236}">
                <a16:creationId xmlns:a16="http://schemas.microsoft.com/office/drawing/2014/main" id="{942A35F6-F31A-4E2C-AA8B-E621F2C4BA29}"/>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2E15D0AA-5587-4F6A-8719-CC318052017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5373F3AC-C323-4AA4-B1D4-4EAFFFD5690C}"/>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269168285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May IEEE  Electronic Meeting Week Agenda</a:t>
            </a:r>
            <a:endParaRPr lang="en-US" dirty="0"/>
          </a:p>
        </p:txBody>
      </p:sp>
      <p:sp>
        <p:nvSpPr>
          <p:cNvPr id="3" name="Content Placeholder 2"/>
          <p:cNvSpPr>
            <a:spLocks noGrp="1"/>
          </p:cNvSpPr>
          <p:nvPr>
            <p:ph idx="1"/>
          </p:nvPr>
        </p:nvSpPr>
        <p:spPr>
          <a:xfrm>
            <a:off x="914401" y="1462707"/>
            <a:ext cx="10361084" cy="4846613"/>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the week (5 min).</a:t>
            </a:r>
          </a:p>
          <a:p>
            <a:pPr algn="just">
              <a:spcBef>
                <a:spcPct val="20000"/>
              </a:spcBef>
              <a:buFontTx/>
              <a:buChar char="•"/>
            </a:pPr>
            <a:r>
              <a:rPr lang="en-US" altLang="en-US" sz="1600" b="0" dirty="0"/>
              <a:t>Review of LB253 CR results and progress. (10min) – Roy </a:t>
            </a:r>
          </a:p>
          <a:p>
            <a:pPr algn="just">
              <a:spcBef>
                <a:spcPct val="20000"/>
              </a:spcBef>
              <a:buFontTx/>
              <a:buChar char="•"/>
            </a:pPr>
            <a:r>
              <a:rPr lang="en-US" altLang="en-US" sz="1600" b="0" dirty="0"/>
              <a:t>Consider approval of previous meeting minutes.</a:t>
            </a:r>
          </a:p>
          <a:p>
            <a:pPr algn="just">
              <a:spcBef>
                <a:spcPct val="20000"/>
              </a:spcBef>
              <a:buFontTx/>
              <a:buChar char="•"/>
            </a:pPr>
            <a:r>
              <a:rPr lang="en-US" altLang="en-US" sz="1600" b="0" dirty="0"/>
              <a:t>Consider motions that met SP threshold from earlier meetings.</a:t>
            </a:r>
          </a:p>
          <a:p>
            <a:pPr algn="just">
              <a:spcBef>
                <a:spcPct val="20000"/>
              </a:spcBef>
              <a:buFontTx/>
              <a:buChar char="•"/>
            </a:pPr>
            <a:r>
              <a:rPr lang="en-US" altLang="en-US" sz="1600" b="0" dirty="0"/>
              <a:t>Review and consider PAR extension approval (Jonathan)</a:t>
            </a:r>
          </a:p>
          <a:p>
            <a:pPr algn="just">
              <a:spcBef>
                <a:spcPct val="20000"/>
              </a:spcBef>
              <a:buFontTx/>
              <a:buChar char="•"/>
            </a:pPr>
            <a:r>
              <a:rPr lang="en-US" altLang="en-US" sz="1600" b="0" dirty="0"/>
              <a:t>Review submissions. – as permitted.</a:t>
            </a:r>
          </a:p>
          <a:p>
            <a:pPr algn="just">
              <a:spcBef>
                <a:spcPct val="20000"/>
              </a:spcBef>
              <a:buFontTx/>
              <a:buChar char="•"/>
            </a:pPr>
            <a:r>
              <a:rPr lang="en-US" sz="1600" b="0" dirty="0"/>
              <a:t>Review and setup telecon plan – 5 min special order</a:t>
            </a:r>
          </a:p>
          <a:p>
            <a:pPr algn="just">
              <a:spcBef>
                <a:spcPct val="20000"/>
              </a:spcBef>
              <a:buFontTx/>
              <a:buChar char="•"/>
            </a:pPr>
            <a:r>
              <a:rPr lang="en-US" sz="1600" b="0" dirty="0"/>
              <a:t>Review progress made during the week – 5 min special order</a:t>
            </a:r>
          </a:p>
          <a:p>
            <a:pPr algn="just">
              <a:spcBef>
                <a:spcPct val="20000"/>
              </a:spcBef>
              <a:buFontTx/>
              <a:buChar char="•"/>
            </a:pPr>
            <a:r>
              <a:rPr lang="en-US" sz="1600" b="0" dirty="0"/>
              <a:t>Review program timelines – 10min special order</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Adjourn</a:t>
            </a:r>
          </a:p>
          <a:p>
            <a:pPr lvl="1"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401121650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week</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2021</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4123239765"/>
              </p:ext>
            </p:extLst>
          </p:nvPr>
        </p:nvGraphicFramePr>
        <p:xfrm>
          <a:off x="914401" y="1260086"/>
          <a:ext cx="10460567" cy="2468752"/>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11-21-486</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r>
                        <a:rPr lang="en-US" sz="1400" b="0" dirty="0"/>
                        <a:t>11-21-749</a:t>
                      </a:r>
                    </a:p>
                  </a:txBody>
                  <a:tcPr marT="45712" marB="45712"/>
                </a:tc>
                <a:tc>
                  <a:txBody>
                    <a:bodyPr/>
                    <a:lstStyle/>
                    <a:p>
                      <a:r>
                        <a:rPr lang="en-US" sz="1400" b="0" dirty="0"/>
                        <a:t>Roy Want</a:t>
                      </a:r>
                    </a:p>
                  </a:txBody>
                  <a:tcPr marT="45712" marB="45712"/>
                </a:tc>
                <a:tc>
                  <a:txBody>
                    <a:bodyPr/>
                    <a:lstStyle/>
                    <a:p>
                      <a:r>
                        <a:rPr lang="en-US" sz="1400" b="0" dirty="0"/>
                        <a:t>L</a:t>
                      </a:r>
                      <a:r>
                        <a:rPr lang="en-US" sz="1400" b="0" i="0" kern="1200" dirty="0">
                          <a:solidFill>
                            <a:schemeClr val="dk1"/>
                          </a:solidFill>
                          <a:effectLst/>
                          <a:latin typeface="+mn-lt"/>
                          <a:ea typeface="+mn-ea"/>
                          <a:cs typeface="+mn-cs"/>
                        </a:rPr>
                        <a:t>B253 Comments</a:t>
                      </a:r>
                      <a:endParaRPr lang="en-US" sz="1400" b="0" dirty="0"/>
                    </a:p>
                  </a:txBody>
                  <a:tcPr marT="45712" marB="45712"/>
                </a:tc>
                <a:tc>
                  <a:txBody>
                    <a:bodyPr/>
                    <a:lstStyle/>
                    <a:p>
                      <a:r>
                        <a:rPr lang="en-US" sz="1400" b="0" dirty="0"/>
                        <a:t>Editors</a:t>
                      </a:r>
                    </a:p>
                  </a:txBody>
                  <a:tcPr marT="45712" marB="45712"/>
                </a:tc>
                <a:extLst>
                  <a:ext uri="{0D108BD9-81ED-4DB2-BD59-A6C34878D82A}">
                    <a16:rowId xmlns:a16="http://schemas.microsoft.com/office/drawing/2014/main" val="10002"/>
                  </a:ext>
                </a:extLst>
              </a:tr>
              <a:tr h="0">
                <a:tc>
                  <a:txBody>
                    <a:bodyPr/>
                    <a:lstStyle/>
                    <a:p>
                      <a:r>
                        <a:rPr lang="en-US" sz="1400" kern="1200" dirty="0">
                          <a:solidFill>
                            <a:schemeClr val="dk1"/>
                          </a:solidFill>
                          <a:latin typeface="+mn-lt"/>
                          <a:ea typeface="+mn-ea"/>
                          <a:cs typeface="+mn-cs"/>
                        </a:rPr>
                        <a:t>11-21-761</a:t>
                      </a:r>
                    </a:p>
                  </a:txBody>
                  <a:tcPr marT="45712" marB="45712"/>
                </a:tc>
                <a:tc>
                  <a:txBody>
                    <a:bodyPr/>
                    <a:lstStyle/>
                    <a:p>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comment resolution lb253 parameters part 4 </a:t>
                      </a:r>
                    </a:p>
                  </a:txBody>
                  <a:tcPr marT="45712" marB="45712"/>
                </a:tc>
                <a:tc>
                  <a:txBody>
                    <a:bodyPr/>
                    <a:lstStyle/>
                    <a:p>
                      <a:r>
                        <a:rPr lang="en-US" sz="14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10006"/>
                  </a:ext>
                </a:extLst>
              </a:tr>
              <a:tr h="0">
                <a:tc>
                  <a:txBody>
                    <a:bodyPr/>
                    <a:lstStyle/>
                    <a:p>
                      <a:r>
                        <a:rPr lang="en-US" sz="1400" kern="1200" dirty="0">
                          <a:solidFill>
                            <a:schemeClr val="dk1"/>
                          </a:solidFill>
                          <a:latin typeface="+mn-lt"/>
                          <a:ea typeface="+mn-ea"/>
                          <a:cs typeface="+mn-cs"/>
                        </a:rPr>
                        <a:t>11-21-810</a:t>
                      </a:r>
                    </a:p>
                  </a:txBody>
                  <a:tcPr marT="45712" marB="45712"/>
                </a:tc>
                <a:tc>
                  <a:txBody>
                    <a:bodyPr/>
                    <a:lstStyle/>
                    <a:p>
                      <a:r>
                        <a:rPr lang="en-US" sz="1400" kern="1200" dirty="0">
                          <a:solidFill>
                            <a:schemeClr val="dk1"/>
                          </a:solidFill>
                          <a:latin typeface="+mn-lt"/>
                          <a:ea typeface="+mn-ea"/>
                          <a:cs typeface="+mn-cs"/>
                        </a:rPr>
                        <a:t>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three CID resolutions for lb253</a:t>
                      </a:r>
                    </a:p>
                  </a:txBody>
                  <a:tcPr marT="45712" marB="45712"/>
                </a:tc>
                <a:tc>
                  <a:txBody>
                    <a:bodyPr/>
                    <a:lstStyle/>
                    <a:p>
                      <a:r>
                        <a:rPr lang="en-US" sz="14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10007"/>
                  </a:ext>
                </a:extLst>
              </a:tr>
              <a:tr h="0">
                <a:tc>
                  <a:txBody>
                    <a:bodyPr/>
                    <a:lstStyle/>
                    <a:p>
                      <a:r>
                        <a:rPr lang="en-US" sz="1400" kern="1200" dirty="0">
                          <a:solidFill>
                            <a:schemeClr val="dk1"/>
                          </a:solidFill>
                          <a:latin typeface="+mn-lt"/>
                          <a:ea typeface="+mn-ea"/>
                          <a:cs typeface="+mn-cs"/>
                        </a:rPr>
                        <a:t>11-21-811</a:t>
                      </a:r>
                    </a:p>
                  </a:txBody>
                  <a:tcPr marT="45712" marB="45712"/>
                </a:tc>
                <a:tc>
                  <a:txBody>
                    <a:bodyPr/>
                    <a:lstStyle/>
                    <a:p>
                      <a:r>
                        <a:rPr lang="en-US" sz="1400" kern="1200" dirty="0">
                          <a:solidFill>
                            <a:schemeClr val="dk1"/>
                          </a:solidFill>
                          <a:latin typeface="+mn-lt"/>
                          <a:ea typeface="+mn-ea"/>
                          <a:cs typeface="+mn-cs"/>
                        </a:rPr>
                        <a:t>Youhan Kim</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 LB253 </a:t>
                      </a:r>
                      <a:r>
                        <a:rPr lang="en-US" sz="1400" kern="1200" dirty="0" err="1">
                          <a:solidFill>
                            <a:schemeClr val="dk1"/>
                          </a:solidFill>
                          <a:latin typeface="+mn-lt"/>
                          <a:ea typeface="+mn-ea"/>
                          <a:cs typeface="+mn-cs"/>
                        </a:rPr>
                        <a:t>Misc</a:t>
                      </a:r>
                      <a:r>
                        <a:rPr lang="en-US" sz="1400" kern="1200" dirty="0">
                          <a:solidFill>
                            <a:schemeClr val="dk1"/>
                          </a:solidFill>
                          <a:latin typeface="+mn-lt"/>
                          <a:ea typeface="+mn-ea"/>
                          <a:cs typeface="+mn-cs"/>
                        </a:rPr>
                        <a:t> Comments</a:t>
                      </a:r>
                    </a:p>
                  </a:txBody>
                  <a:tcPr marT="45712" marB="45712"/>
                </a:tc>
                <a:tc>
                  <a:txBody>
                    <a:bodyPr/>
                    <a:lstStyle/>
                    <a:p>
                      <a:r>
                        <a:rPr lang="en-US" sz="14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10008"/>
                  </a:ext>
                </a:extLst>
              </a:tr>
              <a:tr h="0">
                <a:tc>
                  <a:txBody>
                    <a:bodyPr/>
                    <a:lstStyle/>
                    <a:p>
                      <a:r>
                        <a:rPr lang="en-US" sz="1400" dirty="0"/>
                        <a:t>11-21-0815</a:t>
                      </a:r>
                    </a:p>
                  </a:txBody>
                  <a:tcPr marT="45712" marB="45712"/>
                </a:tc>
                <a:tc>
                  <a:txBody>
                    <a:bodyPr/>
                    <a:lstStyle/>
                    <a:p>
                      <a:r>
                        <a:rPr lang="en-US" sz="1400"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CR for </a:t>
                      </a:r>
                      <a:r>
                        <a:rPr lang="en-US" sz="1400" dirty="0" err="1"/>
                        <a:t>Misc</a:t>
                      </a:r>
                      <a:r>
                        <a:rPr lang="en-US" sz="1400" dirty="0"/>
                        <a:t> CIDs on Trigger frame format </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9"/>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52002374"/>
                  </a:ext>
                </a:extLst>
              </a:tr>
            </a:tbl>
          </a:graphicData>
        </a:graphic>
      </p:graphicFrame>
    </p:spTree>
    <p:extLst>
      <p:ext uri="{BB962C8B-B14F-4D97-AF65-F5344CB8AC3E}">
        <p14:creationId xmlns:p14="http://schemas.microsoft.com/office/powerpoint/2010/main" val="160697815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May 10</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Review of LB253 CR results and progress. (10min) – Roy </a:t>
            </a:r>
          </a:p>
          <a:p>
            <a:pPr algn="just">
              <a:spcBef>
                <a:spcPct val="20000"/>
              </a:spcBef>
              <a:buFontTx/>
              <a:buChar char="•"/>
            </a:pPr>
            <a:r>
              <a:rPr lang="en-US" altLang="en-US" sz="1800" b="0" dirty="0"/>
              <a:t>Consider approval of previous meeting minutes.</a:t>
            </a:r>
          </a:p>
          <a:p>
            <a:pPr algn="just">
              <a:spcBef>
                <a:spcPct val="20000"/>
              </a:spcBef>
              <a:buFontTx/>
              <a:buChar char="•"/>
            </a:pPr>
            <a:r>
              <a:rPr lang="en-US" altLang="en-US" sz="1800" b="0" dirty="0"/>
              <a:t>Consider motions that met SP threshold from earlier meetings (11-20-486).</a:t>
            </a:r>
          </a:p>
          <a:p>
            <a:pPr algn="just">
              <a:spcBef>
                <a:spcPct val="20000"/>
              </a:spcBef>
              <a:buFontTx/>
              <a:buChar char="•"/>
            </a:pPr>
            <a:r>
              <a:rPr lang="en-US" altLang="en-US" sz="1800" b="0" dirty="0"/>
              <a:t>Review submissions. – as time permits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Recess</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227949378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Tue.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2021</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577811355"/>
              </p:ext>
            </p:extLst>
          </p:nvPr>
        </p:nvGraphicFramePr>
        <p:xfrm>
          <a:off x="914401" y="1260086"/>
          <a:ext cx="10460567" cy="3078320"/>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11-21-486</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r>
                        <a:rPr lang="en-US" sz="1400" b="0" dirty="0"/>
                        <a:t>11-21-258</a:t>
                      </a:r>
                    </a:p>
                  </a:txBody>
                  <a:tcPr marT="45712" marB="45712"/>
                </a:tc>
                <a:tc>
                  <a:txBody>
                    <a:bodyPr/>
                    <a:lstStyle/>
                    <a:p>
                      <a:r>
                        <a:rPr lang="en-US" sz="1400" b="0" dirty="0"/>
                        <a:t>Roy Want</a:t>
                      </a:r>
                    </a:p>
                  </a:txBody>
                  <a:tcPr marT="45712" marB="45712"/>
                </a:tc>
                <a:tc>
                  <a:txBody>
                    <a:bodyPr/>
                    <a:lstStyle/>
                    <a:p>
                      <a:r>
                        <a:rPr lang="en-US" sz="1400" b="0" dirty="0"/>
                        <a:t>L</a:t>
                      </a:r>
                      <a:r>
                        <a:rPr lang="en-US" sz="1400" b="0" i="0" kern="1200" dirty="0">
                          <a:solidFill>
                            <a:schemeClr val="dk1"/>
                          </a:solidFill>
                          <a:effectLst/>
                          <a:latin typeface="+mn-lt"/>
                          <a:ea typeface="+mn-ea"/>
                          <a:cs typeface="+mn-cs"/>
                        </a:rPr>
                        <a:t>B253 Comments</a:t>
                      </a:r>
                      <a:endParaRPr lang="en-US" sz="1400" b="0" dirty="0"/>
                    </a:p>
                  </a:txBody>
                  <a:tcPr marT="45712" marB="45712"/>
                </a:tc>
                <a:tc>
                  <a:txBody>
                    <a:bodyPr/>
                    <a:lstStyle/>
                    <a:p>
                      <a:r>
                        <a:rPr lang="en-US" sz="1400" b="0" dirty="0"/>
                        <a:t>Editors</a:t>
                      </a:r>
                    </a:p>
                  </a:txBody>
                  <a:tcPr marT="45712" marB="45712"/>
                </a:tc>
                <a:extLst>
                  <a:ext uri="{0D108BD9-81ED-4DB2-BD59-A6C34878D82A}">
                    <a16:rowId xmlns:a16="http://schemas.microsoft.com/office/drawing/2014/main" val="10002"/>
                  </a:ext>
                </a:extLst>
              </a:tr>
              <a:tr h="0">
                <a:tc>
                  <a:txBody>
                    <a:bodyPr/>
                    <a:lstStyle/>
                    <a:p>
                      <a:r>
                        <a:rPr lang="en-US" sz="1400" kern="1200" dirty="0">
                          <a:solidFill>
                            <a:schemeClr val="dk1"/>
                          </a:solidFill>
                          <a:latin typeface="+mn-lt"/>
                          <a:ea typeface="+mn-ea"/>
                          <a:cs typeface="+mn-cs"/>
                        </a:rPr>
                        <a:t>11-21-761</a:t>
                      </a:r>
                    </a:p>
                  </a:txBody>
                  <a:tcPr marT="45712" marB="45712"/>
                </a:tc>
                <a:tc>
                  <a:txBody>
                    <a:bodyPr/>
                    <a:lstStyle/>
                    <a:p>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comment resolution lb253 parameters part 4 </a:t>
                      </a:r>
                    </a:p>
                  </a:txBody>
                  <a:tcPr marT="45712" marB="45712"/>
                </a:tc>
                <a:tc>
                  <a:txBody>
                    <a:bodyPr/>
                    <a:lstStyle/>
                    <a:p>
                      <a:r>
                        <a:rPr lang="en-US" sz="14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10003"/>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4"/>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5"/>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314492359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Approval of previous meeting minutes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p:txBody>
          <a:bodyPr/>
          <a:lstStyle/>
          <a:p>
            <a:r>
              <a:rPr lang="en-US" sz="2000" dirty="0"/>
              <a:t>Motion </a:t>
            </a:r>
            <a:r>
              <a:rPr lang="en-US" sz="2000" b="0" dirty="0"/>
              <a:t>(202105-01):</a:t>
            </a:r>
          </a:p>
          <a:p>
            <a:pPr marL="0" indent="0"/>
            <a:r>
              <a:rPr lang="en-US" sz="2000" b="0" dirty="0"/>
              <a:t>Move to approve document 11-21-0422r0 </a:t>
            </a:r>
            <a:r>
              <a:rPr lang="en-US" sz="2000" b="0" dirty="0" err="1"/>
              <a:t>TGaz</a:t>
            </a:r>
            <a:r>
              <a:rPr lang="en-US" sz="2000" b="0" dirty="0"/>
              <a:t> 2021 March Plenary Minutes as the </a:t>
            </a:r>
            <a:r>
              <a:rPr lang="en-US" sz="2000" b="0" dirty="0" err="1"/>
              <a:t>TGaz</a:t>
            </a:r>
            <a:r>
              <a:rPr lang="en-US" sz="2000" b="0" dirty="0"/>
              <a:t> meetings minutes for the March IEEE Electronic meeting week. </a:t>
            </a:r>
          </a:p>
          <a:p>
            <a:endParaRPr lang="en-US" sz="2000" b="0" dirty="0"/>
          </a:p>
          <a:p>
            <a:r>
              <a:rPr lang="en-US" sz="2000" b="0" dirty="0"/>
              <a:t>Moved by: Stuart Kerry</a:t>
            </a:r>
          </a:p>
          <a:p>
            <a:r>
              <a:rPr lang="en-US" sz="2000" b="0" dirty="0"/>
              <a:t>Seconded by: Assaf Kasher</a:t>
            </a:r>
          </a:p>
          <a:p>
            <a:r>
              <a:rPr lang="en-US" sz="2000" b="0" dirty="0"/>
              <a:t>Results (Y/N/A):  19/0/1</a:t>
            </a:r>
          </a:p>
          <a:p>
            <a:r>
              <a:rPr lang="en-US" sz="2000" b="0" dirty="0"/>
              <a:t>Motion passes</a:t>
            </a:r>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423176210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Approval of previous meeting minutes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751015"/>
            <a:ext cx="10361084" cy="4343400"/>
          </a:xfrm>
        </p:spPr>
        <p:txBody>
          <a:bodyPr/>
          <a:lstStyle/>
          <a:p>
            <a:endParaRPr lang="en-US" sz="2000" dirty="0"/>
          </a:p>
          <a:p>
            <a:r>
              <a:rPr lang="en-US" sz="2000" dirty="0"/>
              <a:t>Motion </a:t>
            </a:r>
            <a:r>
              <a:rPr lang="en-US" sz="2000" b="0" dirty="0"/>
              <a:t>(202105-02):</a:t>
            </a:r>
          </a:p>
          <a:p>
            <a:pPr marL="0" indent="0"/>
            <a:r>
              <a:rPr lang="en-US" sz="2000" b="0" dirty="0"/>
              <a:t>Move to approve document 11-21-0777r0 March-May 2021 Telecon Minutes as the </a:t>
            </a:r>
            <a:r>
              <a:rPr lang="en-US" sz="2000" b="0" dirty="0" err="1"/>
              <a:t>TGaz</a:t>
            </a:r>
            <a:r>
              <a:rPr lang="en-US" sz="2000" b="0" dirty="0"/>
              <a:t> meetings minutes for telecons running between the March and May IEEE Electronic meeting weeks. </a:t>
            </a:r>
          </a:p>
          <a:p>
            <a:endParaRPr lang="en-US" sz="2000" b="0" dirty="0"/>
          </a:p>
          <a:p>
            <a:r>
              <a:rPr lang="en-US" sz="2000" b="0" dirty="0"/>
              <a:t>Moved by: Ali Raissinia </a:t>
            </a:r>
          </a:p>
          <a:p>
            <a:r>
              <a:rPr lang="en-US" sz="2000" b="0" dirty="0"/>
              <a:t>Seconded by: Assaf Kasher</a:t>
            </a:r>
          </a:p>
          <a:p>
            <a:r>
              <a:rPr lang="en-US" sz="2000" b="0" dirty="0"/>
              <a:t>Results (Y/N/A): unanimous </a:t>
            </a:r>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7728850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xfrm>
            <a:off x="479376" y="1981201"/>
            <a:ext cx="11161240" cy="4113213"/>
          </a:xfrm>
          <a:ln/>
        </p:spPr>
        <p:txBody>
          <a:bodyPr/>
          <a:lstStyle/>
          <a:p>
            <a:pPr indent="12700" algn="just">
              <a:spcBef>
                <a:spcPct val="20000"/>
              </a:spcBef>
            </a:pPr>
            <a:r>
              <a:rPr lang="en-US" altLang="en-US" dirty="0"/>
              <a:t>This submission contains the agenda for IEEE 802.11 </a:t>
            </a:r>
            <a:r>
              <a:rPr lang="en-US" altLang="en-US" dirty="0" err="1"/>
              <a:t>TGaz</a:t>
            </a:r>
            <a:r>
              <a:rPr lang="en-US" altLang="en-US" dirty="0"/>
              <a:t> Next Generation Positioning of May Electronic meeting and teleconferences running between the May and July IEEE 802.11 meetings.</a:t>
            </a:r>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June 2021</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11-21-708 few </a:t>
            </a:r>
            <a:r>
              <a:rPr lang="en-US" sz="2000" b="0" dirty="0" err="1"/>
              <a:t>lb</a:t>
            </a:r>
            <a:r>
              <a:rPr lang="en-US" sz="2000" b="0" dirty="0"/>
              <a:t> 253 </a:t>
            </a:r>
            <a:r>
              <a:rPr lang="en-US" sz="2000" b="0" dirty="0" err="1"/>
              <a:t>crs</a:t>
            </a:r>
            <a:r>
              <a:rPr lang="en-US" sz="2000" b="0" dirty="0"/>
              <a:t> –b (Nehru Bhandaru)</a:t>
            </a:r>
          </a:p>
          <a:p>
            <a:endParaRPr lang="en-US" sz="1800" b="0" dirty="0"/>
          </a:p>
          <a:p>
            <a:r>
              <a:rPr lang="en-US" sz="2000" dirty="0"/>
              <a:t>Motion </a:t>
            </a:r>
            <a:r>
              <a:rPr lang="en-US" sz="2000" b="0" dirty="0"/>
              <a:t>(202105-03):</a:t>
            </a:r>
          </a:p>
          <a:p>
            <a:r>
              <a:rPr lang="en-US" sz="2000" b="0" dirty="0"/>
              <a:t>Move to adopt the resolution depicted by document 11-21-0708r0 for </a:t>
            </a:r>
            <a:r>
              <a:rPr lang="pt-BR" sz="2000" b="0" dirty="0"/>
              <a:t>CIDs 5260, 5351, 5364, 5385</a:t>
            </a:r>
          </a:p>
          <a:p>
            <a:pPr marL="0" indent="0"/>
            <a:r>
              <a:rPr lang="en-US" sz="2000" b="0" dirty="0"/>
              <a:t>(4 CIDs total), instruct the technical editor to incorporate it in the P802.11az draft and grant the editor editorial license. </a:t>
            </a:r>
          </a:p>
          <a:p>
            <a:endParaRPr lang="en-US" sz="2000" b="0" dirty="0"/>
          </a:p>
          <a:p>
            <a:r>
              <a:rPr lang="en-US" sz="2000" b="0" dirty="0"/>
              <a:t>Moved by: Nehru Bhandaru</a:t>
            </a:r>
          </a:p>
          <a:p>
            <a:r>
              <a:rPr lang="en-US" sz="2000" b="0" dirty="0"/>
              <a:t>Seconded by: Ali Raissinia </a:t>
            </a:r>
          </a:p>
          <a:p>
            <a:r>
              <a:rPr lang="en-US" sz="2000" b="0" dirty="0"/>
              <a:t>Results (Y/N/A): unanimous</a:t>
            </a:r>
          </a:p>
          <a:p>
            <a:endParaRPr lang="en-US" sz="2000" b="0" dirty="0"/>
          </a:p>
          <a:p>
            <a:r>
              <a:rPr lang="en-US" sz="1800" b="0" dirty="0"/>
              <a:t>Results from the April 29</a:t>
            </a:r>
            <a:r>
              <a:rPr lang="en-US" sz="1800" b="0" baseline="30000" dirty="0"/>
              <a:t>th</a:t>
            </a:r>
            <a:r>
              <a:rPr lang="en-US" sz="1800" b="0" dirty="0"/>
              <a:t> Telecon: 9/0/0</a:t>
            </a:r>
          </a:p>
          <a:p>
            <a:r>
              <a:rPr lang="en-US" sz="1600" b="0" dirty="0">
                <a:hlinkClick r:id="rId2"/>
              </a:rPr>
              <a:t>https://mentor.ieee.org/802.11/dcn/21/11-21-0708-00-00az-few-lb-253-crs-b.docx</a:t>
            </a:r>
            <a:r>
              <a:rPr lang="en-US" sz="1600" b="0" dirty="0"/>
              <a:t> </a:t>
            </a:r>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370670348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11-21-536 Comment Resolutions on Several PHY Topics (Steve Shellhammer)</a:t>
            </a:r>
          </a:p>
          <a:p>
            <a:endParaRPr lang="en-US" sz="1400" b="0" dirty="0"/>
          </a:p>
          <a:p>
            <a:r>
              <a:rPr lang="en-US" sz="2000" dirty="0"/>
              <a:t>Motion </a:t>
            </a:r>
            <a:r>
              <a:rPr lang="en-US" sz="2000" b="0" dirty="0"/>
              <a:t>(202105-04):</a:t>
            </a:r>
          </a:p>
          <a:p>
            <a:pPr marL="0" indent="0"/>
            <a:r>
              <a:rPr lang="en-US" sz="2000" b="0" dirty="0"/>
              <a:t>Move to adopt the resolution depicted by document 11-21-0536r1 for </a:t>
            </a:r>
            <a:r>
              <a:rPr lang="pt-BR" sz="2000" b="0" dirty="0"/>
              <a:t>CIDs </a:t>
            </a:r>
            <a:r>
              <a:rPr lang="en-US" sz="2000" b="0" dirty="0"/>
              <a:t>5413, 5414, 5415, 5416 and 5417 (5 CIDs total), instruct the technical editor to incorporate it in the P802.11az draft and grant the editor editorial license. </a:t>
            </a:r>
          </a:p>
          <a:p>
            <a:endParaRPr lang="en-US" sz="2000" b="0" dirty="0"/>
          </a:p>
          <a:p>
            <a:r>
              <a:rPr lang="en-US" sz="2000" b="0" dirty="0"/>
              <a:t>Moved by: Steve Shellhammer </a:t>
            </a:r>
          </a:p>
          <a:p>
            <a:r>
              <a:rPr lang="en-US" sz="2000" b="0" dirty="0"/>
              <a:t>Seconded by: Roy Want </a:t>
            </a:r>
          </a:p>
          <a:p>
            <a:r>
              <a:rPr lang="en-US" sz="2000" b="0" dirty="0"/>
              <a:t>Results (Y/N/A): Unanimous approval</a:t>
            </a:r>
          </a:p>
          <a:p>
            <a:endParaRPr lang="en-US" sz="2000" b="0" dirty="0"/>
          </a:p>
          <a:p>
            <a:r>
              <a:rPr lang="en-US" sz="2000" b="0" dirty="0"/>
              <a:t>Results from the May 5</a:t>
            </a:r>
            <a:r>
              <a:rPr lang="en-US" sz="2000" b="0" baseline="30000" dirty="0"/>
              <a:t>th</a:t>
            </a:r>
            <a:r>
              <a:rPr lang="en-US" sz="2000" b="0" dirty="0"/>
              <a:t> Telecon: 9/0/0</a:t>
            </a:r>
          </a:p>
          <a:p>
            <a:r>
              <a:rPr lang="en-US" sz="1600" b="0" dirty="0">
                <a:hlinkClick r:id="rId2"/>
              </a:rPr>
              <a:t>https://mentor.ieee.org/802.11/dcn/21/11-21-0536-01-00az-comment-resolutions-on-several-phy-topics.docx</a:t>
            </a:r>
            <a:r>
              <a:rPr lang="en-US" sz="1600" b="0" dirty="0"/>
              <a:t> </a:t>
            </a:r>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111939743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75489087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371564815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May 12</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sz="1800" b="0" dirty="0"/>
              <a:t>Agenda setting (5min)</a:t>
            </a:r>
          </a:p>
          <a:p>
            <a:pPr algn="just">
              <a:spcBef>
                <a:spcPct val="20000"/>
              </a:spcBef>
              <a:buFontTx/>
              <a:buChar char="•"/>
            </a:pPr>
            <a:r>
              <a:rPr lang="en-US" altLang="en-US" sz="1800" b="0" dirty="0"/>
              <a:t>Review submissions (as time permits).</a:t>
            </a:r>
          </a:p>
          <a:p>
            <a:pPr algn="just">
              <a:spcBef>
                <a:spcPct val="20000"/>
              </a:spcBef>
              <a:buFontTx/>
              <a:buChar char="•"/>
            </a:pPr>
            <a:r>
              <a:rPr lang="en-US" altLang="en-US" sz="1800" b="0" dirty="0"/>
              <a:t>CR as a group (as time permits)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Recess</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106002418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Wed.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2021</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500527627"/>
              </p:ext>
            </p:extLst>
          </p:nvPr>
        </p:nvGraphicFramePr>
        <p:xfrm>
          <a:off x="911424" y="1260086"/>
          <a:ext cx="10463544" cy="2773536"/>
        </p:xfrm>
        <a:graphic>
          <a:graphicData uri="http://schemas.openxmlformats.org/drawingml/2006/table">
            <a:tbl>
              <a:tblPr firstRow="1" bandRow="1">
                <a:tableStyleId>{21E4AEA4-8DFA-4A89-87EB-49C32662AFE0}</a:tableStyleId>
              </a:tblPr>
              <a:tblGrid>
                <a:gridCol w="1224136">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4320480">
                  <a:extLst>
                    <a:ext uri="{9D8B030D-6E8A-4147-A177-3AD203B41FA5}">
                      <a16:colId xmlns:a16="http://schemas.microsoft.com/office/drawing/2014/main" val="20002"/>
                    </a:ext>
                  </a:extLst>
                </a:gridCol>
                <a:gridCol w="1080120">
                  <a:extLst>
                    <a:ext uri="{9D8B030D-6E8A-4147-A177-3AD203B41FA5}">
                      <a16:colId xmlns:a16="http://schemas.microsoft.com/office/drawing/2014/main" val="20003"/>
                    </a:ext>
                  </a:extLst>
                </a:gridCol>
                <a:gridCol w="1966600">
                  <a:extLst>
                    <a:ext uri="{9D8B030D-6E8A-4147-A177-3AD203B41FA5}">
                      <a16:colId xmlns:a16="http://schemas.microsoft.com/office/drawing/2014/main" val="2950248312"/>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11-21-486</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1"/>
                  </a:ext>
                </a:extLst>
              </a:tr>
              <a:tr h="0">
                <a:tc>
                  <a:txBody>
                    <a:bodyPr/>
                    <a:lstStyle/>
                    <a:p>
                      <a:r>
                        <a:rPr lang="en-US" sz="1400" kern="1200" dirty="0">
                          <a:solidFill>
                            <a:schemeClr val="dk1"/>
                          </a:solidFill>
                          <a:latin typeface="+mn-lt"/>
                          <a:ea typeface="+mn-ea"/>
                          <a:cs typeface="+mn-cs"/>
                        </a:rPr>
                        <a:t>11-21-761</a:t>
                      </a:r>
                    </a:p>
                  </a:txBody>
                  <a:tcPr marT="45712" marB="45712"/>
                </a:tc>
                <a:tc>
                  <a:txBody>
                    <a:bodyPr/>
                    <a:lstStyle/>
                    <a:p>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comment resolution lb253 parameters part 4 </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kern="1200" dirty="0">
                          <a:solidFill>
                            <a:schemeClr val="dk1"/>
                          </a:solidFill>
                          <a:latin typeface="+mn-lt"/>
                          <a:ea typeface="+mn-ea"/>
                          <a:cs typeface="+mn-cs"/>
                        </a:rPr>
                        <a:t>30 min</a:t>
                      </a:r>
                    </a:p>
                  </a:txBody>
                  <a:tcPr marT="45712" marB="45712"/>
                </a:tc>
                <a:extLst>
                  <a:ext uri="{0D108BD9-81ED-4DB2-BD59-A6C34878D82A}">
                    <a16:rowId xmlns:a16="http://schemas.microsoft.com/office/drawing/2014/main" val="10002"/>
                  </a:ext>
                </a:extLst>
              </a:tr>
              <a:tr h="0">
                <a:tc>
                  <a:txBody>
                    <a:bodyPr/>
                    <a:lstStyle/>
                    <a:p>
                      <a:r>
                        <a:rPr lang="en-US" sz="1400" kern="1200" dirty="0">
                          <a:solidFill>
                            <a:schemeClr val="dk1"/>
                          </a:solidFill>
                          <a:latin typeface="+mn-lt"/>
                          <a:ea typeface="+mn-ea"/>
                          <a:cs typeface="+mn-cs"/>
                        </a:rPr>
                        <a:t>11-21-811</a:t>
                      </a:r>
                    </a:p>
                  </a:txBody>
                  <a:tcPr marT="45712" marB="45712"/>
                </a:tc>
                <a:tc>
                  <a:txBody>
                    <a:bodyPr/>
                    <a:lstStyle/>
                    <a:p>
                      <a:r>
                        <a:rPr lang="en-US" sz="1400" kern="1200" dirty="0">
                          <a:solidFill>
                            <a:schemeClr val="dk1"/>
                          </a:solidFill>
                          <a:latin typeface="+mn-lt"/>
                          <a:ea typeface="+mn-ea"/>
                          <a:cs typeface="+mn-cs"/>
                        </a:rPr>
                        <a:t>Youhan Kim</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 LB253 </a:t>
                      </a:r>
                      <a:r>
                        <a:rPr lang="en-US" sz="1400" kern="1200" dirty="0" err="1">
                          <a:solidFill>
                            <a:schemeClr val="dk1"/>
                          </a:solidFill>
                          <a:latin typeface="+mn-lt"/>
                          <a:ea typeface="+mn-ea"/>
                          <a:cs typeface="+mn-cs"/>
                        </a:rPr>
                        <a:t>Misc</a:t>
                      </a:r>
                      <a:r>
                        <a:rPr lang="en-US" sz="1400" kern="1200" dirty="0">
                          <a:solidFill>
                            <a:schemeClr val="dk1"/>
                          </a:solidFill>
                          <a:latin typeface="+mn-lt"/>
                          <a:ea typeface="+mn-ea"/>
                          <a:cs typeface="+mn-cs"/>
                        </a:rPr>
                        <a:t> Comments</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kern="1200" dirty="0">
                          <a:solidFill>
                            <a:schemeClr val="dk1"/>
                          </a:solidFill>
                          <a:latin typeface="+mn-lt"/>
                          <a:ea typeface="+mn-ea"/>
                          <a:cs typeface="+mn-cs"/>
                        </a:rPr>
                        <a:t>35 min</a:t>
                      </a:r>
                    </a:p>
                  </a:txBody>
                  <a:tcPr marT="45712" marB="45712"/>
                </a:tc>
                <a:extLst>
                  <a:ext uri="{0D108BD9-81ED-4DB2-BD59-A6C34878D82A}">
                    <a16:rowId xmlns:a16="http://schemas.microsoft.com/office/drawing/2014/main" val="10003"/>
                  </a:ext>
                </a:extLst>
              </a:tr>
              <a:tr h="0">
                <a:tc>
                  <a:txBody>
                    <a:bodyPr/>
                    <a:lstStyle/>
                    <a:p>
                      <a:r>
                        <a:rPr lang="en-US" sz="1400" kern="1200" dirty="0">
                          <a:solidFill>
                            <a:schemeClr val="dk1"/>
                          </a:solidFill>
                          <a:latin typeface="+mn-lt"/>
                          <a:ea typeface="+mn-ea"/>
                          <a:cs typeface="+mn-cs"/>
                        </a:rPr>
                        <a:t>11-21-810</a:t>
                      </a:r>
                    </a:p>
                  </a:txBody>
                  <a:tcPr marT="45712" marB="45712"/>
                </a:tc>
                <a:tc>
                  <a:txBody>
                    <a:bodyPr/>
                    <a:lstStyle/>
                    <a:p>
                      <a:r>
                        <a:rPr lang="en-US" sz="1400" kern="1200" dirty="0">
                          <a:solidFill>
                            <a:schemeClr val="dk1"/>
                          </a:solidFill>
                          <a:latin typeface="+mn-lt"/>
                          <a:ea typeface="+mn-ea"/>
                          <a:cs typeface="+mn-cs"/>
                        </a:rPr>
                        <a:t>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three CID resolutions for lb253</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kern="1200" dirty="0">
                          <a:solidFill>
                            <a:schemeClr val="dk1"/>
                          </a:solidFill>
                          <a:latin typeface="+mn-lt"/>
                          <a:ea typeface="+mn-ea"/>
                          <a:cs typeface="+mn-cs"/>
                        </a:rPr>
                        <a:t>20 min</a:t>
                      </a:r>
                    </a:p>
                  </a:txBody>
                  <a:tcPr marT="45712" marB="45712"/>
                </a:tc>
                <a:extLst>
                  <a:ext uri="{0D108BD9-81ED-4DB2-BD59-A6C34878D82A}">
                    <a16:rowId xmlns:a16="http://schemas.microsoft.com/office/drawing/2014/main" val="10005"/>
                  </a:ext>
                </a:extLst>
              </a:tr>
              <a:tr h="0">
                <a:tc>
                  <a:txBody>
                    <a:bodyPr/>
                    <a:lstStyle/>
                    <a:p>
                      <a:r>
                        <a:rPr lang="en-US" sz="1400" dirty="0"/>
                        <a:t>11-21-834</a:t>
                      </a:r>
                    </a:p>
                  </a:txBody>
                  <a:tcPr marT="45712" marB="45712"/>
                </a:tc>
                <a:tc>
                  <a:txBody>
                    <a:bodyPr/>
                    <a:lstStyle/>
                    <a:p>
                      <a:r>
                        <a:rPr lang="en-US" sz="1400" dirty="0"/>
                        <a:t>Christina Berger</a:t>
                      </a:r>
                    </a:p>
                  </a:txBody>
                  <a:tcPr marT="45712" marB="45712"/>
                </a:tc>
                <a:tc>
                  <a:txBody>
                    <a:bodyPr/>
                    <a:lstStyle/>
                    <a:p>
                      <a:r>
                        <a:rPr lang="en-US" sz="1400" dirty="0"/>
                        <a:t>Mandatory secure LTF repetitions</a:t>
                      </a:r>
                    </a:p>
                  </a:txBody>
                  <a:tcPr marT="45712" marB="45712"/>
                </a:tc>
                <a:tc>
                  <a:txBody>
                    <a:bodyPr/>
                    <a:lstStyle/>
                    <a:p>
                      <a:r>
                        <a:rPr lang="en-US" sz="1400" dirty="0"/>
                        <a:t>CR</a:t>
                      </a:r>
                    </a:p>
                  </a:txBody>
                  <a:tcPr marT="45712" marB="45712"/>
                </a:tc>
                <a:tc>
                  <a:txBody>
                    <a:bodyPr/>
                    <a:lstStyle/>
                    <a:p>
                      <a:r>
                        <a:rPr lang="en-US" sz="1400" dirty="0"/>
                        <a:t>As time permits</a:t>
                      </a:r>
                      <a:endParaRPr lang="en-US" dirty="0"/>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347334563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183417-7506-441C-BEEE-962EC66CF51B}"/>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21ADC231-A2CC-498D-9DF6-056CFEA18CAE}"/>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183B5509-5FA1-4F2E-BA69-61657C356155}"/>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EBDCFF63-6404-48C2-BAAE-9ACC2DF2398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325353-1333-4395-868A-FA6EDA95449D}"/>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385011037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11-21-761</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(202105-05):</a:t>
            </a:r>
          </a:p>
          <a:p>
            <a:pPr marL="0" indent="0"/>
            <a:r>
              <a:rPr lang="en-US" sz="2000" b="0" dirty="0"/>
              <a:t>Move to adopt the text changes and the resolutions depicted by document 11-21-0761r3 for </a:t>
            </a:r>
            <a:r>
              <a:rPr lang="pt-BR" sz="2000" b="0" dirty="0"/>
              <a:t>CIDs 5190 and 5191 </a:t>
            </a:r>
            <a:r>
              <a:rPr lang="en-US" sz="2000" b="0" dirty="0"/>
              <a:t>(2 CIDs total), instruct the technical editor to incorporate it in the P802.11az draft and grant the editor editorial license. </a:t>
            </a:r>
          </a:p>
          <a:p>
            <a:endParaRPr lang="en-US" sz="2000" b="0" dirty="0"/>
          </a:p>
          <a:p>
            <a:r>
              <a:rPr lang="en-US" sz="2000" b="0" dirty="0"/>
              <a:t>Moved by: Christian Berger </a:t>
            </a:r>
          </a:p>
          <a:p>
            <a:r>
              <a:rPr lang="en-US" sz="2000" b="0" dirty="0"/>
              <a:t>Seconded by: Ali Raissinia </a:t>
            </a:r>
          </a:p>
          <a:p>
            <a:r>
              <a:rPr lang="en-US" sz="2000" b="0" dirty="0"/>
              <a:t>Results (Y/N/A): 17/0/1</a:t>
            </a:r>
          </a:p>
          <a:p>
            <a:r>
              <a:rPr lang="en-US" sz="2000" b="0" dirty="0"/>
              <a:t>Motion passes.</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363219681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a:xfrm>
            <a:off x="914401" y="763585"/>
            <a:ext cx="10361084" cy="1065213"/>
          </a:xfrm>
        </p:spPr>
        <p:txBody>
          <a:bodyPr/>
          <a:lstStyle/>
          <a:p>
            <a:r>
              <a:rPr lang="en-US" dirty="0"/>
              <a:t>Submission 11-21-811</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(202105-06):</a:t>
            </a:r>
          </a:p>
          <a:p>
            <a:pPr marL="0" indent="0"/>
            <a:r>
              <a:rPr lang="en-US" sz="2000" b="0" dirty="0"/>
              <a:t>Move to adopt the resolution depicted by document 11-21-0811r1 for </a:t>
            </a:r>
            <a:r>
              <a:rPr lang="pt-BR" sz="2000" b="0" dirty="0"/>
              <a:t>CIDs 5473, 5460, 5461, 5463, 5467, 5468, 5474, 5469, 5471 </a:t>
            </a:r>
            <a:r>
              <a:rPr lang="en-US" sz="2000" b="0" dirty="0"/>
              <a:t>(9 CIDs total), instruct the technical editor to incorporate it in the P802.11az draft and grant the editor editorial license. </a:t>
            </a:r>
          </a:p>
          <a:p>
            <a:endParaRPr lang="en-US" sz="2000" b="0" dirty="0"/>
          </a:p>
          <a:p>
            <a:r>
              <a:rPr lang="en-US" sz="2000" b="0" dirty="0"/>
              <a:t>Moved by: Youhan Kim</a:t>
            </a:r>
          </a:p>
          <a:p>
            <a:r>
              <a:rPr lang="en-US" sz="2000" b="0" dirty="0"/>
              <a:t>Seconded by: Ali Raissinia </a:t>
            </a:r>
          </a:p>
          <a:p>
            <a:r>
              <a:rPr lang="en-US" sz="2000" b="0" dirty="0"/>
              <a:t>Results (Y/N/A): unanimous</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370816551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6879770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45977"/>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551384" y="1268760"/>
            <a:ext cx="11017223" cy="4825655"/>
          </a:xfrm>
        </p:spPr>
        <p:txBody>
          <a:bodyPr/>
          <a:lstStyle/>
          <a:p>
            <a:pPr marL="457200" indent="-457200"/>
            <a:r>
              <a:rPr lang="en-US" altLang="en-US" sz="2000" dirty="0"/>
              <a:t>Attendance:</a:t>
            </a:r>
            <a:endParaRPr lang="en-US" altLang="en-US" sz="2000" dirty="0">
              <a:hlinkClick r:id="rId2"/>
            </a:endParaRPr>
          </a:p>
          <a:p>
            <a:pPr lvl="1"/>
            <a:r>
              <a:rPr lang="en-US" altLang="en-US" sz="1800" dirty="0"/>
              <a:t>Please register by logging to IMAT and register your attendance at </a:t>
            </a:r>
            <a:r>
              <a:rPr lang="en-US" sz="1800" dirty="0">
                <a:hlinkClick r:id="rId3"/>
              </a:rPr>
              <a:t>https://imat.ieee.org/attendance</a:t>
            </a:r>
            <a:endParaRPr lang="en-US" sz="1800" dirty="0"/>
          </a:p>
          <a:p>
            <a:pPr lvl="1"/>
            <a:r>
              <a:rPr lang="en-US" altLang="en-US" sz="1800" dirty="0"/>
              <a:t>Attendees are required to register their attendance.</a:t>
            </a:r>
          </a:p>
          <a:p>
            <a:pPr lvl="1"/>
            <a:r>
              <a:rPr lang="en-US" altLang="en-US" sz="1800" dirty="0"/>
              <a:t>For </a:t>
            </a:r>
            <a:r>
              <a:rPr lang="en-US" altLang="en-US" sz="1800" dirty="0" err="1"/>
              <a:t>Webex</a:t>
            </a:r>
            <a:r>
              <a:rPr lang="en-US" altLang="en-US" sz="1800" dirty="0"/>
              <a:t> call use the following designation: [V/NV] First Last (Affiliation)</a:t>
            </a:r>
          </a:p>
          <a:p>
            <a:endParaRPr lang="en-US" altLang="en-US" sz="2000" dirty="0"/>
          </a:p>
          <a:p>
            <a:r>
              <a:rPr lang="en-US" altLang="en-US" sz="2000" dirty="0"/>
              <a:t>Motions: </a:t>
            </a:r>
          </a:p>
          <a:p>
            <a:r>
              <a:rPr lang="en-US" altLang="en-US" sz="1800" b="0" dirty="0"/>
              <a:t>	Only IEEE 802.11 voting members may vote on motions, motions are documented and votes are documented in the minutes.</a:t>
            </a:r>
          </a:p>
          <a:p>
            <a:endParaRPr lang="en-US" altLang="en-US" sz="2000" dirty="0"/>
          </a:p>
          <a:p>
            <a:r>
              <a:rPr lang="en-US" altLang="en-US" sz="2000" dirty="0"/>
              <a:t>Documentation</a:t>
            </a:r>
          </a:p>
          <a:p>
            <a:pPr lvl="1"/>
            <a:r>
              <a:rPr lang="en-US" altLang="en-US" sz="1800" dirty="0">
                <a:hlinkClick r:id="rId4"/>
              </a:rPr>
              <a:t>https://mentor.ieee.org/802.11/documents</a:t>
            </a:r>
            <a:r>
              <a:rPr lang="en-US" altLang="en-US" sz="1800" dirty="0"/>
              <a:t>, Use “</a:t>
            </a:r>
            <a:r>
              <a:rPr lang="en-US" altLang="en-US" sz="1800" dirty="0" err="1"/>
              <a:t>TGaz</a:t>
            </a:r>
            <a:r>
              <a:rPr lang="en-US" altLang="en-US" sz="1800" dirty="0"/>
              <a:t>” folder for documents relating to the </a:t>
            </a:r>
            <a:r>
              <a:rPr lang="en-US" altLang="en-US" sz="1800" dirty="0" err="1"/>
              <a:t>TGaz</a:t>
            </a:r>
            <a:r>
              <a:rPr lang="en-US" altLang="en-US" sz="1800" dirty="0"/>
              <a:t> activity.</a:t>
            </a:r>
          </a:p>
          <a:p>
            <a:pPr lvl="1"/>
            <a:endParaRPr lang="en-US" altLang="en-US" sz="1800" dirty="0"/>
          </a:p>
          <a:p>
            <a:r>
              <a:rPr lang="en-US" altLang="en-US" sz="2000" dirty="0"/>
              <a:t>Meeting coordinates: </a:t>
            </a:r>
          </a:p>
          <a:p>
            <a:r>
              <a:rPr lang="en-US" altLang="en-US" sz="1800" dirty="0"/>
              <a:t>	</a:t>
            </a:r>
            <a:r>
              <a:rPr lang="en-US" altLang="en-US" sz="1800" b="0" dirty="0"/>
              <a:t>We are using WebEx, meeting credentials can be found in the IEEE 802.11 calendar </a:t>
            </a:r>
            <a:r>
              <a:rPr lang="en-US" altLang="en-US" sz="1800" b="0" dirty="0">
                <a:hlinkClick r:id="rId5"/>
              </a:rPr>
              <a:t>here</a:t>
            </a:r>
            <a:r>
              <a:rPr lang="en-US" altLang="en-US" sz="1800" b="0" dirty="0"/>
              <a:t>.</a:t>
            </a:r>
          </a:p>
          <a:p>
            <a:endParaRPr lang="en-US" sz="1800" dirty="0"/>
          </a:p>
          <a:p>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276176718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363993075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May 17</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sz="1600" b="0" dirty="0"/>
              <a:t>Agenda setting (5min)</a:t>
            </a:r>
          </a:p>
          <a:p>
            <a:pPr algn="just">
              <a:spcBef>
                <a:spcPct val="20000"/>
              </a:spcBef>
              <a:buFontTx/>
              <a:buChar char="•"/>
            </a:pPr>
            <a:r>
              <a:rPr lang="en-US" altLang="en-US" sz="1600" b="0" dirty="0"/>
              <a:t>Review and consider PAR extension approval 11-21-750 (10min)</a:t>
            </a:r>
          </a:p>
          <a:p>
            <a:pPr algn="just">
              <a:spcBef>
                <a:spcPct val="20000"/>
              </a:spcBef>
              <a:buFontTx/>
              <a:buChar char="•"/>
            </a:pPr>
            <a:r>
              <a:rPr lang="en-US" altLang="en-US" sz="1600" b="0" dirty="0"/>
              <a:t>Review submissions (as time permits).</a:t>
            </a:r>
          </a:p>
          <a:p>
            <a:pPr algn="just">
              <a:spcBef>
                <a:spcPct val="20000"/>
              </a:spcBef>
              <a:buFontTx/>
              <a:buChar char="•"/>
            </a:pPr>
            <a:r>
              <a:rPr lang="en-US" altLang="en-US" sz="1600" b="0" dirty="0"/>
              <a:t>CR as a group (as time permits)</a:t>
            </a:r>
          </a:p>
          <a:p>
            <a:pPr algn="just">
              <a:spcBef>
                <a:spcPct val="20000"/>
              </a:spcBef>
              <a:buFontTx/>
              <a:buChar char="•"/>
            </a:pPr>
            <a:r>
              <a:rPr lang="en-US" sz="1600" b="0" dirty="0"/>
              <a:t>Special order: </a:t>
            </a:r>
          </a:p>
          <a:p>
            <a:pPr lvl="1" algn="just">
              <a:spcBef>
                <a:spcPct val="20000"/>
              </a:spcBef>
              <a:buFontTx/>
              <a:buChar char="•"/>
            </a:pPr>
            <a:r>
              <a:rPr lang="en-US" sz="1400" b="0" dirty="0"/>
              <a:t>Review submission queue and call for submissions (3min)</a:t>
            </a:r>
          </a:p>
          <a:p>
            <a:pPr lvl="1" algn="just">
              <a:spcBef>
                <a:spcPct val="20000"/>
              </a:spcBef>
              <a:buFontTx/>
              <a:buChar char="•"/>
            </a:pPr>
            <a:r>
              <a:rPr lang="en-US" sz="1400" b="0" dirty="0"/>
              <a:t>Review timelines and progress (7 min)</a:t>
            </a:r>
          </a:p>
          <a:p>
            <a:pPr lvl="1" algn="just">
              <a:spcBef>
                <a:spcPct val="20000"/>
              </a:spcBef>
              <a:buFontTx/>
              <a:buChar char="•"/>
            </a:pPr>
            <a:r>
              <a:rPr lang="en-US" sz="1400" dirty="0"/>
              <a:t>LB253 completion status (3 min)</a:t>
            </a:r>
            <a:endParaRPr lang="en-US" sz="1400" b="0" dirty="0"/>
          </a:p>
          <a:p>
            <a:pPr lvl="1" algn="just">
              <a:spcBef>
                <a:spcPct val="20000"/>
              </a:spcBef>
              <a:buFontTx/>
              <a:buChar char="•"/>
            </a:pPr>
            <a:r>
              <a:rPr lang="en-US" sz="1400" b="0" dirty="0"/>
              <a:t>Review Targets towards July meeting (3min)</a:t>
            </a:r>
          </a:p>
          <a:p>
            <a:pPr lvl="1" algn="just">
              <a:spcBef>
                <a:spcPct val="20000"/>
              </a:spcBef>
              <a:buFontTx/>
              <a:buChar char="•"/>
            </a:pPr>
            <a:r>
              <a:rPr lang="en-US" sz="1400" b="0" dirty="0"/>
              <a:t>Review future telecons (5 min)</a:t>
            </a:r>
            <a:endParaRPr lang="en-US" sz="1200" b="0" dirty="0"/>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39281844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Wed.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2021</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526020741"/>
              </p:ext>
            </p:extLst>
          </p:nvPr>
        </p:nvGraphicFramePr>
        <p:xfrm>
          <a:off x="911424" y="1260086"/>
          <a:ext cx="10463544" cy="2224928"/>
        </p:xfrm>
        <a:graphic>
          <a:graphicData uri="http://schemas.openxmlformats.org/drawingml/2006/table">
            <a:tbl>
              <a:tblPr firstRow="1" bandRow="1">
                <a:tableStyleId>{21E4AEA4-8DFA-4A89-87EB-49C32662AFE0}</a:tableStyleId>
              </a:tblPr>
              <a:tblGrid>
                <a:gridCol w="1224136">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4320480">
                  <a:extLst>
                    <a:ext uri="{9D8B030D-6E8A-4147-A177-3AD203B41FA5}">
                      <a16:colId xmlns:a16="http://schemas.microsoft.com/office/drawing/2014/main" val="20002"/>
                    </a:ext>
                  </a:extLst>
                </a:gridCol>
                <a:gridCol w="1080120">
                  <a:extLst>
                    <a:ext uri="{9D8B030D-6E8A-4147-A177-3AD203B41FA5}">
                      <a16:colId xmlns:a16="http://schemas.microsoft.com/office/drawing/2014/main" val="20003"/>
                    </a:ext>
                  </a:extLst>
                </a:gridCol>
                <a:gridCol w="1966600">
                  <a:extLst>
                    <a:ext uri="{9D8B030D-6E8A-4147-A177-3AD203B41FA5}">
                      <a16:colId xmlns:a16="http://schemas.microsoft.com/office/drawing/2014/main" val="2950248312"/>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11-21-486</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152392">
                <a:tc>
                  <a:txBody>
                    <a:bodyPr/>
                    <a:lstStyle/>
                    <a:p>
                      <a:endParaRPr lang="en-US" dirty="0"/>
                    </a:p>
                  </a:txBody>
                  <a:tcPr marT="45712" marB="45712"/>
                </a:tc>
                <a:tc>
                  <a:txBody>
                    <a:bodyPr/>
                    <a:lstStyle/>
                    <a:p>
                      <a:endParaRPr lang="en-US"/>
                    </a:p>
                  </a:txBody>
                  <a:tcPr marT="45712" marB="45712"/>
                </a:tc>
                <a:tc>
                  <a:txBody>
                    <a:bodyPr/>
                    <a:lstStyle/>
                    <a:p>
                      <a:endParaRPr lang="en-US"/>
                    </a:p>
                  </a:txBody>
                  <a:tcPr marT="45712" marB="45712"/>
                </a:tc>
                <a:tc>
                  <a:txBody>
                    <a:bodyPr/>
                    <a:lstStyle/>
                    <a:p>
                      <a:endParaRPr lang="en-US"/>
                    </a:p>
                  </a:txBody>
                  <a:tcPr marT="45712" marB="45712"/>
                </a:tc>
                <a:tc>
                  <a:txBody>
                    <a:bodyPr/>
                    <a:lstStyle/>
                    <a:p>
                      <a:endParaRPr lang="en-US" dirty="0"/>
                    </a:p>
                  </a:txBody>
                  <a:tcPr marT="45712" marB="45712"/>
                </a:tc>
                <a:extLst>
                  <a:ext uri="{0D108BD9-81ED-4DB2-BD59-A6C34878D82A}">
                    <a16:rowId xmlns:a16="http://schemas.microsoft.com/office/drawing/2014/main" val="3311325026"/>
                  </a:ext>
                </a:extLst>
              </a:tr>
              <a:tr h="152392">
                <a:tc>
                  <a:txBody>
                    <a:bodyPr/>
                    <a:lstStyle/>
                    <a:p>
                      <a:r>
                        <a:rPr lang="en-US" sz="1400" kern="1200" dirty="0">
                          <a:solidFill>
                            <a:schemeClr val="dk1"/>
                          </a:solidFill>
                          <a:latin typeface="+mn-lt"/>
                          <a:ea typeface="+mn-ea"/>
                          <a:cs typeface="+mn-cs"/>
                        </a:rPr>
                        <a:t>11-21-810</a:t>
                      </a:r>
                    </a:p>
                  </a:txBody>
                  <a:tcPr marT="45712" marB="45712"/>
                </a:tc>
                <a:tc>
                  <a:txBody>
                    <a:bodyPr/>
                    <a:lstStyle/>
                    <a:p>
                      <a:r>
                        <a:rPr lang="en-US" sz="1400" kern="1200" dirty="0">
                          <a:solidFill>
                            <a:schemeClr val="dk1"/>
                          </a:solidFill>
                          <a:latin typeface="+mn-lt"/>
                          <a:ea typeface="+mn-ea"/>
                          <a:cs typeface="+mn-cs"/>
                        </a:rPr>
                        <a:t>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three CID resolutions for lb253</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kern="1200" dirty="0">
                          <a:solidFill>
                            <a:schemeClr val="dk1"/>
                          </a:solidFill>
                          <a:latin typeface="+mn-lt"/>
                          <a:ea typeface="+mn-ea"/>
                          <a:cs typeface="+mn-cs"/>
                        </a:rPr>
                        <a:t>7 min</a:t>
                      </a:r>
                    </a:p>
                  </a:txBody>
                  <a:tcPr marT="45712" marB="45712"/>
                </a:tc>
                <a:extLst>
                  <a:ext uri="{0D108BD9-81ED-4DB2-BD59-A6C34878D82A}">
                    <a16:rowId xmlns:a16="http://schemas.microsoft.com/office/drawing/2014/main" val="2005561205"/>
                  </a:ext>
                </a:extLst>
              </a:tr>
              <a:tr h="0">
                <a:tc>
                  <a:txBody>
                    <a:bodyPr/>
                    <a:lstStyle/>
                    <a:p>
                      <a:r>
                        <a:rPr lang="en-US" sz="1400" dirty="0"/>
                        <a:t>11-21-834</a:t>
                      </a:r>
                    </a:p>
                  </a:txBody>
                  <a:tcPr marT="45712" marB="45712"/>
                </a:tc>
                <a:tc>
                  <a:txBody>
                    <a:bodyPr/>
                    <a:lstStyle/>
                    <a:p>
                      <a:r>
                        <a:rPr lang="en-US" sz="1400" dirty="0"/>
                        <a:t>Christian Berger</a:t>
                      </a:r>
                    </a:p>
                  </a:txBody>
                  <a:tcPr marT="45712" marB="45712"/>
                </a:tc>
                <a:tc>
                  <a:txBody>
                    <a:bodyPr/>
                    <a:lstStyle/>
                    <a:p>
                      <a:r>
                        <a:rPr lang="en-US" sz="1400" dirty="0"/>
                        <a:t>Mandatory secure LTF repetitions</a:t>
                      </a:r>
                    </a:p>
                  </a:txBody>
                  <a:tcPr marT="45712" marB="45712"/>
                </a:tc>
                <a:tc>
                  <a:txBody>
                    <a:bodyPr/>
                    <a:lstStyle/>
                    <a:p>
                      <a:r>
                        <a:rPr lang="en-US" sz="1400" dirty="0"/>
                        <a:t>CR</a:t>
                      </a:r>
                    </a:p>
                  </a:txBody>
                  <a:tcPr marT="45712" marB="45712"/>
                </a:tc>
                <a:tc>
                  <a:txBody>
                    <a:bodyPr/>
                    <a:lstStyle/>
                    <a:p>
                      <a:r>
                        <a:rPr lang="en-US" sz="1400" dirty="0"/>
                        <a:t>8min – moved to telecon</a:t>
                      </a:r>
                    </a:p>
                  </a:txBody>
                  <a:tcPr marT="45712" marB="45712"/>
                </a:tc>
                <a:extLst>
                  <a:ext uri="{0D108BD9-81ED-4DB2-BD59-A6C34878D82A}">
                    <a16:rowId xmlns:a16="http://schemas.microsoft.com/office/drawing/2014/main" val="10006"/>
                  </a:ext>
                </a:extLst>
              </a:tr>
              <a:tr h="0">
                <a:tc>
                  <a:txBody>
                    <a:bodyPr/>
                    <a:lstStyle/>
                    <a:p>
                      <a:r>
                        <a:rPr lang="en-US" sz="1400" dirty="0"/>
                        <a:t>11-21-0815</a:t>
                      </a:r>
                    </a:p>
                  </a:txBody>
                  <a:tcPr marT="45712" marB="45712"/>
                </a:tc>
                <a:tc>
                  <a:txBody>
                    <a:bodyPr/>
                    <a:lstStyle/>
                    <a:p>
                      <a:r>
                        <a:rPr lang="en-US" sz="1400"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CR for </a:t>
                      </a:r>
                      <a:r>
                        <a:rPr lang="en-US" sz="1400" dirty="0" err="1"/>
                        <a:t>Misc</a:t>
                      </a:r>
                      <a:r>
                        <a:rPr lang="en-US" sz="1400" dirty="0"/>
                        <a:t> CIDs on Trigger frame format </a:t>
                      </a:r>
                    </a:p>
                  </a:txBody>
                  <a:tcPr marT="45712" marB="45712"/>
                </a:tc>
                <a:tc>
                  <a:txBody>
                    <a:bodyPr/>
                    <a:lstStyle/>
                    <a:p>
                      <a:r>
                        <a:rPr lang="en-US" sz="1400" dirty="0"/>
                        <a:t>CR</a:t>
                      </a:r>
                    </a:p>
                  </a:txBody>
                  <a:tcPr marT="45712" marB="45712"/>
                </a:tc>
                <a:tc>
                  <a:txBody>
                    <a:bodyPr/>
                    <a:lstStyle/>
                    <a:p>
                      <a:r>
                        <a:rPr lang="en-US" sz="1400" dirty="0"/>
                        <a:t>40min</a:t>
                      </a:r>
                    </a:p>
                  </a:txBody>
                  <a:tcPr marT="45712" marB="45712"/>
                </a:tc>
                <a:extLst>
                  <a:ext uri="{0D108BD9-81ED-4DB2-BD59-A6C34878D82A}">
                    <a16:rowId xmlns:a16="http://schemas.microsoft.com/office/drawing/2014/main" val="10008"/>
                  </a:ext>
                </a:extLst>
              </a:tr>
              <a:tr h="0">
                <a:tc>
                  <a:txBody>
                    <a:bodyPr/>
                    <a:lstStyle/>
                    <a:p>
                      <a:r>
                        <a:rPr lang="en-US" sz="1400" dirty="0"/>
                        <a:t>11-21-835</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a:t>TGaz</a:t>
                      </a:r>
                      <a:r>
                        <a:rPr lang="en-US" sz="1400" dirty="0"/>
                        <a:t> LB253 Comment Resolution</a:t>
                      </a:r>
                    </a:p>
                  </a:txBody>
                  <a:tcPr marT="45712" marB="45712"/>
                </a:tc>
                <a:tc>
                  <a:txBody>
                    <a:bodyPr/>
                    <a:lstStyle/>
                    <a:p>
                      <a:r>
                        <a:rPr lang="en-US" sz="1400" dirty="0"/>
                        <a:t>CR</a:t>
                      </a:r>
                    </a:p>
                  </a:txBody>
                  <a:tcPr marT="45712" marB="45712"/>
                </a:tc>
                <a:tc>
                  <a:txBody>
                    <a:bodyPr/>
                    <a:lstStyle/>
                    <a:p>
                      <a:r>
                        <a:rPr lang="en-US" sz="1400" dirty="0"/>
                        <a:t>1hr (as time permits).</a:t>
                      </a:r>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169796058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PAR Extension</a:t>
            </a:r>
            <a:endParaRPr lang="en-US" b="0" dirty="0"/>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a:xfrm>
            <a:off x="914401" y="1628800"/>
            <a:ext cx="10361084" cy="4465615"/>
          </a:xfrm>
        </p:spPr>
        <p:txBody>
          <a:bodyPr/>
          <a:lstStyle/>
          <a:p>
            <a:r>
              <a:rPr lang="en-US" sz="2000" dirty="0"/>
              <a:t>Motion </a:t>
            </a:r>
            <a:r>
              <a:rPr lang="en-US" sz="2000" b="0" dirty="0"/>
              <a:t>(202105-06):</a:t>
            </a:r>
          </a:p>
          <a:p>
            <a:endParaRPr lang="en-US" sz="2000" dirty="0"/>
          </a:p>
          <a:p>
            <a:r>
              <a:rPr lang="en-US" sz="2000" dirty="0"/>
              <a:t>•   </a:t>
            </a:r>
            <a:r>
              <a:rPr lang="en-US" sz="2000" b="0" dirty="0"/>
              <a:t>Believing that the PAR extension contained in the document referenced below meets IEEE-SA guidelines,</a:t>
            </a:r>
          </a:p>
          <a:p>
            <a:r>
              <a:rPr lang="en-US" sz="2000" b="0" dirty="0"/>
              <a:t>•   Request that the PAR contained in 11-21-750r2 be posted to the IEEE 802 Executive Committee (EC) agenda for WG 802 preview and EC approval to submit to </a:t>
            </a:r>
            <a:r>
              <a:rPr lang="en-US" sz="2000" b="0" dirty="0" err="1"/>
              <a:t>NesCom</a:t>
            </a:r>
            <a:r>
              <a:rPr lang="en-US" sz="2000" b="0" dirty="0"/>
              <a:t>.</a:t>
            </a:r>
          </a:p>
          <a:p>
            <a:r>
              <a:rPr lang="en-US" sz="2000" dirty="0"/>
              <a:t> </a:t>
            </a:r>
          </a:p>
          <a:p>
            <a:r>
              <a:rPr lang="en-US" sz="2000" dirty="0"/>
              <a:t>Moved: Jon Rosdahl </a:t>
            </a:r>
          </a:p>
          <a:p>
            <a:r>
              <a:rPr lang="en-US" sz="2000" dirty="0"/>
              <a:t>Seconded: Assaf Kasher</a:t>
            </a:r>
          </a:p>
          <a:p>
            <a:r>
              <a:rPr lang="en-US" sz="2000" dirty="0"/>
              <a:t>Result (Y/N/A): 18/0/0</a:t>
            </a:r>
          </a:p>
          <a:p>
            <a:r>
              <a:rPr lang="en-US" sz="2000" dirty="0"/>
              <a:t>Motion passes</a:t>
            </a:r>
          </a:p>
          <a:p>
            <a:endParaRPr lang="en-US" sz="1400" b="0" dirty="0"/>
          </a:p>
          <a:p>
            <a:r>
              <a:rPr lang="en-US" sz="1400" b="0" dirty="0"/>
              <a:t>Note to chair: voter Sai indicated inability to vote using the polling system and voted Yes via the chat window, this vote is accounted for in the results.</a:t>
            </a:r>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225105459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a:xfrm>
            <a:off x="914401" y="763585"/>
            <a:ext cx="10361084" cy="1065213"/>
          </a:xfrm>
        </p:spPr>
        <p:txBody>
          <a:bodyPr/>
          <a:lstStyle/>
          <a:p>
            <a:r>
              <a:rPr lang="en-US" dirty="0"/>
              <a:t>Submission 11-21-810</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(202105-07):</a:t>
            </a:r>
          </a:p>
          <a:p>
            <a:pPr marL="0" indent="0"/>
            <a:r>
              <a:rPr lang="en-US" sz="2000" b="0" dirty="0"/>
              <a:t>Move to adopt the resolutions depicted by document 11-21-0810r2 for </a:t>
            </a:r>
            <a:r>
              <a:rPr lang="pt-BR" sz="2000" b="0" dirty="0"/>
              <a:t>CIDs 5016, 5027 and 5036 </a:t>
            </a:r>
            <a:r>
              <a:rPr lang="en-US" sz="2000" b="0" dirty="0"/>
              <a:t>(3 CIDs total), instruct the technical editor to incorporate it in the P802.11az draft and grant the editor editorial license. </a:t>
            </a:r>
          </a:p>
          <a:p>
            <a:endParaRPr lang="en-US" sz="2000" b="0" dirty="0"/>
          </a:p>
          <a:p>
            <a:r>
              <a:rPr lang="en-US" sz="2000" b="0" dirty="0"/>
              <a:t>Moved by: Ali Raissinia </a:t>
            </a:r>
          </a:p>
          <a:p>
            <a:r>
              <a:rPr lang="en-US" sz="2000" b="0" dirty="0"/>
              <a:t>Seconded by: Assaf Kasher</a:t>
            </a:r>
          </a:p>
          <a:p>
            <a:r>
              <a:rPr lang="en-US" sz="2000" b="0" dirty="0"/>
              <a:t>Results (Y/N/A): unanimous</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286837425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a:xfrm>
            <a:off x="914401" y="763585"/>
            <a:ext cx="10361084" cy="1065213"/>
          </a:xfrm>
        </p:spPr>
        <p:txBody>
          <a:bodyPr/>
          <a:lstStyle/>
          <a:p>
            <a:r>
              <a:rPr lang="en-US" dirty="0"/>
              <a:t>Submission 11-21-815</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(202105-08):</a:t>
            </a:r>
          </a:p>
          <a:p>
            <a:pPr marL="0" indent="0"/>
            <a:r>
              <a:rPr lang="en-US" sz="2000" b="0" dirty="0"/>
              <a:t>Move to adopt the resolutions depicted by document 11-21-0815r1 for </a:t>
            </a:r>
            <a:r>
              <a:rPr lang="pt-BR" sz="2000" b="0" dirty="0"/>
              <a:t>CIDs 5007, 5008, 5010, 5037, 5041, 5048, 5132, 5141, 5162, 5164, 5165, 5167, 5168 </a:t>
            </a:r>
            <a:r>
              <a:rPr lang="en-US" sz="2000" b="0" dirty="0"/>
              <a:t>(13 CIDs total), instruct the technical editor to incorporate it in the P802.11az draft and grant the editor editorial license. </a:t>
            </a:r>
          </a:p>
          <a:p>
            <a:endParaRPr lang="en-US" sz="2000" b="0" dirty="0"/>
          </a:p>
          <a:p>
            <a:r>
              <a:rPr lang="en-US" sz="2000" b="0" dirty="0"/>
              <a:t>Moved by: Dibakar Das</a:t>
            </a:r>
          </a:p>
          <a:p>
            <a:r>
              <a:rPr lang="en-US" sz="2000" b="0" dirty="0"/>
              <a:t>Seconded by: Ali Raissinia</a:t>
            </a:r>
          </a:p>
          <a:p>
            <a:r>
              <a:rPr lang="en-US" sz="2000" b="0" dirty="0"/>
              <a:t>Results (Y/N/A): unanimous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218848520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BB3C23-ED34-4C32-B218-D821DD976ED1}"/>
              </a:ext>
            </a:extLst>
          </p:cNvPr>
          <p:cNvSpPr>
            <a:spLocks noGrp="1"/>
          </p:cNvSpPr>
          <p:nvPr>
            <p:ph type="title"/>
          </p:nvPr>
        </p:nvSpPr>
        <p:spPr>
          <a:xfrm>
            <a:off x="914401" y="685802"/>
            <a:ext cx="10361084" cy="301622"/>
          </a:xfrm>
        </p:spPr>
        <p:txBody>
          <a:bodyPr/>
          <a:lstStyle/>
          <a:p>
            <a:r>
              <a:rPr lang="en-US" dirty="0"/>
              <a:t>Submission pipeline</a:t>
            </a:r>
          </a:p>
        </p:txBody>
      </p:sp>
      <p:sp>
        <p:nvSpPr>
          <p:cNvPr id="3" name="Content Placeholder 2">
            <a:extLst>
              <a:ext uri="{FF2B5EF4-FFF2-40B4-BE49-F238E27FC236}">
                <a16:creationId xmlns:a16="http://schemas.microsoft.com/office/drawing/2014/main" id="{994228CA-BAFA-4A8C-B493-FD3D06F66B11}"/>
              </a:ext>
            </a:extLst>
          </p:cNvPr>
          <p:cNvSpPr>
            <a:spLocks noGrp="1"/>
          </p:cNvSpPr>
          <p:nvPr>
            <p:ph idx="1"/>
          </p:nvPr>
        </p:nvSpPr>
        <p:spPr>
          <a:xfrm>
            <a:off x="914401" y="1340768"/>
            <a:ext cx="10361084" cy="4753647"/>
          </a:xfrm>
        </p:spPr>
        <p:txBody>
          <a:bodyPr/>
          <a:lstStyle/>
          <a:p>
            <a:pPr>
              <a:buFont typeface="Arial" panose="020B0604020202020204" pitchFamily="34" charset="0"/>
              <a:buChar char="•"/>
            </a:pPr>
            <a:r>
              <a:rPr lang="en-US" b="0" dirty="0"/>
              <a:t>Current pipeline:</a:t>
            </a:r>
          </a:p>
          <a:p>
            <a:pPr>
              <a:buFont typeface="Arial" panose="020B0604020202020204" pitchFamily="34" charset="0"/>
              <a:buChar char="•"/>
            </a:pPr>
            <a:endParaRPr lang="en-US" b="0" dirty="0"/>
          </a:p>
          <a:p>
            <a:pPr>
              <a:buFont typeface="Arial" panose="020B0604020202020204" pitchFamily="34" charset="0"/>
              <a:buChar char="•"/>
            </a:pPr>
            <a:endParaRPr lang="en-US" b="0" dirty="0"/>
          </a:p>
          <a:p>
            <a:pPr>
              <a:buFont typeface="Arial" panose="020B0604020202020204" pitchFamily="34" charset="0"/>
              <a:buChar char="•"/>
            </a:pPr>
            <a:endParaRPr lang="en-US" b="0" dirty="0"/>
          </a:p>
          <a:p>
            <a:pPr lvl="1">
              <a:buFont typeface="Arial" panose="020B0604020202020204" pitchFamily="34" charset="0"/>
              <a:buChar char="•"/>
            </a:pPr>
            <a:endParaRPr lang="en-US" b="0" dirty="0"/>
          </a:p>
          <a:p>
            <a:pPr lvl="1">
              <a:buFont typeface="Arial" panose="020B0604020202020204" pitchFamily="34" charset="0"/>
              <a:buChar char="•"/>
            </a:pPr>
            <a:endParaRPr lang="en-US" dirty="0"/>
          </a:p>
          <a:p>
            <a:pPr lvl="1">
              <a:buFont typeface="Arial" panose="020B0604020202020204" pitchFamily="34" charset="0"/>
              <a:buChar char="•"/>
            </a:pPr>
            <a:endParaRPr lang="en-US" b="0" dirty="0"/>
          </a:p>
          <a:p>
            <a:pPr>
              <a:buFont typeface="Arial" panose="020B0604020202020204" pitchFamily="34" charset="0"/>
              <a:buChar char="•"/>
            </a:pPr>
            <a:r>
              <a:rPr lang="en-US" b="0" dirty="0"/>
              <a:t>If you have a submission and would like to allocate agenda time, please indicate the DCN and the submission topic. </a:t>
            </a:r>
          </a:p>
        </p:txBody>
      </p:sp>
      <p:sp>
        <p:nvSpPr>
          <p:cNvPr id="4" name="Slide Number Placeholder 3">
            <a:extLst>
              <a:ext uri="{FF2B5EF4-FFF2-40B4-BE49-F238E27FC236}">
                <a16:creationId xmlns:a16="http://schemas.microsoft.com/office/drawing/2014/main" id="{F24A7E18-7519-4C20-8B8D-59B42F66E213}"/>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A0D3163A-4B1E-4283-AAB7-88B5B31214D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FC2A14A-99BF-400F-B17D-6F39DA467155}"/>
              </a:ext>
            </a:extLst>
          </p:cNvPr>
          <p:cNvSpPr>
            <a:spLocks noGrp="1"/>
          </p:cNvSpPr>
          <p:nvPr>
            <p:ph type="dt" idx="15"/>
          </p:nvPr>
        </p:nvSpPr>
        <p:spPr/>
        <p:txBody>
          <a:bodyPr/>
          <a:lstStyle/>
          <a:p>
            <a:r>
              <a:rPr lang="en-US"/>
              <a:t>June 2021</a:t>
            </a:r>
            <a:endParaRPr lang="en-GB" dirty="0"/>
          </a:p>
        </p:txBody>
      </p:sp>
      <p:graphicFrame>
        <p:nvGraphicFramePr>
          <p:cNvPr id="7" name="Table 6">
            <a:extLst>
              <a:ext uri="{FF2B5EF4-FFF2-40B4-BE49-F238E27FC236}">
                <a16:creationId xmlns:a16="http://schemas.microsoft.com/office/drawing/2014/main" id="{255CC989-F556-48B3-8191-DDD06C371B09}"/>
              </a:ext>
            </a:extLst>
          </p:cNvPr>
          <p:cNvGraphicFramePr>
            <a:graphicFrameLocks noGrp="1"/>
          </p:cNvGraphicFramePr>
          <p:nvPr>
            <p:extLst>
              <p:ext uri="{D42A27DB-BD31-4B8C-83A1-F6EECF244321}">
                <p14:modId xmlns:p14="http://schemas.microsoft.com/office/powerpoint/2010/main" val="3312621305"/>
              </p:ext>
            </p:extLst>
          </p:nvPr>
        </p:nvGraphicFramePr>
        <p:xfrm>
          <a:off x="914400" y="1981200"/>
          <a:ext cx="10361085" cy="1981120"/>
        </p:xfrm>
        <a:graphic>
          <a:graphicData uri="http://schemas.openxmlformats.org/drawingml/2006/table">
            <a:tbl>
              <a:tblPr firstRow="1" bandRow="1">
                <a:tableStyleId>{21E4AEA4-8DFA-4A89-87EB-49C32662AFE0}</a:tableStyleId>
              </a:tblPr>
              <a:tblGrid>
                <a:gridCol w="1492699">
                  <a:extLst>
                    <a:ext uri="{9D8B030D-6E8A-4147-A177-3AD203B41FA5}">
                      <a16:colId xmlns:a16="http://schemas.microsoft.com/office/drawing/2014/main" val="1606124545"/>
                    </a:ext>
                  </a:extLst>
                </a:gridCol>
                <a:gridCol w="2282951">
                  <a:extLst>
                    <a:ext uri="{9D8B030D-6E8A-4147-A177-3AD203B41FA5}">
                      <a16:colId xmlns:a16="http://schemas.microsoft.com/office/drawing/2014/main" val="955909157"/>
                    </a:ext>
                  </a:extLst>
                </a:gridCol>
                <a:gridCol w="5268348">
                  <a:extLst>
                    <a:ext uri="{9D8B030D-6E8A-4147-A177-3AD203B41FA5}">
                      <a16:colId xmlns:a16="http://schemas.microsoft.com/office/drawing/2014/main" val="1172985495"/>
                    </a:ext>
                  </a:extLst>
                </a:gridCol>
                <a:gridCol w="1317087">
                  <a:extLst>
                    <a:ext uri="{9D8B030D-6E8A-4147-A177-3AD203B41FA5}">
                      <a16:colId xmlns:a16="http://schemas.microsoft.com/office/drawing/2014/main" val="3046600212"/>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3255526064"/>
                  </a:ext>
                </a:extLst>
              </a:tr>
              <a:tr h="0">
                <a:tc>
                  <a:txBody>
                    <a:bodyPr/>
                    <a:lstStyle/>
                    <a:p>
                      <a:r>
                        <a:rPr lang="en-US" sz="1400" dirty="0"/>
                        <a:t>11-21-834</a:t>
                      </a:r>
                    </a:p>
                  </a:txBody>
                  <a:tcPr marT="45712" marB="45712"/>
                </a:tc>
                <a:tc>
                  <a:txBody>
                    <a:bodyPr/>
                    <a:lstStyle/>
                    <a:p>
                      <a:r>
                        <a:rPr lang="en-US" sz="1400" dirty="0"/>
                        <a:t>Christian Berger</a:t>
                      </a:r>
                    </a:p>
                  </a:txBody>
                  <a:tcPr marT="45712" marB="45712"/>
                </a:tc>
                <a:tc>
                  <a:txBody>
                    <a:bodyPr/>
                    <a:lstStyle/>
                    <a:p>
                      <a:r>
                        <a:rPr lang="en-US" sz="1400" dirty="0"/>
                        <a:t>Mandatory secure LTF repetitions</a:t>
                      </a:r>
                    </a:p>
                  </a:txBody>
                  <a:tcPr marT="45712" marB="45712"/>
                </a:tc>
                <a:tc>
                  <a:txBody>
                    <a:bodyPr/>
                    <a:lstStyle/>
                    <a:p>
                      <a:r>
                        <a:rPr lang="en-US" sz="1400" dirty="0"/>
                        <a:t>CR</a:t>
                      </a:r>
                    </a:p>
                  </a:txBody>
                  <a:tcPr marT="45712" marB="45712"/>
                </a:tc>
                <a:extLst>
                  <a:ext uri="{0D108BD9-81ED-4DB2-BD59-A6C34878D82A}">
                    <a16:rowId xmlns:a16="http://schemas.microsoft.com/office/drawing/2014/main" val="1944942770"/>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3827267283"/>
                  </a:ext>
                </a:extLst>
              </a:tr>
              <a:tr h="0">
                <a:tc>
                  <a:txBody>
                    <a:bodyPr/>
                    <a:lstStyle/>
                    <a:p>
                      <a:r>
                        <a:rPr lang="en-US" sz="1400" dirty="0"/>
                        <a:t>11-21-835</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a:t>TGaz</a:t>
                      </a:r>
                      <a:r>
                        <a:rPr lang="en-US" sz="1400" dirty="0"/>
                        <a:t> LB253 Comment Resolution</a:t>
                      </a:r>
                    </a:p>
                  </a:txBody>
                  <a:tcPr marT="45712" marB="45712"/>
                </a:tc>
                <a:tc>
                  <a:txBody>
                    <a:bodyPr/>
                    <a:lstStyle/>
                    <a:p>
                      <a:r>
                        <a:rPr lang="en-US" sz="1400" dirty="0"/>
                        <a:t>CR – for completion from after 5353</a:t>
                      </a:r>
                    </a:p>
                  </a:txBody>
                  <a:tcPr marT="45712" marB="45712"/>
                </a:tc>
                <a:extLst>
                  <a:ext uri="{0D108BD9-81ED-4DB2-BD59-A6C34878D82A}">
                    <a16:rowId xmlns:a16="http://schemas.microsoft.com/office/drawing/2014/main" val="2042622864"/>
                  </a:ext>
                </a:extLst>
              </a:tr>
              <a:tr h="0">
                <a:tc>
                  <a:txBody>
                    <a:bodyPr/>
                    <a:lstStyle/>
                    <a:p>
                      <a:r>
                        <a:rPr lang="en-US" sz="1400"/>
                        <a:t>11-21-864</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Steve Shellhammer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Comment Resolutions of CID 5090</a:t>
                      </a:r>
                    </a:p>
                  </a:txBody>
                  <a:tcPr marT="45712" marB="45712"/>
                </a:tc>
                <a:tc>
                  <a:txBody>
                    <a:bodyPr/>
                    <a:lstStyle/>
                    <a:p>
                      <a:r>
                        <a:rPr lang="en-US" sz="1400" dirty="0"/>
                        <a:t>CR</a:t>
                      </a:r>
                    </a:p>
                  </a:txBody>
                  <a:tcPr marT="45712" marB="45712"/>
                </a:tc>
                <a:extLst>
                  <a:ext uri="{0D108BD9-81ED-4DB2-BD59-A6C34878D82A}">
                    <a16:rowId xmlns:a16="http://schemas.microsoft.com/office/drawing/2014/main" val="1133559433"/>
                  </a:ext>
                </a:extLst>
              </a:tr>
            </a:tbl>
          </a:graphicData>
        </a:graphic>
      </p:graphicFrame>
    </p:spTree>
    <p:extLst>
      <p:ext uri="{BB962C8B-B14F-4D97-AF65-F5344CB8AC3E}">
        <p14:creationId xmlns:p14="http://schemas.microsoft.com/office/powerpoint/2010/main" val="146332003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 name="Rectangle 113">
            <a:extLst>
              <a:ext uri="{FF2B5EF4-FFF2-40B4-BE49-F238E27FC236}">
                <a16:creationId xmlns:a16="http://schemas.microsoft.com/office/drawing/2014/main" id="{5F80D85B-CA5D-46A1-BBCA-B1DD484CF0B5}"/>
              </a:ext>
            </a:extLst>
          </p:cNvPr>
          <p:cNvSpPr>
            <a:spLocks noChangeArrowheads="1"/>
          </p:cNvSpPr>
          <p:nvPr/>
        </p:nvSpPr>
        <p:spPr bwMode="auto">
          <a:xfrm>
            <a:off x="6838991"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2021</a:t>
            </a:r>
          </a:p>
        </p:txBody>
      </p:sp>
      <p:sp>
        <p:nvSpPr>
          <p:cNvPr id="107" name="Rectangle 106">
            <a:extLst>
              <a:ext uri="{FF2B5EF4-FFF2-40B4-BE49-F238E27FC236}">
                <a16:creationId xmlns:a16="http://schemas.microsoft.com/office/drawing/2014/main" id="{E7E80E61-8672-45B3-8ADF-8C71BCDAC53A}"/>
              </a:ext>
            </a:extLst>
          </p:cNvPr>
          <p:cNvSpPr>
            <a:spLocks noChangeArrowheads="1"/>
          </p:cNvSpPr>
          <p:nvPr/>
        </p:nvSpPr>
        <p:spPr bwMode="auto">
          <a:xfrm>
            <a:off x="5148839"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2020</a:t>
            </a:r>
          </a:p>
        </p:txBody>
      </p:sp>
      <p:sp>
        <p:nvSpPr>
          <p:cNvPr id="108" name="Rectangle 107">
            <a:extLst>
              <a:ext uri="{FF2B5EF4-FFF2-40B4-BE49-F238E27FC236}">
                <a16:creationId xmlns:a16="http://schemas.microsoft.com/office/drawing/2014/main" id="{806D1120-6CEB-4444-8E21-833EDD971B97}"/>
              </a:ext>
            </a:extLst>
          </p:cNvPr>
          <p:cNvSpPr>
            <a:spLocks noChangeArrowheads="1"/>
          </p:cNvSpPr>
          <p:nvPr/>
        </p:nvSpPr>
        <p:spPr bwMode="auto">
          <a:xfrm>
            <a:off x="3494741" y="1993287"/>
            <a:ext cx="1654098"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2019</a:t>
            </a:r>
          </a:p>
        </p:txBody>
      </p:sp>
      <p:sp>
        <p:nvSpPr>
          <p:cNvPr id="109" name="Rectangle 108">
            <a:extLst>
              <a:ext uri="{FF2B5EF4-FFF2-40B4-BE49-F238E27FC236}">
                <a16:creationId xmlns:a16="http://schemas.microsoft.com/office/drawing/2014/main" id="{B96217F6-0548-4D3B-A788-9F4D6253F8B8}"/>
              </a:ext>
            </a:extLst>
          </p:cNvPr>
          <p:cNvSpPr>
            <a:spLocks noChangeArrowheads="1"/>
          </p:cNvSpPr>
          <p:nvPr/>
        </p:nvSpPr>
        <p:spPr bwMode="auto">
          <a:xfrm>
            <a:off x="177240" y="1994059"/>
            <a:ext cx="166340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2017</a:t>
            </a:r>
          </a:p>
        </p:txBody>
      </p:sp>
      <p:sp>
        <p:nvSpPr>
          <p:cNvPr id="110" name="Rectangle 109">
            <a:extLst>
              <a:ext uri="{FF2B5EF4-FFF2-40B4-BE49-F238E27FC236}">
                <a16:creationId xmlns:a16="http://schemas.microsoft.com/office/drawing/2014/main" id="{76BC72B2-7D24-4C6D-BE05-DD73FFD7DB2D}"/>
              </a:ext>
            </a:extLst>
          </p:cNvPr>
          <p:cNvSpPr>
            <a:spLocks noChangeArrowheads="1"/>
          </p:cNvSpPr>
          <p:nvPr/>
        </p:nvSpPr>
        <p:spPr bwMode="auto">
          <a:xfrm>
            <a:off x="1829011" y="1993034"/>
            <a:ext cx="168434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2018</a:t>
            </a:r>
          </a:p>
        </p:txBody>
      </p:sp>
      <p:sp>
        <p:nvSpPr>
          <p:cNvPr id="2" name="Title 1"/>
          <p:cNvSpPr>
            <a:spLocks noGrp="1"/>
          </p:cNvSpPr>
          <p:nvPr>
            <p:ph type="title"/>
          </p:nvPr>
        </p:nvSpPr>
        <p:spPr>
          <a:xfrm>
            <a:off x="914401" y="685802"/>
            <a:ext cx="10361084" cy="485992"/>
          </a:xfrm>
        </p:spPr>
        <p:txBody>
          <a:bodyPr/>
          <a:lstStyle/>
          <a:p>
            <a:r>
              <a:rPr lang="en-US" dirty="0"/>
              <a:t>Timeline – updated past May meeting</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2021</a:t>
            </a:r>
            <a:endParaRPr lang="en-GB" dirty="0"/>
          </a:p>
        </p:txBody>
      </p:sp>
      <p:sp>
        <p:nvSpPr>
          <p:cNvPr id="9" name="Rectangle 8"/>
          <p:cNvSpPr>
            <a:spLocks noChangeArrowheads="1"/>
          </p:cNvSpPr>
          <p:nvPr/>
        </p:nvSpPr>
        <p:spPr bwMode="auto">
          <a:xfrm>
            <a:off x="178973" y="1988840"/>
            <a:ext cx="11749675"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0" name="Rectangle 9"/>
          <p:cNvSpPr>
            <a:spLocks noChangeArrowheads="1"/>
          </p:cNvSpPr>
          <p:nvPr/>
        </p:nvSpPr>
        <p:spPr bwMode="auto">
          <a:xfrm>
            <a:off x="8533215"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2022</a:t>
            </a:r>
          </a:p>
        </p:txBody>
      </p:sp>
      <p:sp>
        <p:nvSpPr>
          <p:cNvPr id="25" name="Rectangle 24"/>
          <p:cNvSpPr>
            <a:spLocks noChangeArrowheads="1"/>
          </p:cNvSpPr>
          <p:nvPr/>
        </p:nvSpPr>
        <p:spPr bwMode="auto">
          <a:xfrm>
            <a:off x="10223367"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2023</a:t>
            </a:r>
          </a:p>
        </p:txBody>
      </p:sp>
      <p:grpSp>
        <p:nvGrpSpPr>
          <p:cNvPr id="26" name="Group 25"/>
          <p:cNvGrpSpPr/>
          <p:nvPr/>
        </p:nvGrpSpPr>
        <p:grpSpPr>
          <a:xfrm>
            <a:off x="1772692" y="1988840"/>
            <a:ext cx="8500127" cy="4176464"/>
            <a:chOff x="1339290" y="1268760"/>
            <a:chExt cx="6503157" cy="3782041"/>
          </a:xfrm>
        </p:grpSpPr>
        <p:sp>
          <p:nvSpPr>
            <p:cNvPr id="27" name="Line 15"/>
            <p:cNvSpPr>
              <a:spLocks noChangeShapeType="1"/>
            </p:cNvSpPr>
            <p:nvPr/>
          </p:nvSpPr>
          <p:spPr bwMode="auto">
            <a:xfrm flipH="1">
              <a:off x="6603112" y="1299562"/>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8" name="Line 14"/>
            <p:cNvSpPr>
              <a:spLocks noChangeShapeType="1"/>
            </p:cNvSpPr>
            <p:nvPr/>
          </p:nvSpPr>
          <p:spPr bwMode="auto">
            <a:xfrm flipH="1">
              <a:off x="4012657" y="1299562"/>
              <a:ext cx="7937"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9" name="Line 10"/>
            <p:cNvSpPr>
              <a:spLocks noChangeShapeType="1"/>
            </p:cNvSpPr>
            <p:nvPr/>
          </p:nvSpPr>
          <p:spPr bwMode="auto">
            <a:xfrm>
              <a:off x="1339290"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0" name="Line 11"/>
            <p:cNvSpPr>
              <a:spLocks noChangeShapeType="1"/>
            </p:cNvSpPr>
            <p:nvPr/>
          </p:nvSpPr>
          <p:spPr bwMode="auto">
            <a:xfrm>
              <a:off x="2707604"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1" name="Line 15"/>
            <p:cNvSpPr>
              <a:spLocks noChangeShapeType="1"/>
            </p:cNvSpPr>
            <p:nvPr/>
          </p:nvSpPr>
          <p:spPr bwMode="auto">
            <a:xfrm>
              <a:off x="5271395"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2" name="Line 15"/>
            <p:cNvSpPr>
              <a:spLocks noChangeShapeType="1"/>
            </p:cNvSpPr>
            <p:nvPr/>
          </p:nvSpPr>
          <p:spPr bwMode="auto">
            <a:xfrm flipH="1">
              <a:off x="7839272" y="1268760"/>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grpSp>
      <p:sp>
        <p:nvSpPr>
          <p:cNvPr id="106" name="Text Box 24">
            <a:extLst>
              <a:ext uri="{FF2B5EF4-FFF2-40B4-BE49-F238E27FC236}">
                <a16:creationId xmlns:a16="http://schemas.microsoft.com/office/drawing/2014/main" id="{FDD295FC-5B3E-40FF-9DBD-769508BBC4A6}"/>
              </a:ext>
            </a:extLst>
          </p:cNvPr>
          <p:cNvSpPr txBox="1">
            <a:spLocks noChangeArrowheads="1"/>
          </p:cNvSpPr>
          <p:nvPr/>
        </p:nvSpPr>
        <p:spPr bwMode="auto">
          <a:xfrm>
            <a:off x="747912" y="2369733"/>
            <a:ext cx="955610"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 requirement freeze</a:t>
            </a:r>
          </a:p>
          <a:p>
            <a:pPr algn="ctr"/>
            <a:r>
              <a:rPr lang="en-US" altLang="en-US" sz="600" dirty="0">
                <a:latin typeface="Arial" panose="020B0604020202020204" pitchFamily="34" charset="0"/>
                <a:cs typeface="Arial" panose="020B0604020202020204" pitchFamily="34" charset="0"/>
              </a:rPr>
              <a:t>5-2017</a:t>
            </a:r>
          </a:p>
        </p:txBody>
      </p:sp>
      <p:sp>
        <p:nvSpPr>
          <p:cNvPr id="112" name="Rectangle 111">
            <a:extLst>
              <a:ext uri="{FF2B5EF4-FFF2-40B4-BE49-F238E27FC236}">
                <a16:creationId xmlns:a16="http://schemas.microsoft.com/office/drawing/2014/main" id="{69DC5164-B6FD-4947-8311-D3C23314DE17}"/>
              </a:ext>
            </a:extLst>
          </p:cNvPr>
          <p:cNvSpPr/>
          <p:nvPr/>
        </p:nvSpPr>
        <p:spPr>
          <a:xfrm>
            <a:off x="263352" y="3573016"/>
            <a:ext cx="2744611" cy="230617"/>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11az SFD</a:t>
            </a:r>
          </a:p>
        </p:txBody>
      </p:sp>
      <p:sp>
        <p:nvSpPr>
          <p:cNvPr id="113" name="Rectangle 112">
            <a:extLst>
              <a:ext uri="{FF2B5EF4-FFF2-40B4-BE49-F238E27FC236}">
                <a16:creationId xmlns:a16="http://schemas.microsoft.com/office/drawing/2014/main" id="{AF2D2B37-858F-49CD-B8B3-A42B192B9F9D}"/>
              </a:ext>
            </a:extLst>
          </p:cNvPr>
          <p:cNvSpPr/>
          <p:nvPr/>
        </p:nvSpPr>
        <p:spPr>
          <a:xfrm>
            <a:off x="803996" y="3888221"/>
            <a:ext cx="9540000" cy="248520"/>
          </a:xfrm>
          <a:prstGeom prst="rect">
            <a:avLst/>
          </a:prstGeom>
          <a:gradFill flip="none" rotWithShape="1">
            <a:gsLst>
              <a:gs pos="0">
                <a:srgbClr val="FFFF00"/>
              </a:gs>
              <a:gs pos="37000">
                <a:srgbClr val="FFFF00"/>
              </a:gs>
              <a:gs pos="68000">
                <a:srgbClr val="00B050"/>
              </a:gs>
              <a:gs pos="100000">
                <a:srgbClr val="00B050"/>
              </a:gs>
            </a:gsLst>
            <a:lin ang="10800000" scaled="1"/>
            <a:tileRect/>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defRPr/>
            </a:pPr>
            <a:r>
              <a:rPr lang="en-US" sz="1100" dirty="0">
                <a:solidFill>
                  <a:schemeClr val="tx1"/>
                </a:solidFill>
              </a:rPr>
              <a:t>        Amendment text</a:t>
            </a:r>
          </a:p>
        </p:txBody>
      </p:sp>
      <p:sp>
        <p:nvSpPr>
          <p:cNvPr id="115" name="Text Box 26">
            <a:extLst>
              <a:ext uri="{FF2B5EF4-FFF2-40B4-BE49-F238E27FC236}">
                <a16:creationId xmlns:a16="http://schemas.microsoft.com/office/drawing/2014/main" id="{64AE616E-C795-47DD-AF7B-6DEEA83A5362}"/>
              </a:ext>
            </a:extLst>
          </p:cNvPr>
          <p:cNvSpPr txBox="1">
            <a:spLocks noChangeArrowheads="1"/>
          </p:cNvSpPr>
          <p:nvPr/>
        </p:nvSpPr>
        <p:spPr bwMode="auto">
          <a:xfrm flipH="1">
            <a:off x="4875153" y="2623686"/>
            <a:ext cx="634408"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2.0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11-2019</a:t>
            </a:r>
          </a:p>
          <a:p>
            <a:pPr algn="ctr"/>
            <a:r>
              <a:rPr lang="en-US" altLang="en-US" sz="600" dirty="0">
                <a:latin typeface="Arial" panose="020B0604020202020204" pitchFamily="34" charset="0"/>
                <a:cs typeface="Arial" panose="020B0604020202020204" pitchFamily="34" charset="0"/>
              </a:rPr>
              <a:t>Recirculation</a:t>
            </a:r>
          </a:p>
        </p:txBody>
      </p:sp>
      <p:sp>
        <p:nvSpPr>
          <p:cNvPr id="116" name="Isosceles Triangle 115">
            <a:extLst>
              <a:ext uri="{FF2B5EF4-FFF2-40B4-BE49-F238E27FC236}">
                <a16:creationId xmlns:a16="http://schemas.microsoft.com/office/drawing/2014/main" id="{44442673-ECDC-419A-A9CD-051E05DB4DB8}"/>
              </a:ext>
            </a:extLst>
          </p:cNvPr>
          <p:cNvSpPr>
            <a:spLocks noChangeArrowheads="1"/>
          </p:cNvSpPr>
          <p:nvPr/>
        </p:nvSpPr>
        <p:spPr bwMode="auto">
          <a:xfrm flipH="1">
            <a:off x="5058203" y="2412535"/>
            <a:ext cx="248998" cy="217487"/>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117" name="Text Box 24">
            <a:extLst>
              <a:ext uri="{FF2B5EF4-FFF2-40B4-BE49-F238E27FC236}">
                <a16:creationId xmlns:a16="http://schemas.microsoft.com/office/drawing/2014/main" id="{EE061B56-3AEC-498D-B5B2-6F11449B93DE}"/>
              </a:ext>
            </a:extLst>
          </p:cNvPr>
          <p:cNvSpPr txBox="1">
            <a:spLocks noChangeArrowheads="1"/>
          </p:cNvSpPr>
          <p:nvPr/>
        </p:nvSpPr>
        <p:spPr bwMode="auto">
          <a:xfrm>
            <a:off x="3432407" y="2653101"/>
            <a:ext cx="418981"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D1.0</a:t>
            </a:r>
          </a:p>
          <a:p>
            <a:pPr algn="ctr"/>
            <a:r>
              <a:rPr lang="en-US" altLang="en-US" sz="600" dirty="0">
                <a:latin typeface="Arial" panose="020B0604020202020204" pitchFamily="34" charset="0"/>
                <a:cs typeface="Arial" panose="020B0604020202020204" pitchFamily="34" charset="0"/>
              </a:rPr>
              <a:t>Jan. 19</a:t>
            </a:r>
          </a:p>
        </p:txBody>
      </p:sp>
      <p:sp>
        <p:nvSpPr>
          <p:cNvPr id="118" name="Isosceles Triangle 117">
            <a:extLst>
              <a:ext uri="{FF2B5EF4-FFF2-40B4-BE49-F238E27FC236}">
                <a16:creationId xmlns:a16="http://schemas.microsoft.com/office/drawing/2014/main" id="{3F0AA21A-6D87-4206-8EEC-3FD5BA0CE0AE}"/>
              </a:ext>
            </a:extLst>
          </p:cNvPr>
          <p:cNvSpPr>
            <a:spLocks noChangeArrowheads="1"/>
          </p:cNvSpPr>
          <p:nvPr/>
        </p:nvSpPr>
        <p:spPr bwMode="auto">
          <a:xfrm>
            <a:off x="3535209" y="2454400"/>
            <a:ext cx="173999" cy="180386"/>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19" name="Text Box 24">
            <a:extLst>
              <a:ext uri="{FF2B5EF4-FFF2-40B4-BE49-F238E27FC236}">
                <a16:creationId xmlns:a16="http://schemas.microsoft.com/office/drawing/2014/main" id="{3D10B997-FA32-446E-A64F-C16BE48C1D81}"/>
              </a:ext>
            </a:extLst>
          </p:cNvPr>
          <p:cNvSpPr txBox="1">
            <a:spLocks noChangeArrowheads="1"/>
          </p:cNvSpPr>
          <p:nvPr/>
        </p:nvSpPr>
        <p:spPr bwMode="auto">
          <a:xfrm>
            <a:off x="1860756" y="2611937"/>
            <a:ext cx="558118"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D0.1</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Mar. 18</a:t>
            </a:r>
          </a:p>
        </p:txBody>
      </p:sp>
      <p:sp>
        <p:nvSpPr>
          <p:cNvPr id="120" name="Isosceles Triangle 119">
            <a:extLst>
              <a:ext uri="{FF2B5EF4-FFF2-40B4-BE49-F238E27FC236}">
                <a16:creationId xmlns:a16="http://schemas.microsoft.com/office/drawing/2014/main" id="{AA437355-9F8B-4A6F-AAB1-840527A829D4}"/>
              </a:ext>
            </a:extLst>
          </p:cNvPr>
          <p:cNvSpPr>
            <a:spLocks noChangeArrowheads="1"/>
          </p:cNvSpPr>
          <p:nvPr/>
        </p:nvSpPr>
        <p:spPr bwMode="auto">
          <a:xfrm>
            <a:off x="2013525" y="2408722"/>
            <a:ext cx="1757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121" name="Text Box 24">
            <a:extLst>
              <a:ext uri="{FF2B5EF4-FFF2-40B4-BE49-F238E27FC236}">
                <a16:creationId xmlns:a16="http://schemas.microsoft.com/office/drawing/2014/main" id="{A547E5D1-D54B-4250-846D-FE970644BEE5}"/>
              </a:ext>
            </a:extLst>
          </p:cNvPr>
          <p:cNvSpPr txBox="1">
            <a:spLocks noChangeArrowheads="1"/>
          </p:cNvSpPr>
          <p:nvPr/>
        </p:nvSpPr>
        <p:spPr bwMode="auto">
          <a:xfrm>
            <a:off x="1970948" y="3888380"/>
            <a:ext cx="1441267"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5/17-3/21</a:t>
            </a:r>
          </a:p>
        </p:txBody>
      </p:sp>
      <p:sp>
        <p:nvSpPr>
          <p:cNvPr id="125" name="Isosceles Triangle 124">
            <a:extLst>
              <a:ext uri="{FF2B5EF4-FFF2-40B4-BE49-F238E27FC236}">
                <a16:creationId xmlns:a16="http://schemas.microsoft.com/office/drawing/2014/main" id="{7D57DDC4-188E-446F-866B-8D2528A070AE}"/>
              </a:ext>
            </a:extLst>
          </p:cNvPr>
          <p:cNvSpPr>
            <a:spLocks noChangeArrowheads="1"/>
          </p:cNvSpPr>
          <p:nvPr/>
        </p:nvSpPr>
        <p:spPr bwMode="auto">
          <a:xfrm>
            <a:off x="691963" y="2432933"/>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cxnSp>
        <p:nvCxnSpPr>
          <p:cNvPr id="127" name="Straight Connector 126">
            <a:extLst>
              <a:ext uri="{FF2B5EF4-FFF2-40B4-BE49-F238E27FC236}">
                <a16:creationId xmlns:a16="http://schemas.microsoft.com/office/drawing/2014/main" id="{2D741719-48C6-4978-96AB-33C832196D61}"/>
              </a:ext>
            </a:extLst>
          </p:cNvPr>
          <p:cNvCxnSpPr/>
          <p:nvPr/>
        </p:nvCxnSpPr>
        <p:spPr bwMode="auto">
          <a:xfrm>
            <a:off x="263352" y="3840948"/>
            <a:ext cx="2726844"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44" name="Text Box 24">
            <a:extLst>
              <a:ext uri="{FF2B5EF4-FFF2-40B4-BE49-F238E27FC236}">
                <a16:creationId xmlns:a16="http://schemas.microsoft.com/office/drawing/2014/main" id="{F3200BBA-60BF-4CFD-AE55-831E4690B9CD}"/>
              </a:ext>
            </a:extLst>
          </p:cNvPr>
          <p:cNvSpPr txBox="1">
            <a:spLocks noChangeArrowheads="1"/>
          </p:cNvSpPr>
          <p:nvPr/>
        </p:nvSpPr>
        <p:spPr bwMode="auto">
          <a:xfrm>
            <a:off x="2530161" y="2600190"/>
            <a:ext cx="714755"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July 18</a:t>
            </a:r>
          </a:p>
          <a:p>
            <a:pPr algn="ctr"/>
            <a:r>
              <a:rPr lang="en-US" altLang="en-US" sz="600" dirty="0">
                <a:latin typeface="Arial" panose="020B0604020202020204" pitchFamily="34" charset="0"/>
                <a:cs typeface="Arial" panose="020B0604020202020204" pitchFamily="34" charset="0"/>
              </a:rPr>
              <a:t>Inter.</a:t>
            </a:r>
          </a:p>
          <a:p>
            <a:pPr algn="ctr"/>
            <a:r>
              <a:rPr lang="en-US" altLang="en-US" sz="600" dirty="0">
                <a:latin typeface="Arial" panose="020B0604020202020204" pitchFamily="34" charset="0"/>
                <a:cs typeface="Arial" panose="020B0604020202020204" pitchFamily="34" charset="0"/>
              </a:rPr>
              <a:t>comment</a:t>
            </a:r>
          </a:p>
          <a:p>
            <a:pPr algn="ctr"/>
            <a:r>
              <a:rPr lang="en-US" altLang="en-US" sz="600" dirty="0">
                <a:latin typeface="Arial" panose="020B0604020202020204" pitchFamily="34" charset="0"/>
                <a:cs typeface="Arial" panose="020B0604020202020204" pitchFamily="34" charset="0"/>
              </a:rPr>
              <a:t>collection</a:t>
            </a:r>
          </a:p>
        </p:txBody>
      </p:sp>
      <p:sp>
        <p:nvSpPr>
          <p:cNvPr id="145" name="Isosceles Triangle 144">
            <a:extLst>
              <a:ext uri="{FF2B5EF4-FFF2-40B4-BE49-F238E27FC236}">
                <a16:creationId xmlns:a16="http://schemas.microsoft.com/office/drawing/2014/main" id="{3B28E869-CA25-4246-8BD5-AE35F55D5CDD}"/>
              </a:ext>
            </a:extLst>
          </p:cNvPr>
          <p:cNvSpPr>
            <a:spLocks noChangeArrowheads="1"/>
          </p:cNvSpPr>
          <p:nvPr/>
        </p:nvSpPr>
        <p:spPr bwMode="auto">
          <a:xfrm>
            <a:off x="2795762" y="2415341"/>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146" name="Isosceles Triangle 145">
            <a:extLst>
              <a:ext uri="{FF2B5EF4-FFF2-40B4-BE49-F238E27FC236}">
                <a16:creationId xmlns:a16="http://schemas.microsoft.com/office/drawing/2014/main" id="{0B294817-DEC4-4480-B07A-9DD6DE770F4D}"/>
              </a:ext>
            </a:extLst>
          </p:cNvPr>
          <p:cNvSpPr>
            <a:spLocks noChangeArrowheads="1"/>
          </p:cNvSpPr>
          <p:nvPr/>
        </p:nvSpPr>
        <p:spPr bwMode="auto">
          <a:xfrm>
            <a:off x="2849037" y="2414094"/>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147" name="Text Box 24">
            <a:extLst>
              <a:ext uri="{FF2B5EF4-FFF2-40B4-BE49-F238E27FC236}">
                <a16:creationId xmlns:a16="http://schemas.microsoft.com/office/drawing/2014/main" id="{41ECCC80-8D2F-411C-A046-A1EE9D099118}"/>
              </a:ext>
            </a:extLst>
          </p:cNvPr>
          <p:cNvSpPr txBox="1">
            <a:spLocks noChangeArrowheads="1"/>
          </p:cNvSpPr>
          <p:nvPr/>
        </p:nvSpPr>
        <p:spPr bwMode="auto">
          <a:xfrm>
            <a:off x="2443807" y="2368058"/>
            <a:ext cx="436592"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SFD</a:t>
            </a:r>
          </a:p>
          <a:p>
            <a:pPr algn="ctr"/>
            <a:r>
              <a:rPr lang="en-US" altLang="en-US" sz="600" dirty="0">
                <a:latin typeface="Arial" panose="020B0604020202020204" pitchFamily="34" charset="0"/>
                <a:cs typeface="Arial" panose="020B0604020202020204" pitchFamily="34" charset="0"/>
              </a:rPr>
              <a:t>Final</a:t>
            </a:r>
          </a:p>
        </p:txBody>
      </p:sp>
      <p:cxnSp>
        <p:nvCxnSpPr>
          <p:cNvPr id="148" name="Straight Connector 147">
            <a:extLst>
              <a:ext uri="{FF2B5EF4-FFF2-40B4-BE49-F238E27FC236}">
                <a16:creationId xmlns:a16="http://schemas.microsoft.com/office/drawing/2014/main" id="{EDD273A8-30CE-4248-B9F8-E11D790DC1DE}"/>
              </a:ext>
            </a:extLst>
          </p:cNvPr>
          <p:cNvCxnSpPr/>
          <p:nvPr/>
        </p:nvCxnSpPr>
        <p:spPr bwMode="auto">
          <a:xfrm>
            <a:off x="810588" y="4174700"/>
            <a:ext cx="4356000" cy="7334"/>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50" name="Isosceles Triangle 149">
            <a:extLst>
              <a:ext uri="{FF2B5EF4-FFF2-40B4-BE49-F238E27FC236}">
                <a16:creationId xmlns:a16="http://schemas.microsoft.com/office/drawing/2014/main" id="{59441D21-CA4C-46FD-A061-1300276B8C4B}"/>
              </a:ext>
            </a:extLst>
          </p:cNvPr>
          <p:cNvSpPr>
            <a:spLocks noChangeArrowheads="1"/>
          </p:cNvSpPr>
          <p:nvPr/>
        </p:nvSpPr>
        <p:spPr bwMode="auto">
          <a:xfrm>
            <a:off x="3592204" y="2449991"/>
            <a:ext cx="173999" cy="180386"/>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51" name="Text Box 24">
            <a:extLst>
              <a:ext uri="{FF2B5EF4-FFF2-40B4-BE49-F238E27FC236}">
                <a16:creationId xmlns:a16="http://schemas.microsoft.com/office/drawing/2014/main" id="{7257137D-C140-42D2-AF82-E571EE3A14B0}"/>
              </a:ext>
            </a:extLst>
          </p:cNvPr>
          <p:cNvSpPr txBox="1">
            <a:spLocks noChangeArrowheads="1"/>
          </p:cNvSpPr>
          <p:nvPr/>
        </p:nvSpPr>
        <p:spPr bwMode="auto">
          <a:xfrm>
            <a:off x="3687931" y="2383595"/>
            <a:ext cx="658690"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Initial</a:t>
            </a:r>
          </a:p>
          <a:p>
            <a:pPr algn="ctr"/>
            <a:r>
              <a:rPr lang="en-US" altLang="en-US" sz="600" dirty="0">
                <a:latin typeface="Arial" panose="020B0604020202020204" pitchFamily="34" charset="0"/>
                <a:cs typeface="Arial" panose="020B0604020202020204" pitchFamily="34" charset="0"/>
              </a:rPr>
              <a:t>WG ballot</a:t>
            </a:r>
          </a:p>
        </p:txBody>
      </p:sp>
      <p:sp>
        <p:nvSpPr>
          <p:cNvPr id="152" name="Rectangle 151">
            <a:extLst>
              <a:ext uri="{FF2B5EF4-FFF2-40B4-BE49-F238E27FC236}">
                <a16:creationId xmlns:a16="http://schemas.microsoft.com/office/drawing/2014/main" id="{57180947-F2CF-4175-986E-88B56A3D5595}"/>
              </a:ext>
            </a:extLst>
          </p:cNvPr>
          <p:cNvSpPr/>
          <p:nvPr/>
        </p:nvSpPr>
        <p:spPr>
          <a:xfrm>
            <a:off x="2999656" y="3890918"/>
            <a:ext cx="777310" cy="245822"/>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CC28</a:t>
            </a:r>
          </a:p>
        </p:txBody>
      </p:sp>
      <p:sp>
        <p:nvSpPr>
          <p:cNvPr id="153" name="Rectangle 152">
            <a:extLst>
              <a:ext uri="{FF2B5EF4-FFF2-40B4-BE49-F238E27FC236}">
                <a16:creationId xmlns:a16="http://schemas.microsoft.com/office/drawing/2014/main" id="{CC30AC72-C1DB-4389-9759-AAF9081BE28B}"/>
              </a:ext>
            </a:extLst>
          </p:cNvPr>
          <p:cNvSpPr/>
          <p:nvPr/>
        </p:nvSpPr>
        <p:spPr>
          <a:xfrm>
            <a:off x="3766413" y="3888380"/>
            <a:ext cx="1373074" cy="245822"/>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r>
              <a:rPr lang="en-US" sz="1100" dirty="0">
                <a:solidFill>
                  <a:schemeClr val="tx1"/>
                </a:solidFill>
              </a:rPr>
              <a:t>LB240 CR </a:t>
            </a:r>
          </a:p>
        </p:txBody>
      </p:sp>
      <p:sp>
        <p:nvSpPr>
          <p:cNvPr id="155" name="Oval Callout 93">
            <a:extLst>
              <a:ext uri="{FF2B5EF4-FFF2-40B4-BE49-F238E27FC236}">
                <a16:creationId xmlns:a16="http://schemas.microsoft.com/office/drawing/2014/main" id="{CFEDDDC9-704E-402C-80F9-97FD7D66F6C7}"/>
              </a:ext>
            </a:extLst>
          </p:cNvPr>
          <p:cNvSpPr/>
          <p:nvPr/>
        </p:nvSpPr>
        <p:spPr bwMode="auto">
          <a:xfrm>
            <a:off x="3175124" y="4523238"/>
            <a:ext cx="722362" cy="487541"/>
          </a:xfrm>
          <a:prstGeom prst="wedgeEllipseCallout">
            <a:avLst>
              <a:gd name="adj1" fmla="val 32914"/>
              <a:gd name="adj2" fmla="val -132881"/>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Initial WG ballot LB240 </a:t>
            </a:r>
            <a:r>
              <a:rPr kumimoji="0" lang="en-US" sz="800" b="1" i="0" u="none" strike="noStrike" cap="none" normalizeH="0" baseline="0" dirty="0">
                <a:ln>
                  <a:noFill/>
                </a:ln>
                <a:solidFill>
                  <a:schemeClr val="tx1"/>
                </a:solidFill>
                <a:effectLst/>
              </a:rPr>
              <a:t>Pass</a:t>
            </a:r>
          </a:p>
        </p:txBody>
      </p:sp>
      <p:sp>
        <p:nvSpPr>
          <p:cNvPr id="156" name="Oval Callout 61">
            <a:extLst>
              <a:ext uri="{FF2B5EF4-FFF2-40B4-BE49-F238E27FC236}">
                <a16:creationId xmlns:a16="http://schemas.microsoft.com/office/drawing/2014/main" id="{C1460C53-55DE-4E69-8306-D9EEC5D6D472}"/>
              </a:ext>
            </a:extLst>
          </p:cNvPr>
          <p:cNvSpPr/>
          <p:nvPr/>
        </p:nvSpPr>
        <p:spPr bwMode="auto">
          <a:xfrm>
            <a:off x="2283685" y="4523239"/>
            <a:ext cx="519343" cy="289185"/>
          </a:xfrm>
          <a:prstGeom prst="wedgeEllipseCallout">
            <a:avLst>
              <a:gd name="adj1" fmla="val 88219"/>
              <a:gd name="adj2" fmla="val -304231"/>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SF</a:t>
            </a:r>
            <a:r>
              <a:rPr kumimoji="0" lang="en-US" sz="800" b="1" i="0" u="none" strike="noStrike" cap="none" normalizeH="0" baseline="0" dirty="0">
                <a:ln>
                  <a:noFill/>
                </a:ln>
                <a:solidFill>
                  <a:schemeClr val="tx1"/>
                </a:solidFill>
                <a:effectLst/>
                <a:latin typeface="Times New Roman" pitchFamily="16" charset="0"/>
                <a:ea typeface="MS Gothic" charset="-128"/>
              </a:rPr>
              <a:t>D Freeze</a:t>
            </a:r>
          </a:p>
        </p:txBody>
      </p:sp>
      <p:sp>
        <p:nvSpPr>
          <p:cNvPr id="161" name="Rectangle 160">
            <a:extLst>
              <a:ext uri="{FF2B5EF4-FFF2-40B4-BE49-F238E27FC236}">
                <a16:creationId xmlns:a16="http://schemas.microsoft.com/office/drawing/2014/main" id="{F91C410D-A0F8-489D-9873-3E5D0C80D27A}"/>
              </a:ext>
            </a:extLst>
          </p:cNvPr>
          <p:cNvSpPr/>
          <p:nvPr/>
        </p:nvSpPr>
        <p:spPr>
          <a:xfrm>
            <a:off x="5136613" y="3888529"/>
            <a:ext cx="1927894" cy="245673"/>
          </a:xfrm>
          <a:prstGeom prst="rect">
            <a:avLst/>
          </a:prstGeom>
          <a:gradFill flip="none" rotWithShape="1">
            <a:gsLst>
              <a:gs pos="0">
                <a:srgbClr val="FFFF00"/>
              </a:gs>
              <a:gs pos="0">
                <a:srgbClr val="FFFF00"/>
              </a:gs>
              <a:gs pos="0">
                <a:srgbClr val="FFFF00"/>
              </a:gs>
              <a:gs pos="0">
                <a:srgbClr val="00B050"/>
              </a:gs>
            </a:gsLst>
            <a:lin ang="10800000" scaled="1"/>
            <a:tileRect/>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LB249</a:t>
            </a:r>
          </a:p>
        </p:txBody>
      </p:sp>
      <p:sp>
        <p:nvSpPr>
          <p:cNvPr id="163" name="Oval Callout 93">
            <a:extLst>
              <a:ext uri="{FF2B5EF4-FFF2-40B4-BE49-F238E27FC236}">
                <a16:creationId xmlns:a16="http://schemas.microsoft.com/office/drawing/2014/main" id="{A55DFAB0-5797-465C-B664-371760473364}"/>
              </a:ext>
            </a:extLst>
          </p:cNvPr>
          <p:cNvSpPr/>
          <p:nvPr/>
        </p:nvSpPr>
        <p:spPr bwMode="auto">
          <a:xfrm>
            <a:off x="4151784" y="4523237"/>
            <a:ext cx="1006530" cy="487541"/>
          </a:xfrm>
          <a:prstGeom prst="wedgeEllipseCallout">
            <a:avLst>
              <a:gd name="adj1" fmla="val 48514"/>
              <a:gd name="adj2" fmla="val -129092"/>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LB240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recirc. </a:t>
            </a:r>
            <a:r>
              <a:rPr lang="en-US" sz="800" b="1" dirty="0" err="1">
                <a:solidFill>
                  <a:schemeClr val="tx1"/>
                </a:solidFill>
              </a:rPr>
              <a:t>init</a:t>
            </a:r>
            <a:endParaRPr kumimoji="0" lang="en-US" sz="800" b="1" i="0" u="none" strike="noStrike" cap="none" normalizeH="0" baseline="0" dirty="0">
              <a:ln>
                <a:noFill/>
              </a:ln>
              <a:solidFill>
                <a:schemeClr val="tx1"/>
              </a:solidFill>
              <a:effectLst/>
            </a:endParaRPr>
          </a:p>
        </p:txBody>
      </p:sp>
      <p:cxnSp>
        <p:nvCxnSpPr>
          <p:cNvPr id="164" name="Straight Connector 163">
            <a:extLst>
              <a:ext uri="{FF2B5EF4-FFF2-40B4-BE49-F238E27FC236}">
                <a16:creationId xmlns:a16="http://schemas.microsoft.com/office/drawing/2014/main" id="{52E32D23-69F6-49BA-9523-CDB5CBFEF3BF}"/>
              </a:ext>
            </a:extLst>
          </p:cNvPr>
          <p:cNvCxnSpPr/>
          <p:nvPr/>
        </p:nvCxnSpPr>
        <p:spPr bwMode="auto">
          <a:xfrm>
            <a:off x="5195919" y="4182700"/>
            <a:ext cx="1800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5" name="Oval Callout 93">
            <a:extLst>
              <a:ext uri="{FF2B5EF4-FFF2-40B4-BE49-F238E27FC236}">
                <a16:creationId xmlns:a16="http://schemas.microsoft.com/office/drawing/2014/main" id="{053659BB-C70B-464E-B908-B4640A2FBA93}"/>
              </a:ext>
            </a:extLst>
          </p:cNvPr>
          <p:cNvSpPr/>
          <p:nvPr/>
        </p:nvSpPr>
        <p:spPr bwMode="auto">
          <a:xfrm>
            <a:off x="5736652" y="4582330"/>
            <a:ext cx="1006530" cy="487541"/>
          </a:xfrm>
          <a:prstGeom prst="wedgeEllipseCallout">
            <a:avLst>
              <a:gd name="adj1" fmla="val 81391"/>
              <a:gd name="adj2" fmla="val -144409"/>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LB249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2</a:t>
            </a:r>
            <a:r>
              <a:rPr lang="en-US" sz="800" b="1" baseline="30000" dirty="0">
                <a:solidFill>
                  <a:schemeClr val="tx1"/>
                </a:solidFill>
              </a:rPr>
              <a:t>nd</a:t>
            </a:r>
            <a:r>
              <a:rPr lang="en-US" sz="800" b="1" dirty="0">
                <a:solidFill>
                  <a:schemeClr val="tx1"/>
                </a:solidFill>
              </a:rPr>
              <a:t> recirculation</a:t>
            </a:r>
            <a:endParaRPr kumimoji="0" lang="en-US" sz="800" b="1" i="0" u="none" strike="noStrike" cap="none" normalizeH="0" baseline="0" dirty="0">
              <a:ln>
                <a:noFill/>
              </a:ln>
              <a:solidFill>
                <a:schemeClr val="tx1"/>
              </a:solidFill>
              <a:effectLst/>
            </a:endParaRPr>
          </a:p>
        </p:txBody>
      </p:sp>
      <p:sp>
        <p:nvSpPr>
          <p:cNvPr id="111" name="Isosceles Triangle 110">
            <a:extLst>
              <a:ext uri="{FF2B5EF4-FFF2-40B4-BE49-F238E27FC236}">
                <a16:creationId xmlns:a16="http://schemas.microsoft.com/office/drawing/2014/main" id="{DD1F662E-8959-49A4-88BE-5AE6F718E288}"/>
              </a:ext>
            </a:extLst>
          </p:cNvPr>
          <p:cNvSpPr>
            <a:spLocks noChangeArrowheads="1"/>
          </p:cNvSpPr>
          <p:nvPr/>
        </p:nvSpPr>
        <p:spPr bwMode="auto">
          <a:xfrm>
            <a:off x="7896200" y="3068960"/>
            <a:ext cx="228472"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57" name="Text Box 26">
            <a:extLst>
              <a:ext uri="{FF2B5EF4-FFF2-40B4-BE49-F238E27FC236}">
                <a16:creationId xmlns:a16="http://schemas.microsoft.com/office/drawing/2014/main" id="{1BB62CF0-E562-4410-9872-349190F1677A}"/>
              </a:ext>
            </a:extLst>
          </p:cNvPr>
          <p:cNvSpPr txBox="1">
            <a:spLocks noChangeArrowheads="1"/>
          </p:cNvSpPr>
          <p:nvPr/>
        </p:nvSpPr>
        <p:spPr bwMode="auto">
          <a:xfrm flipH="1">
            <a:off x="6754638" y="2655706"/>
            <a:ext cx="6501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3.0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01-2021</a:t>
            </a:r>
          </a:p>
          <a:p>
            <a:pPr algn="ctr"/>
            <a:r>
              <a:rPr lang="en-US" altLang="en-US" sz="600" dirty="0">
                <a:latin typeface="Arial" panose="020B0604020202020204" pitchFamily="34" charset="0"/>
                <a:cs typeface="Arial" panose="020B0604020202020204" pitchFamily="34" charset="0"/>
              </a:rPr>
              <a:t>Recirculation</a:t>
            </a:r>
          </a:p>
        </p:txBody>
      </p:sp>
      <p:sp>
        <p:nvSpPr>
          <p:cNvPr id="158" name="Isosceles Triangle 157">
            <a:extLst>
              <a:ext uri="{FF2B5EF4-FFF2-40B4-BE49-F238E27FC236}">
                <a16:creationId xmlns:a16="http://schemas.microsoft.com/office/drawing/2014/main" id="{1829E6D2-C959-48D2-9FC0-FFED226D051A}"/>
              </a:ext>
            </a:extLst>
          </p:cNvPr>
          <p:cNvSpPr>
            <a:spLocks noChangeArrowheads="1"/>
          </p:cNvSpPr>
          <p:nvPr/>
        </p:nvSpPr>
        <p:spPr bwMode="auto">
          <a:xfrm flipH="1">
            <a:off x="6953894" y="2436316"/>
            <a:ext cx="248998" cy="217487"/>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grpSp>
        <p:nvGrpSpPr>
          <p:cNvPr id="3" name="Group 2">
            <a:extLst>
              <a:ext uri="{FF2B5EF4-FFF2-40B4-BE49-F238E27FC236}">
                <a16:creationId xmlns:a16="http://schemas.microsoft.com/office/drawing/2014/main" id="{28CF0915-8ED0-4994-B502-33D19ECAB01A}"/>
              </a:ext>
            </a:extLst>
          </p:cNvPr>
          <p:cNvGrpSpPr/>
          <p:nvPr/>
        </p:nvGrpSpPr>
        <p:grpSpPr>
          <a:xfrm>
            <a:off x="7668534" y="2425355"/>
            <a:ext cx="650149" cy="672139"/>
            <a:chOff x="7668534" y="2425355"/>
            <a:chExt cx="650149" cy="672139"/>
          </a:xfrm>
        </p:grpSpPr>
        <p:sp>
          <p:nvSpPr>
            <p:cNvPr id="159" name="Text Box 26">
              <a:extLst>
                <a:ext uri="{FF2B5EF4-FFF2-40B4-BE49-F238E27FC236}">
                  <a16:creationId xmlns:a16="http://schemas.microsoft.com/office/drawing/2014/main" id="{E8DE5F9A-9D3C-4C73-BFC7-EED51F4D1918}"/>
                </a:ext>
              </a:extLst>
            </p:cNvPr>
            <p:cNvSpPr txBox="1">
              <a:spLocks noChangeArrowheads="1"/>
            </p:cNvSpPr>
            <p:nvPr/>
          </p:nvSpPr>
          <p:spPr bwMode="auto">
            <a:xfrm flipH="1">
              <a:off x="7668534" y="2645309"/>
              <a:ext cx="6501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4.0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07-2021</a:t>
              </a:r>
            </a:p>
            <a:p>
              <a:pPr algn="ctr"/>
              <a:r>
                <a:rPr lang="en-US" altLang="en-US" sz="600" dirty="0">
                  <a:latin typeface="Arial" panose="020B0604020202020204" pitchFamily="34" charset="0"/>
                  <a:cs typeface="Arial" panose="020B0604020202020204" pitchFamily="34" charset="0"/>
                </a:rPr>
                <a:t>Recirculation</a:t>
              </a:r>
            </a:p>
          </p:txBody>
        </p:sp>
        <p:sp>
          <p:nvSpPr>
            <p:cNvPr id="160" name="Isosceles Triangle 159">
              <a:extLst>
                <a:ext uri="{FF2B5EF4-FFF2-40B4-BE49-F238E27FC236}">
                  <a16:creationId xmlns:a16="http://schemas.microsoft.com/office/drawing/2014/main" id="{3A3D8048-3EBA-46FE-9184-5444CD320345}"/>
                </a:ext>
              </a:extLst>
            </p:cNvPr>
            <p:cNvSpPr>
              <a:spLocks noChangeArrowheads="1"/>
            </p:cNvSpPr>
            <p:nvPr/>
          </p:nvSpPr>
          <p:spPr bwMode="auto">
            <a:xfrm flipH="1">
              <a:off x="7863226" y="2425355"/>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grpSp>
      <p:sp>
        <p:nvSpPr>
          <p:cNvPr id="162" name="Text Box 29">
            <a:extLst>
              <a:ext uri="{FF2B5EF4-FFF2-40B4-BE49-F238E27FC236}">
                <a16:creationId xmlns:a16="http://schemas.microsoft.com/office/drawing/2014/main" id="{4D338DF7-FA29-482B-919B-2A35726598BC}"/>
              </a:ext>
            </a:extLst>
          </p:cNvPr>
          <p:cNvSpPr txBox="1">
            <a:spLocks noChangeArrowheads="1"/>
          </p:cNvSpPr>
          <p:nvPr/>
        </p:nvSpPr>
        <p:spPr bwMode="auto">
          <a:xfrm flipH="1">
            <a:off x="7248128" y="3306149"/>
            <a:ext cx="1074295"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600" b="0" dirty="0"/>
              <a:t>.11az</a:t>
            </a:r>
            <a:br>
              <a:rPr lang="en-US" altLang="en-US" sz="600" b="0" dirty="0"/>
            </a:br>
            <a:r>
              <a:rPr lang="en-US" altLang="en-US" sz="600" b="0" dirty="0"/>
              <a:t> MDR and SA ballots</a:t>
            </a:r>
          </a:p>
          <a:p>
            <a:r>
              <a:rPr lang="en-US" altLang="en-US" sz="600" b="0" dirty="0"/>
              <a:t> 07-2021</a:t>
            </a:r>
          </a:p>
        </p:txBody>
      </p:sp>
      <p:sp>
        <p:nvSpPr>
          <p:cNvPr id="171" name="Isosceles Triangle 170">
            <a:extLst>
              <a:ext uri="{FF2B5EF4-FFF2-40B4-BE49-F238E27FC236}">
                <a16:creationId xmlns:a16="http://schemas.microsoft.com/office/drawing/2014/main" id="{DCC5BBF5-68C6-48CF-B621-AF59B163E79E}"/>
              </a:ext>
            </a:extLst>
          </p:cNvPr>
          <p:cNvSpPr>
            <a:spLocks noChangeArrowheads="1"/>
          </p:cNvSpPr>
          <p:nvPr/>
        </p:nvSpPr>
        <p:spPr bwMode="auto">
          <a:xfrm>
            <a:off x="10642354" y="2431553"/>
            <a:ext cx="228472"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72" name="Text Box 29">
            <a:extLst>
              <a:ext uri="{FF2B5EF4-FFF2-40B4-BE49-F238E27FC236}">
                <a16:creationId xmlns:a16="http://schemas.microsoft.com/office/drawing/2014/main" id="{A4BE7802-A5F3-45C9-B17C-6A16E32A1182}"/>
              </a:ext>
            </a:extLst>
          </p:cNvPr>
          <p:cNvSpPr txBox="1">
            <a:spLocks noChangeArrowheads="1"/>
          </p:cNvSpPr>
          <p:nvPr/>
        </p:nvSpPr>
        <p:spPr bwMode="auto">
          <a:xfrm flipH="1">
            <a:off x="10356796" y="2691938"/>
            <a:ext cx="799587"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700" b="0" dirty="0"/>
              <a:t>Publication</a:t>
            </a:r>
          </a:p>
        </p:txBody>
      </p:sp>
      <p:sp>
        <p:nvSpPr>
          <p:cNvPr id="168" name="Rectangle 167">
            <a:extLst>
              <a:ext uri="{FF2B5EF4-FFF2-40B4-BE49-F238E27FC236}">
                <a16:creationId xmlns:a16="http://schemas.microsoft.com/office/drawing/2014/main" id="{A6609AD8-0BD0-4DE6-98A2-627D5F941659}"/>
              </a:ext>
            </a:extLst>
          </p:cNvPr>
          <p:cNvSpPr/>
          <p:nvPr/>
        </p:nvSpPr>
        <p:spPr>
          <a:xfrm>
            <a:off x="7055129" y="3890741"/>
            <a:ext cx="1037171" cy="241084"/>
          </a:xfrm>
          <a:prstGeom prst="rect">
            <a:avLst/>
          </a:prstGeom>
          <a:gradFill>
            <a:gsLst>
              <a:gs pos="0">
                <a:srgbClr val="FFFF00"/>
              </a:gs>
              <a:gs pos="17000">
                <a:srgbClr val="FFFF00"/>
              </a:gs>
              <a:gs pos="79000">
                <a:srgbClr val="00B050"/>
              </a:gs>
              <a:gs pos="100000">
                <a:srgbClr val="00B050"/>
              </a:gs>
            </a:gsLst>
            <a:lin ang="10800000" scaled="1"/>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LB253</a:t>
            </a:r>
          </a:p>
        </p:txBody>
      </p:sp>
      <p:sp>
        <p:nvSpPr>
          <p:cNvPr id="173" name="Rectangle 172">
            <a:extLst>
              <a:ext uri="{FF2B5EF4-FFF2-40B4-BE49-F238E27FC236}">
                <a16:creationId xmlns:a16="http://schemas.microsoft.com/office/drawing/2014/main" id="{F4CFBCF5-0562-4CD1-8BE5-1D5BE737664D}"/>
              </a:ext>
            </a:extLst>
          </p:cNvPr>
          <p:cNvSpPr/>
          <p:nvPr/>
        </p:nvSpPr>
        <p:spPr>
          <a:xfrm>
            <a:off x="9201477" y="3888407"/>
            <a:ext cx="777965" cy="248328"/>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2</a:t>
            </a:r>
            <a:r>
              <a:rPr lang="en-US" sz="1100" baseline="30000" dirty="0">
                <a:solidFill>
                  <a:schemeClr val="tx1"/>
                </a:solidFill>
              </a:rPr>
              <a:t>nd</a:t>
            </a:r>
            <a:r>
              <a:rPr lang="en-US" sz="1100" dirty="0">
                <a:solidFill>
                  <a:schemeClr val="tx1"/>
                </a:solidFill>
              </a:rPr>
              <a:t> SA</a:t>
            </a:r>
          </a:p>
        </p:txBody>
      </p:sp>
      <p:sp>
        <p:nvSpPr>
          <p:cNvPr id="169" name="Rectangle 168">
            <a:extLst>
              <a:ext uri="{FF2B5EF4-FFF2-40B4-BE49-F238E27FC236}">
                <a16:creationId xmlns:a16="http://schemas.microsoft.com/office/drawing/2014/main" id="{8200F9A2-67E5-4987-9546-12211A6042BD}"/>
              </a:ext>
            </a:extLst>
          </p:cNvPr>
          <p:cNvSpPr/>
          <p:nvPr/>
        </p:nvSpPr>
        <p:spPr>
          <a:xfrm>
            <a:off x="7323995" y="3645563"/>
            <a:ext cx="712067" cy="243918"/>
          </a:xfrm>
          <a:prstGeom prst="rect">
            <a:avLst/>
          </a:prstGeom>
          <a:gradFill>
            <a:gsLst>
              <a:gs pos="0">
                <a:srgbClr val="FFFF00"/>
              </a:gs>
              <a:gs pos="0">
                <a:srgbClr val="FFFF00"/>
              </a:gs>
              <a:gs pos="62000">
                <a:srgbClr val="FFFF00"/>
              </a:gs>
              <a:gs pos="81000">
                <a:srgbClr val="00B050"/>
              </a:gs>
            </a:gsLst>
            <a:lin ang="10800000" scaled="1"/>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MDR</a:t>
            </a:r>
          </a:p>
        </p:txBody>
      </p:sp>
      <p:sp>
        <p:nvSpPr>
          <p:cNvPr id="62" name="Rectangle 61">
            <a:extLst>
              <a:ext uri="{FF2B5EF4-FFF2-40B4-BE49-F238E27FC236}">
                <a16:creationId xmlns:a16="http://schemas.microsoft.com/office/drawing/2014/main" id="{02C6E214-6D3E-41BA-9208-3834DA86B95B}"/>
              </a:ext>
            </a:extLst>
          </p:cNvPr>
          <p:cNvSpPr/>
          <p:nvPr/>
        </p:nvSpPr>
        <p:spPr>
          <a:xfrm>
            <a:off x="8475419" y="3889351"/>
            <a:ext cx="879000" cy="247570"/>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1</a:t>
            </a:r>
            <a:r>
              <a:rPr lang="en-US" sz="1100" baseline="30000" dirty="0">
                <a:solidFill>
                  <a:schemeClr val="tx1"/>
                </a:solidFill>
              </a:rPr>
              <a:t>st</a:t>
            </a:r>
            <a:r>
              <a:rPr lang="en-US" sz="1100" dirty="0">
                <a:solidFill>
                  <a:schemeClr val="tx1"/>
                </a:solidFill>
              </a:rPr>
              <a:t> SA</a:t>
            </a:r>
          </a:p>
        </p:txBody>
      </p:sp>
      <p:sp>
        <p:nvSpPr>
          <p:cNvPr id="170" name="Rectangle 169">
            <a:extLst>
              <a:ext uri="{FF2B5EF4-FFF2-40B4-BE49-F238E27FC236}">
                <a16:creationId xmlns:a16="http://schemas.microsoft.com/office/drawing/2014/main" id="{67AF27AE-0EAD-4603-A050-028DEEF65666}"/>
              </a:ext>
            </a:extLst>
          </p:cNvPr>
          <p:cNvSpPr/>
          <p:nvPr/>
        </p:nvSpPr>
        <p:spPr>
          <a:xfrm>
            <a:off x="8040216" y="3890636"/>
            <a:ext cx="446793" cy="241084"/>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000" dirty="0">
                <a:solidFill>
                  <a:schemeClr val="tx1"/>
                </a:solidFill>
              </a:rPr>
              <a:t>Next </a:t>
            </a:r>
          </a:p>
          <a:p>
            <a:pPr algn="ctr">
              <a:defRPr/>
            </a:pPr>
            <a:r>
              <a:rPr lang="en-US" sz="1000" dirty="0">
                <a:solidFill>
                  <a:schemeClr val="tx1"/>
                </a:solidFill>
              </a:rPr>
              <a:t>LB</a:t>
            </a:r>
          </a:p>
        </p:txBody>
      </p:sp>
      <p:sp>
        <p:nvSpPr>
          <p:cNvPr id="63" name="Rectangle 62">
            <a:extLst>
              <a:ext uri="{FF2B5EF4-FFF2-40B4-BE49-F238E27FC236}">
                <a16:creationId xmlns:a16="http://schemas.microsoft.com/office/drawing/2014/main" id="{86584CC9-10B2-40BB-A3F1-131186C79250}"/>
              </a:ext>
            </a:extLst>
          </p:cNvPr>
          <p:cNvSpPr/>
          <p:nvPr/>
        </p:nvSpPr>
        <p:spPr>
          <a:xfrm>
            <a:off x="8362375" y="3642824"/>
            <a:ext cx="241417" cy="241084"/>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800" dirty="0">
                <a:solidFill>
                  <a:schemeClr val="tx1"/>
                </a:solidFill>
              </a:rPr>
              <a:t>Clean</a:t>
            </a:r>
          </a:p>
        </p:txBody>
      </p:sp>
      <p:sp>
        <p:nvSpPr>
          <p:cNvPr id="64" name="Oval Callout 93">
            <a:extLst>
              <a:ext uri="{FF2B5EF4-FFF2-40B4-BE49-F238E27FC236}">
                <a16:creationId xmlns:a16="http://schemas.microsoft.com/office/drawing/2014/main" id="{A65DD93F-BB47-4E8E-8821-C6F5E935C5A2}"/>
              </a:ext>
            </a:extLst>
          </p:cNvPr>
          <p:cNvSpPr/>
          <p:nvPr/>
        </p:nvSpPr>
        <p:spPr bwMode="auto">
          <a:xfrm>
            <a:off x="8707022" y="2832100"/>
            <a:ext cx="1158306" cy="487541"/>
          </a:xfrm>
          <a:prstGeom prst="wedgeEllipseCallout">
            <a:avLst>
              <a:gd name="adj1" fmla="val -71339"/>
              <a:gd name="adj2" fmla="val 116380"/>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No changes made, in preparation to SA ballot</a:t>
            </a:r>
            <a:endParaRPr kumimoji="0" lang="en-US" sz="800" b="1" i="0" u="none" strike="noStrike" cap="none" normalizeH="0" baseline="0" dirty="0">
              <a:ln>
                <a:noFill/>
              </a:ln>
              <a:solidFill>
                <a:schemeClr val="tx1"/>
              </a:solidFill>
              <a:effectLst/>
            </a:endParaRPr>
          </a:p>
        </p:txBody>
      </p:sp>
      <p:grpSp>
        <p:nvGrpSpPr>
          <p:cNvPr id="66" name="Group 65">
            <a:extLst>
              <a:ext uri="{FF2B5EF4-FFF2-40B4-BE49-F238E27FC236}">
                <a16:creationId xmlns:a16="http://schemas.microsoft.com/office/drawing/2014/main" id="{3F65A8A0-3EEF-4C41-BB52-29E8E9A84FF5}"/>
              </a:ext>
            </a:extLst>
          </p:cNvPr>
          <p:cNvGrpSpPr/>
          <p:nvPr/>
        </p:nvGrpSpPr>
        <p:grpSpPr>
          <a:xfrm>
            <a:off x="8987553" y="2424078"/>
            <a:ext cx="650149" cy="395140"/>
            <a:chOff x="7668534" y="2425355"/>
            <a:chExt cx="650149" cy="395140"/>
          </a:xfrm>
        </p:grpSpPr>
        <p:sp>
          <p:nvSpPr>
            <p:cNvPr id="67" name="Text Box 26">
              <a:extLst>
                <a:ext uri="{FF2B5EF4-FFF2-40B4-BE49-F238E27FC236}">
                  <a16:creationId xmlns:a16="http://schemas.microsoft.com/office/drawing/2014/main" id="{3A6F5E8C-33B1-424C-8B0A-C9CE3A7C87F2}"/>
                </a:ext>
              </a:extLst>
            </p:cNvPr>
            <p:cNvSpPr txBox="1">
              <a:spLocks noChangeArrowheads="1"/>
            </p:cNvSpPr>
            <p:nvPr/>
          </p:nvSpPr>
          <p:spPr bwMode="auto">
            <a:xfrm flipH="1">
              <a:off x="7668534" y="2645309"/>
              <a:ext cx="650149" cy="1751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a:t>
              </a:r>
              <a:r>
                <a:rPr lang="en-US" altLang="en-US" sz="600" baseline="30000" dirty="0">
                  <a:latin typeface="Arial" panose="020B0604020202020204" pitchFamily="34" charset="0"/>
                  <a:cs typeface="Arial" panose="020B0604020202020204" pitchFamily="34" charset="0"/>
                </a:rPr>
                <a:t>st</a:t>
              </a:r>
              <a:r>
                <a:rPr lang="en-US" altLang="en-US" sz="600" dirty="0">
                  <a:latin typeface="Arial" panose="020B0604020202020204" pitchFamily="34" charset="0"/>
                  <a:cs typeface="Arial" panose="020B0604020202020204" pitchFamily="34" charset="0"/>
                </a:rPr>
                <a:t> SA comp.</a:t>
              </a:r>
            </a:p>
          </p:txBody>
        </p:sp>
        <p:sp>
          <p:nvSpPr>
            <p:cNvPr id="68" name="Isosceles Triangle 67">
              <a:extLst>
                <a:ext uri="{FF2B5EF4-FFF2-40B4-BE49-F238E27FC236}">
                  <a16:creationId xmlns:a16="http://schemas.microsoft.com/office/drawing/2014/main" id="{6042DA1B-4AB9-4785-9E8D-B31232BAC7DF}"/>
                </a:ext>
              </a:extLst>
            </p:cNvPr>
            <p:cNvSpPr>
              <a:spLocks noChangeArrowheads="1"/>
            </p:cNvSpPr>
            <p:nvPr/>
          </p:nvSpPr>
          <p:spPr bwMode="auto">
            <a:xfrm flipH="1">
              <a:off x="7863226" y="2425355"/>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grpSp>
      <p:grpSp>
        <p:nvGrpSpPr>
          <p:cNvPr id="69" name="Group 68">
            <a:extLst>
              <a:ext uri="{FF2B5EF4-FFF2-40B4-BE49-F238E27FC236}">
                <a16:creationId xmlns:a16="http://schemas.microsoft.com/office/drawing/2014/main" id="{1B5376F2-543E-4B6C-8A7A-2DF2B9112520}"/>
              </a:ext>
            </a:extLst>
          </p:cNvPr>
          <p:cNvGrpSpPr/>
          <p:nvPr/>
        </p:nvGrpSpPr>
        <p:grpSpPr>
          <a:xfrm>
            <a:off x="9622315" y="2404168"/>
            <a:ext cx="650149" cy="395140"/>
            <a:chOff x="7668534" y="2425355"/>
            <a:chExt cx="650149" cy="395140"/>
          </a:xfrm>
        </p:grpSpPr>
        <p:sp>
          <p:nvSpPr>
            <p:cNvPr id="70" name="Text Box 26">
              <a:extLst>
                <a:ext uri="{FF2B5EF4-FFF2-40B4-BE49-F238E27FC236}">
                  <a16:creationId xmlns:a16="http://schemas.microsoft.com/office/drawing/2014/main" id="{BD436B5B-D98D-4061-A4C3-867D87BE0C8A}"/>
                </a:ext>
              </a:extLst>
            </p:cNvPr>
            <p:cNvSpPr txBox="1">
              <a:spLocks noChangeArrowheads="1"/>
            </p:cNvSpPr>
            <p:nvPr/>
          </p:nvSpPr>
          <p:spPr bwMode="auto">
            <a:xfrm flipH="1">
              <a:off x="7668534" y="2645309"/>
              <a:ext cx="650149" cy="1751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2</a:t>
              </a:r>
              <a:r>
                <a:rPr lang="en-US" altLang="en-US" sz="600" baseline="30000" dirty="0">
                  <a:latin typeface="Arial" panose="020B0604020202020204" pitchFamily="34" charset="0"/>
                  <a:cs typeface="Arial" panose="020B0604020202020204" pitchFamily="34" charset="0"/>
                </a:rPr>
                <a:t>nd</a:t>
              </a:r>
              <a:r>
                <a:rPr lang="en-US" altLang="en-US" sz="600" dirty="0">
                  <a:latin typeface="Arial" panose="020B0604020202020204" pitchFamily="34" charset="0"/>
                  <a:cs typeface="Arial" panose="020B0604020202020204" pitchFamily="34" charset="0"/>
                </a:rPr>
                <a:t> SA comp.</a:t>
              </a:r>
            </a:p>
          </p:txBody>
        </p:sp>
        <p:sp>
          <p:nvSpPr>
            <p:cNvPr id="71" name="Isosceles Triangle 70">
              <a:extLst>
                <a:ext uri="{FF2B5EF4-FFF2-40B4-BE49-F238E27FC236}">
                  <a16:creationId xmlns:a16="http://schemas.microsoft.com/office/drawing/2014/main" id="{4F7733D1-90D3-4856-B0BE-13784629A0C6}"/>
                </a:ext>
              </a:extLst>
            </p:cNvPr>
            <p:cNvSpPr>
              <a:spLocks noChangeArrowheads="1"/>
            </p:cNvSpPr>
            <p:nvPr/>
          </p:nvSpPr>
          <p:spPr bwMode="auto">
            <a:xfrm flipH="1">
              <a:off x="7863226" y="2425355"/>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grpSp>
    </p:spTree>
    <p:extLst>
      <p:ext uri="{BB962C8B-B14F-4D97-AF65-F5344CB8AC3E}">
        <p14:creationId xmlns:p14="http://schemas.microsoft.com/office/powerpoint/2010/main" val="53073898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E950E7-DFD4-4511-B70E-D695AA22D908}"/>
              </a:ext>
            </a:extLst>
          </p:cNvPr>
          <p:cNvSpPr>
            <a:spLocks noGrp="1"/>
          </p:cNvSpPr>
          <p:nvPr>
            <p:ph type="title"/>
          </p:nvPr>
        </p:nvSpPr>
        <p:spPr/>
        <p:txBody>
          <a:bodyPr/>
          <a:lstStyle/>
          <a:p>
            <a:r>
              <a:rPr lang="en-US" dirty="0"/>
              <a:t>LB253 – Completion Status</a:t>
            </a:r>
          </a:p>
        </p:txBody>
      </p:sp>
      <p:sp>
        <p:nvSpPr>
          <p:cNvPr id="4" name="Slide Number Placeholder 3">
            <a:extLst>
              <a:ext uri="{FF2B5EF4-FFF2-40B4-BE49-F238E27FC236}">
                <a16:creationId xmlns:a16="http://schemas.microsoft.com/office/drawing/2014/main" id="{3A69E567-3A75-46C9-9FAD-8EB2D3EB989F}"/>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077954B3-E2F5-467E-98F9-94D2C48B2FB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F4D9D58-A9A4-4A5F-AA38-1D070521C9D4}"/>
              </a:ext>
            </a:extLst>
          </p:cNvPr>
          <p:cNvSpPr>
            <a:spLocks noGrp="1"/>
          </p:cNvSpPr>
          <p:nvPr>
            <p:ph type="dt" idx="15"/>
          </p:nvPr>
        </p:nvSpPr>
        <p:spPr/>
        <p:txBody>
          <a:bodyPr/>
          <a:lstStyle/>
          <a:p>
            <a:r>
              <a:rPr lang="en-US"/>
              <a:t>June 2021</a:t>
            </a:r>
            <a:endParaRPr lang="en-GB" dirty="0"/>
          </a:p>
        </p:txBody>
      </p:sp>
      <p:pic>
        <p:nvPicPr>
          <p:cNvPr id="7" name="Picture 6">
            <a:extLst>
              <a:ext uri="{FF2B5EF4-FFF2-40B4-BE49-F238E27FC236}">
                <a16:creationId xmlns:a16="http://schemas.microsoft.com/office/drawing/2014/main" id="{7092C525-5F3F-426B-91BA-5AF28A3F26F0}"/>
              </a:ext>
            </a:extLst>
          </p:cNvPr>
          <p:cNvPicPr>
            <a:picLocks noChangeAspect="1"/>
          </p:cNvPicPr>
          <p:nvPr/>
        </p:nvPicPr>
        <p:blipFill>
          <a:blip r:embed="rId2"/>
          <a:stretch>
            <a:fillRect/>
          </a:stretch>
        </p:blipFill>
        <p:spPr>
          <a:xfrm>
            <a:off x="47328" y="1988840"/>
            <a:ext cx="4619379" cy="4397396"/>
          </a:xfrm>
          <a:prstGeom prst="rect">
            <a:avLst/>
          </a:prstGeom>
        </p:spPr>
      </p:pic>
      <p:pic>
        <p:nvPicPr>
          <p:cNvPr id="8" name="Picture 7">
            <a:extLst>
              <a:ext uri="{FF2B5EF4-FFF2-40B4-BE49-F238E27FC236}">
                <a16:creationId xmlns:a16="http://schemas.microsoft.com/office/drawing/2014/main" id="{ACF7FB90-A1CF-4035-A7B3-DA7F80CE65C4}"/>
              </a:ext>
            </a:extLst>
          </p:cNvPr>
          <p:cNvPicPr>
            <a:picLocks noChangeAspect="1"/>
          </p:cNvPicPr>
          <p:nvPr/>
        </p:nvPicPr>
        <p:blipFill>
          <a:blip r:embed="rId3"/>
          <a:stretch>
            <a:fillRect/>
          </a:stretch>
        </p:blipFill>
        <p:spPr>
          <a:xfrm>
            <a:off x="4727848" y="1916832"/>
            <a:ext cx="7488832" cy="4533380"/>
          </a:xfrm>
          <a:prstGeom prst="rect">
            <a:avLst/>
          </a:prstGeom>
        </p:spPr>
      </p:pic>
    </p:spTree>
    <p:extLst>
      <p:ext uri="{BB962C8B-B14F-4D97-AF65-F5344CB8AC3E}">
        <p14:creationId xmlns:p14="http://schemas.microsoft.com/office/powerpoint/2010/main" val="278099656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3E8C48-D0FE-45AE-A892-200CA7D54BC4}"/>
              </a:ext>
            </a:extLst>
          </p:cNvPr>
          <p:cNvSpPr>
            <a:spLocks noGrp="1"/>
          </p:cNvSpPr>
          <p:nvPr>
            <p:ph type="title"/>
          </p:nvPr>
        </p:nvSpPr>
        <p:spPr/>
        <p:txBody>
          <a:bodyPr/>
          <a:lstStyle/>
          <a:p>
            <a:r>
              <a:rPr lang="en-US" dirty="0"/>
              <a:t>May Progress and Targets Towards the July Meeting</a:t>
            </a:r>
          </a:p>
        </p:txBody>
      </p:sp>
      <p:sp>
        <p:nvSpPr>
          <p:cNvPr id="3" name="Content Placeholder 2">
            <a:extLst>
              <a:ext uri="{FF2B5EF4-FFF2-40B4-BE49-F238E27FC236}">
                <a16:creationId xmlns:a16="http://schemas.microsoft.com/office/drawing/2014/main" id="{F4989200-2622-46AD-AE0D-4E2448C695E7}"/>
              </a:ext>
            </a:extLst>
          </p:cNvPr>
          <p:cNvSpPr>
            <a:spLocks noGrp="1"/>
          </p:cNvSpPr>
          <p:nvPr>
            <p:ph idx="1"/>
          </p:nvPr>
        </p:nvSpPr>
        <p:spPr>
          <a:xfrm>
            <a:off x="914401" y="1751015"/>
            <a:ext cx="10361084" cy="4343400"/>
          </a:xfrm>
        </p:spPr>
        <p:txBody>
          <a:bodyPr/>
          <a:lstStyle/>
          <a:p>
            <a:pPr>
              <a:buFont typeface="Arial" panose="020B0604020202020204" pitchFamily="34" charset="0"/>
              <a:buChar char="•"/>
            </a:pPr>
            <a:r>
              <a:rPr lang="en-US" dirty="0"/>
              <a:t>Work completed:</a:t>
            </a:r>
          </a:p>
          <a:p>
            <a:pPr lvl="1">
              <a:buFont typeface="Arial" panose="020B0604020202020204" pitchFamily="34" charset="0"/>
              <a:buChar char="•"/>
            </a:pPr>
            <a:r>
              <a:rPr lang="en-US" dirty="0"/>
              <a:t>Reviewed/approved resolution to 36 CIDs.</a:t>
            </a:r>
          </a:p>
          <a:p>
            <a:pPr lvl="1">
              <a:buFont typeface="Arial" panose="020B0604020202020204" pitchFamily="34" charset="0"/>
              <a:buChar char="•"/>
            </a:pPr>
            <a:endParaRPr lang="en-US" dirty="0"/>
          </a:p>
          <a:p>
            <a:pPr>
              <a:buFont typeface="Arial" panose="020B0604020202020204" pitchFamily="34" charset="0"/>
              <a:buChar char="•"/>
            </a:pPr>
            <a:r>
              <a:rPr lang="en-US" dirty="0"/>
              <a:t>Targets toward July:</a:t>
            </a:r>
          </a:p>
          <a:p>
            <a:pPr lvl="1">
              <a:buFont typeface="Arial" panose="020B0604020202020204" pitchFamily="34" charset="0"/>
              <a:buChar char="•"/>
            </a:pPr>
            <a:r>
              <a:rPr lang="en-US" dirty="0"/>
              <a:t>Complete LB253 comment resolution.</a:t>
            </a:r>
          </a:p>
          <a:p>
            <a:pPr lvl="1">
              <a:buFont typeface="Arial" panose="020B0604020202020204" pitchFamily="34" charset="0"/>
              <a:buChar char="•"/>
            </a:pPr>
            <a:r>
              <a:rPr lang="en-US" dirty="0"/>
              <a:t>Generate P802.11az D3.1 adopting resolutions from March and May meetings.</a:t>
            </a:r>
          </a:p>
          <a:p>
            <a:pPr lvl="1">
              <a:buFont typeface="Arial" panose="020B0604020202020204" pitchFamily="34" charset="0"/>
              <a:buChar char="•"/>
            </a:pPr>
            <a:r>
              <a:rPr lang="en-US" dirty="0"/>
              <a:t>Respond to MDR findings </a:t>
            </a:r>
            <a:r>
              <a:rPr lang="en-US" sz="1400" dirty="0"/>
              <a:t>(Editors)</a:t>
            </a:r>
            <a:r>
              <a:rPr lang="en-US" sz="1600" dirty="0"/>
              <a:t>.</a:t>
            </a:r>
            <a:endParaRPr lang="en-US" dirty="0"/>
          </a:p>
        </p:txBody>
      </p:sp>
      <p:sp>
        <p:nvSpPr>
          <p:cNvPr id="4" name="Slide Number Placeholder 3">
            <a:extLst>
              <a:ext uri="{FF2B5EF4-FFF2-40B4-BE49-F238E27FC236}">
                <a16:creationId xmlns:a16="http://schemas.microsoft.com/office/drawing/2014/main" id="{93C3B09D-52C0-431F-909E-C2FB98F79077}"/>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4ABEB2BE-425D-4856-ADA5-227FF447C61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0D521EF-729A-4073-B852-79E9BA559744}"/>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34399108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7093B6-3243-4D59-A348-CCF04BE0A347}"/>
              </a:ext>
            </a:extLst>
          </p:cNvPr>
          <p:cNvSpPr>
            <a:spLocks noGrp="1"/>
          </p:cNvSpPr>
          <p:nvPr>
            <p:ph type="title"/>
          </p:nvPr>
        </p:nvSpPr>
        <p:spPr/>
        <p:txBody>
          <a:bodyPr/>
          <a:lstStyle/>
          <a:p>
            <a:r>
              <a:rPr lang="en-US" dirty="0"/>
              <a:t>Scheduled telecons</a:t>
            </a:r>
          </a:p>
        </p:txBody>
      </p:sp>
      <p:sp>
        <p:nvSpPr>
          <p:cNvPr id="3" name="Content Placeholder 2">
            <a:extLst>
              <a:ext uri="{FF2B5EF4-FFF2-40B4-BE49-F238E27FC236}">
                <a16:creationId xmlns:a16="http://schemas.microsoft.com/office/drawing/2014/main" id="{F30A83CA-58D9-452A-AACC-13EE929DB1E6}"/>
              </a:ext>
            </a:extLst>
          </p:cNvPr>
          <p:cNvSpPr>
            <a:spLocks noGrp="1"/>
          </p:cNvSpPr>
          <p:nvPr>
            <p:ph idx="1"/>
          </p:nvPr>
        </p:nvSpPr>
        <p:spPr>
          <a:xfrm>
            <a:off x="839416" y="1751015"/>
            <a:ext cx="10361084" cy="4343400"/>
          </a:xfrm>
        </p:spPr>
        <p:txBody>
          <a:bodyPr/>
          <a:lstStyle/>
          <a:p>
            <a:pPr>
              <a:buFont typeface="Arial" panose="020B0604020202020204" pitchFamily="34" charset="0"/>
              <a:buChar char="•"/>
            </a:pPr>
            <a:r>
              <a:rPr lang="en-US" altLang="en-US" sz="2000" b="0" dirty="0"/>
              <a:t>May 	26* 				Wed. 13:00 – 15:00 ET</a:t>
            </a:r>
          </a:p>
          <a:p>
            <a:pPr>
              <a:buFont typeface="Arial" panose="020B0604020202020204" pitchFamily="34" charset="0"/>
              <a:buChar char="•"/>
            </a:pPr>
            <a:r>
              <a:rPr lang="en-US" altLang="en-US" sz="2000" b="0" dirty="0"/>
              <a:t>June 2, 9, 16, 23, 30	Wed. 13:00 – 15:00 ET</a:t>
            </a:r>
          </a:p>
          <a:p>
            <a:pPr>
              <a:buFont typeface="Arial" panose="020B0604020202020204" pitchFamily="34" charset="0"/>
              <a:buChar char="•"/>
            </a:pPr>
            <a:r>
              <a:rPr lang="en-US" altLang="en-US" sz="2000" b="0" dirty="0"/>
              <a:t>June 24</a:t>
            </a:r>
            <a:r>
              <a:rPr lang="en-US" altLang="en-US" sz="2000" b="0" baseline="30000" dirty="0"/>
              <a:t> + </a:t>
            </a:r>
            <a:r>
              <a:rPr lang="en-US" altLang="en-US" sz="2000" b="0" dirty="0"/>
              <a:t>				Thur. 10:00 – 12:00 ET</a:t>
            </a:r>
          </a:p>
          <a:p>
            <a:pPr>
              <a:buFont typeface="Arial" panose="020B0604020202020204" pitchFamily="34" charset="0"/>
              <a:buChar char="•"/>
            </a:pPr>
            <a:r>
              <a:rPr lang="en-US" altLang="en-US" sz="2000" b="0" dirty="0"/>
              <a:t>July	7				Wed. 13:00 – 15:00 ET</a:t>
            </a:r>
          </a:p>
          <a:p>
            <a:pPr>
              <a:buFont typeface="Arial" panose="020B0604020202020204" pitchFamily="34" charset="0"/>
              <a:buChar char="•"/>
            </a:pPr>
            <a:endParaRPr lang="en-US" altLang="en-US" sz="2000" b="0" dirty="0"/>
          </a:p>
          <a:p>
            <a:pPr>
              <a:buFont typeface="Arial" panose="020B0604020202020204" pitchFamily="34" charset="0"/>
              <a:buChar char="•"/>
            </a:pPr>
            <a:endParaRPr lang="en-US" altLang="en-US" sz="2000" b="0" dirty="0"/>
          </a:p>
          <a:p>
            <a:pPr marL="0" indent="0"/>
            <a:endParaRPr lang="en-US" altLang="en-US" sz="1600" b="0" dirty="0"/>
          </a:p>
          <a:p>
            <a:pPr marL="0" indent="0"/>
            <a:endParaRPr lang="en-US" altLang="en-US" sz="1600" b="0" dirty="0"/>
          </a:p>
          <a:p>
            <a:pPr marL="0" indent="0"/>
            <a:endParaRPr lang="en-US" altLang="en-US" sz="1600" b="0" dirty="0"/>
          </a:p>
          <a:p>
            <a:pPr marL="0" indent="0"/>
            <a:r>
              <a:rPr lang="en-US" altLang="en-US" sz="1600" b="0" dirty="0"/>
              <a:t>*</a:t>
            </a:r>
            <a:r>
              <a:rPr lang="en-US" altLang="en-US" sz="1800" b="0" dirty="0"/>
              <a:t>Previously announced. </a:t>
            </a:r>
          </a:p>
          <a:p>
            <a:pPr marL="0" indent="0"/>
            <a:r>
              <a:rPr lang="en-US" altLang="en-US" sz="2000" b="0" dirty="0"/>
              <a:t>**</a:t>
            </a:r>
            <a:r>
              <a:rPr lang="en-US" altLang="en-US" sz="1800" b="0" dirty="0"/>
              <a:t>WG May meeting is running July 11</a:t>
            </a:r>
            <a:r>
              <a:rPr lang="en-US" altLang="en-US" sz="1800" b="0" baseline="30000" dirty="0"/>
              <a:t>th</a:t>
            </a:r>
            <a:r>
              <a:rPr lang="en-US" altLang="en-US" sz="1800" b="0" dirty="0"/>
              <a:t> – 16</a:t>
            </a:r>
            <a:r>
              <a:rPr lang="en-US" altLang="en-US" sz="1800" b="0" baseline="30000" dirty="0"/>
              <a:t>th</a:t>
            </a:r>
            <a:r>
              <a:rPr lang="en-US" altLang="en-US" sz="1800" b="0" dirty="0"/>
              <a:t> , refer to WG agenda doc.</a:t>
            </a:r>
          </a:p>
          <a:p>
            <a:pPr marL="0" indent="0"/>
            <a:r>
              <a:rPr lang="en-US" altLang="en-US" sz="1800" b="0" dirty="0"/>
              <a:t>+ </a:t>
            </a:r>
            <a:r>
              <a:rPr lang="en-US" altLang="en-US" sz="1800" b="0" dirty="0" err="1"/>
              <a:t>TGaz</a:t>
            </a:r>
            <a:r>
              <a:rPr lang="en-US" altLang="en-US" sz="1800" b="0" dirty="0"/>
              <a:t> Plenary (motion) meeting.</a:t>
            </a:r>
          </a:p>
        </p:txBody>
      </p:sp>
      <p:sp>
        <p:nvSpPr>
          <p:cNvPr id="4" name="Slide Number Placeholder 3">
            <a:extLst>
              <a:ext uri="{FF2B5EF4-FFF2-40B4-BE49-F238E27FC236}">
                <a16:creationId xmlns:a16="http://schemas.microsoft.com/office/drawing/2014/main" id="{C42C2128-FBFD-4CC0-AF0E-C8D3A3A3AF7C}"/>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3729A0E8-DECD-44DF-BD16-767526C65A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9AF5C31B-C59D-46E5-B2DC-5EE1CD0A161F}"/>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307106282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401854838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122620254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err="1">
                <a:solidFill>
                  <a:schemeClr val="tx2"/>
                </a:solidFill>
              </a:rPr>
              <a:t>TGaz</a:t>
            </a:r>
            <a:r>
              <a:rPr lang="en-US" altLang="en-US" dirty="0">
                <a:solidFill>
                  <a:schemeClr val="tx2"/>
                </a:solidFill>
              </a:rPr>
              <a:t> May 26</a:t>
            </a:r>
            <a:r>
              <a:rPr lang="en-US" altLang="en-US" baseline="30000" dirty="0">
                <a:solidFill>
                  <a:schemeClr val="tx2"/>
                </a:solidFill>
              </a:rPr>
              <a:t>th</a:t>
            </a:r>
            <a:r>
              <a:rPr lang="en-US" altLang="en-US" dirty="0">
                <a:solidFill>
                  <a:schemeClr val="tx2"/>
                </a:solidFill>
              </a:rPr>
              <a:t> Telecon - Agenda</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(10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sz="1800" b="0" dirty="0"/>
              <a:t>Discussion topics (review submissions):</a:t>
            </a:r>
          </a:p>
          <a:p>
            <a:pPr lvl="1" algn="just">
              <a:spcBef>
                <a:spcPct val="20000"/>
              </a:spcBef>
              <a:buFontTx/>
              <a:buChar char="•"/>
            </a:pPr>
            <a:r>
              <a:rPr lang="en-US" sz="1400" dirty="0"/>
              <a:t>11-21-835 </a:t>
            </a:r>
            <a:r>
              <a:rPr lang="en-US" sz="1400" dirty="0" err="1"/>
              <a:t>TGaz</a:t>
            </a:r>
            <a:r>
              <a:rPr lang="en-US" sz="1400" dirty="0"/>
              <a:t> LB253 Comment Resolution (Jonathan Segev) – for completion (25min)</a:t>
            </a:r>
          </a:p>
          <a:p>
            <a:pPr lvl="1" algn="just">
              <a:spcBef>
                <a:spcPct val="20000"/>
              </a:spcBef>
              <a:buFontTx/>
              <a:buChar char="•"/>
            </a:pPr>
            <a:r>
              <a:rPr lang="en-US" sz="1400" dirty="0"/>
              <a:t>11-21-834 Mandatory secure LTF repetitions (Christian Berger) -  (25 min)</a:t>
            </a:r>
          </a:p>
          <a:p>
            <a:pPr lvl="1" algn="just">
              <a:spcBef>
                <a:spcPct val="20000"/>
              </a:spcBef>
              <a:buFontTx/>
              <a:buChar char="•"/>
            </a:pPr>
            <a:r>
              <a:rPr lang="en-US" sz="1400" dirty="0"/>
              <a:t>11-21-864 Comment Resolutions of CID 5090 (Steve Shellhammer) – (15min)</a:t>
            </a:r>
          </a:p>
          <a:p>
            <a:pPr algn="just">
              <a:spcBef>
                <a:spcPct val="20000"/>
              </a:spcBef>
              <a:buFontTx/>
              <a:buChar char="•"/>
            </a:pPr>
            <a:r>
              <a:rPr lang="en-US" sz="1800" b="0" dirty="0"/>
              <a:t>Special order items:</a:t>
            </a:r>
          </a:p>
          <a:p>
            <a:pPr lvl="1" algn="just">
              <a:spcBef>
                <a:spcPct val="20000"/>
              </a:spcBef>
              <a:buFontTx/>
              <a:buChar char="•"/>
            </a:pPr>
            <a:r>
              <a:rPr lang="en-US" sz="1400" b="0" dirty="0"/>
              <a:t>Review submission pipeline and call for submissions (2min)</a:t>
            </a:r>
          </a:p>
          <a:p>
            <a:pPr lvl="1" algn="just">
              <a:spcBef>
                <a:spcPct val="20000"/>
              </a:spcBef>
              <a:buFontTx/>
              <a:buChar char="•"/>
            </a:pPr>
            <a:r>
              <a:rPr lang="en-US" sz="1400" b="0" dirty="0"/>
              <a:t>Review future telecons (3 min)</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817496388"/>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93BB75-7630-4617-A5B0-465C61FA8F0B}"/>
              </a:ext>
            </a:extLst>
          </p:cNvPr>
          <p:cNvSpPr>
            <a:spLocks noGrp="1"/>
          </p:cNvSpPr>
          <p:nvPr>
            <p:ph type="title"/>
          </p:nvPr>
        </p:nvSpPr>
        <p:spPr>
          <a:xfrm>
            <a:off x="914401" y="685801"/>
            <a:ext cx="10361084" cy="582959"/>
          </a:xfrm>
        </p:spPr>
        <p:txBody>
          <a:bodyPr/>
          <a:lstStyle/>
          <a:p>
            <a:r>
              <a:rPr lang="en-US" dirty="0"/>
              <a:t>Submission 11-21-0835</a:t>
            </a:r>
          </a:p>
        </p:txBody>
      </p:sp>
      <p:sp>
        <p:nvSpPr>
          <p:cNvPr id="3" name="Content Placeholder 2">
            <a:extLst>
              <a:ext uri="{FF2B5EF4-FFF2-40B4-BE49-F238E27FC236}">
                <a16:creationId xmlns:a16="http://schemas.microsoft.com/office/drawing/2014/main" id="{12FF0AE0-CB3E-469F-A727-E80186B52CD3}"/>
              </a:ext>
            </a:extLst>
          </p:cNvPr>
          <p:cNvSpPr>
            <a:spLocks noGrp="1"/>
          </p:cNvSpPr>
          <p:nvPr>
            <p:ph idx="1"/>
          </p:nvPr>
        </p:nvSpPr>
        <p:spPr>
          <a:xfrm>
            <a:off x="914401" y="1348137"/>
            <a:ext cx="10361084" cy="4746278"/>
          </a:xfrm>
        </p:spPr>
        <p:txBody>
          <a:bodyPr/>
          <a:lstStyle/>
          <a:p>
            <a:pPr marL="0" indent="0"/>
            <a:endParaRPr lang="en-US" sz="2000" dirty="0"/>
          </a:p>
          <a:p>
            <a:pPr marL="0" indent="0"/>
            <a:r>
              <a:rPr lang="en-US" sz="2000" dirty="0" err="1"/>
              <a:t>Strawpoll</a:t>
            </a:r>
            <a:r>
              <a:rPr lang="en-US" sz="2000" dirty="0"/>
              <a:t> </a:t>
            </a:r>
            <a:r>
              <a:rPr lang="en-US" sz="2000" b="0" dirty="0"/>
              <a:t>:</a:t>
            </a:r>
            <a:endParaRPr lang="en-US" sz="2000" dirty="0">
              <a:solidFill>
                <a:schemeClr val="tx1"/>
              </a:solidFill>
            </a:endParaRPr>
          </a:p>
          <a:p>
            <a:pPr marL="0" indent="0"/>
            <a:r>
              <a:rPr lang="en-US" sz="2000" b="0" dirty="0"/>
              <a:t>We agree to the resolution depicted by document 11-21-0835r2 for </a:t>
            </a:r>
            <a:r>
              <a:rPr lang="pt-BR" sz="2000" b="0" dirty="0"/>
              <a:t>CIDs </a:t>
            </a:r>
            <a:r>
              <a:rPr lang="en-US" sz="2000" b="0" dirty="0"/>
              <a:t>5203, 5254, 5261, 5294, 5348, 5353, 5378, 5381, 5444  ( 9 CIDs total).</a:t>
            </a:r>
          </a:p>
          <a:p>
            <a:pPr marL="0" indent="0"/>
            <a:endParaRPr lang="en-US" sz="2000" b="0" dirty="0"/>
          </a:p>
          <a:p>
            <a:pPr marL="0" indent="0"/>
            <a:endParaRPr lang="en-US" sz="2000" b="0" dirty="0"/>
          </a:p>
          <a:p>
            <a:pPr marL="0" indent="0"/>
            <a:r>
              <a:rPr lang="en-US" sz="2000" b="0" dirty="0"/>
              <a:t>Results (Y/N/A): 8/0/0</a:t>
            </a:r>
          </a:p>
          <a:p>
            <a:pPr marL="0" indent="0"/>
            <a:endParaRPr lang="en-US" sz="2000" b="0" dirty="0"/>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0CBFC057-E0C7-48A7-B3AD-DDCE4CD05C79}"/>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65DF7766-DFC8-4C66-A58E-F3BC645420B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C62F492-E656-4DC5-ABFD-4499B1A0AF47}"/>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4174588421"/>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93BB75-7630-4617-A5B0-465C61FA8F0B}"/>
              </a:ext>
            </a:extLst>
          </p:cNvPr>
          <p:cNvSpPr>
            <a:spLocks noGrp="1"/>
          </p:cNvSpPr>
          <p:nvPr>
            <p:ph type="title"/>
          </p:nvPr>
        </p:nvSpPr>
        <p:spPr>
          <a:xfrm>
            <a:off x="914401" y="685801"/>
            <a:ext cx="10361084" cy="582959"/>
          </a:xfrm>
        </p:spPr>
        <p:txBody>
          <a:bodyPr/>
          <a:lstStyle/>
          <a:p>
            <a:r>
              <a:rPr lang="en-US" dirty="0"/>
              <a:t>Submission 11-21-0864</a:t>
            </a:r>
          </a:p>
        </p:txBody>
      </p:sp>
      <p:sp>
        <p:nvSpPr>
          <p:cNvPr id="3" name="Content Placeholder 2">
            <a:extLst>
              <a:ext uri="{FF2B5EF4-FFF2-40B4-BE49-F238E27FC236}">
                <a16:creationId xmlns:a16="http://schemas.microsoft.com/office/drawing/2014/main" id="{12FF0AE0-CB3E-469F-A727-E80186B52CD3}"/>
              </a:ext>
            </a:extLst>
          </p:cNvPr>
          <p:cNvSpPr>
            <a:spLocks noGrp="1"/>
          </p:cNvSpPr>
          <p:nvPr>
            <p:ph idx="1"/>
          </p:nvPr>
        </p:nvSpPr>
        <p:spPr>
          <a:xfrm>
            <a:off x="914401" y="1348137"/>
            <a:ext cx="10361084" cy="4746278"/>
          </a:xfrm>
        </p:spPr>
        <p:txBody>
          <a:bodyPr/>
          <a:lstStyle/>
          <a:p>
            <a:pPr marL="0" indent="0"/>
            <a:endParaRPr lang="en-US" sz="2000" dirty="0"/>
          </a:p>
          <a:p>
            <a:pPr marL="0" indent="0"/>
            <a:r>
              <a:rPr lang="en-US" sz="2000" dirty="0" err="1"/>
              <a:t>Strawpoll</a:t>
            </a:r>
            <a:r>
              <a:rPr lang="en-US" sz="2000" dirty="0"/>
              <a:t> </a:t>
            </a:r>
            <a:r>
              <a:rPr lang="en-US" sz="2000" b="0" dirty="0"/>
              <a:t>:</a:t>
            </a:r>
            <a:endParaRPr lang="en-US" sz="2000" dirty="0">
              <a:solidFill>
                <a:schemeClr val="tx1"/>
              </a:solidFill>
            </a:endParaRPr>
          </a:p>
          <a:p>
            <a:pPr marL="0" indent="0"/>
            <a:r>
              <a:rPr lang="en-US" sz="2000" b="0" dirty="0"/>
              <a:t>We agree to the resolution depicted by document 11-21-0864r1 for </a:t>
            </a:r>
            <a:r>
              <a:rPr lang="pt-BR" sz="2000" b="0" dirty="0"/>
              <a:t>CIDs 5090 </a:t>
            </a:r>
            <a:r>
              <a:rPr lang="en-US" sz="2000" b="0" dirty="0"/>
              <a:t>(1 CIDs total). </a:t>
            </a:r>
          </a:p>
          <a:p>
            <a:pPr marL="0" indent="0"/>
            <a:endParaRPr lang="en-US" sz="2000" b="0" dirty="0"/>
          </a:p>
          <a:p>
            <a:pPr marL="0" indent="0"/>
            <a:r>
              <a:rPr lang="en-US" sz="2000" b="0" dirty="0"/>
              <a:t>Results (Y/N/A): 9/0/1</a:t>
            </a:r>
          </a:p>
          <a:p>
            <a:pPr marL="0" indent="0"/>
            <a:endParaRPr lang="en-US" sz="2000" b="0" dirty="0"/>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0CBFC057-E0C7-48A7-B3AD-DDCE4CD05C79}"/>
              </a:ext>
            </a:extLst>
          </p:cNvPr>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a:extLst>
              <a:ext uri="{FF2B5EF4-FFF2-40B4-BE49-F238E27FC236}">
                <a16:creationId xmlns:a16="http://schemas.microsoft.com/office/drawing/2014/main" id="{65DF7766-DFC8-4C66-A58E-F3BC645420B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C62F492-E656-4DC5-ABFD-4499B1A0AF47}"/>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1470108156"/>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BB3C23-ED34-4C32-B218-D821DD976ED1}"/>
              </a:ext>
            </a:extLst>
          </p:cNvPr>
          <p:cNvSpPr>
            <a:spLocks noGrp="1"/>
          </p:cNvSpPr>
          <p:nvPr>
            <p:ph type="title"/>
          </p:nvPr>
        </p:nvSpPr>
        <p:spPr/>
        <p:txBody>
          <a:bodyPr/>
          <a:lstStyle/>
          <a:p>
            <a:r>
              <a:rPr lang="en-US" dirty="0"/>
              <a:t>Submission pipeline</a:t>
            </a:r>
          </a:p>
        </p:txBody>
      </p:sp>
      <p:sp>
        <p:nvSpPr>
          <p:cNvPr id="3" name="Content Placeholder 2">
            <a:extLst>
              <a:ext uri="{FF2B5EF4-FFF2-40B4-BE49-F238E27FC236}">
                <a16:creationId xmlns:a16="http://schemas.microsoft.com/office/drawing/2014/main" id="{994228CA-BAFA-4A8C-B493-FD3D06F66B11}"/>
              </a:ext>
            </a:extLst>
          </p:cNvPr>
          <p:cNvSpPr>
            <a:spLocks noGrp="1"/>
          </p:cNvSpPr>
          <p:nvPr>
            <p:ph idx="1"/>
          </p:nvPr>
        </p:nvSpPr>
        <p:spPr>
          <a:xfrm>
            <a:off x="914401" y="1751015"/>
            <a:ext cx="10361084" cy="4343400"/>
          </a:xfrm>
        </p:spPr>
        <p:txBody>
          <a:bodyPr/>
          <a:lstStyle/>
          <a:p>
            <a:pPr>
              <a:buFont typeface="Arial" panose="020B0604020202020204" pitchFamily="34" charset="0"/>
              <a:buChar char="•"/>
            </a:pPr>
            <a:r>
              <a:rPr lang="en-US" sz="2000" b="0" dirty="0"/>
              <a:t>Current pipeline:</a:t>
            </a:r>
          </a:p>
          <a:p>
            <a:pPr lvl="1" algn="just">
              <a:spcBef>
                <a:spcPct val="20000"/>
              </a:spcBef>
              <a:buFontTx/>
              <a:buChar char="•"/>
            </a:pPr>
            <a:endParaRPr lang="en-US" sz="1800" dirty="0"/>
          </a:p>
          <a:p>
            <a:pPr lvl="1" algn="just">
              <a:spcBef>
                <a:spcPct val="20000"/>
              </a:spcBef>
              <a:buFontTx/>
              <a:buChar char="•"/>
            </a:pPr>
            <a:endParaRPr lang="en-US" sz="1800" b="1" dirty="0"/>
          </a:p>
          <a:p>
            <a:pPr lvl="1" algn="just">
              <a:spcBef>
                <a:spcPct val="20000"/>
              </a:spcBef>
              <a:buFontTx/>
              <a:buChar char="•"/>
            </a:pPr>
            <a:endParaRPr lang="en-US" sz="1800" dirty="0"/>
          </a:p>
          <a:p>
            <a:pPr lvl="1" algn="just">
              <a:spcBef>
                <a:spcPct val="20000"/>
              </a:spcBef>
              <a:buFontTx/>
              <a:buChar char="•"/>
            </a:pPr>
            <a:endParaRPr lang="en-US" sz="1800" dirty="0"/>
          </a:p>
          <a:p>
            <a:pPr lvl="1" algn="just">
              <a:spcBef>
                <a:spcPct val="20000"/>
              </a:spcBef>
              <a:buFontTx/>
              <a:buChar char="•"/>
            </a:pPr>
            <a:endParaRPr lang="en-US" sz="1800" dirty="0"/>
          </a:p>
          <a:p>
            <a:pPr lvl="1" algn="just">
              <a:spcBef>
                <a:spcPct val="20000"/>
              </a:spcBef>
              <a:buFontTx/>
              <a:buChar char="•"/>
            </a:pPr>
            <a:endParaRPr lang="en-US" sz="1800" dirty="0"/>
          </a:p>
          <a:p>
            <a:pPr lvl="1" algn="just">
              <a:spcBef>
                <a:spcPct val="20000"/>
              </a:spcBef>
              <a:buFontTx/>
              <a:buChar char="•"/>
            </a:pPr>
            <a:endParaRPr lang="en-US" sz="1800" dirty="0"/>
          </a:p>
          <a:p>
            <a:pPr>
              <a:buFont typeface="Arial" panose="020B0604020202020204" pitchFamily="34" charset="0"/>
              <a:buChar char="•"/>
            </a:pPr>
            <a:endParaRPr lang="en-US" sz="2000" b="0" dirty="0"/>
          </a:p>
          <a:p>
            <a:pPr>
              <a:buFont typeface="Arial" panose="020B0604020202020204" pitchFamily="34" charset="0"/>
              <a:buChar char="•"/>
            </a:pPr>
            <a:endParaRPr lang="en-US" sz="2000" b="0" dirty="0"/>
          </a:p>
          <a:p>
            <a:pPr>
              <a:buFont typeface="Arial" panose="020B0604020202020204" pitchFamily="34" charset="0"/>
              <a:buChar char="•"/>
            </a:pPr>
            <a:r>
              <a:rPr lang="en-US" sz="2000" b="0" dirty="0"/>
              <a:t>If you have a submission and would like to allocate agenda time, please indicate the DCN and the submission topic. </a:t>
            </a:r>
          </a:p>
        </p:txBody>
      </p:sp>
      <p:sp>
        <p:nvSpPr>
          <p:cNvPr id="4" name="Slide Number Placeholder 3">
            <a:extLst>
              <a:ext uri="{FF2B5EF4-FFF2-40B4-BE49-F238E27FC236}">
                <a16:creationId xmlns:a16="http://schemas.microsoft.com/office/drawing/2014/main" id="{F24A7E18-7519-4C20-8B8D-59B42F66E213}"/>
              </a:ext>
            </a:extLst>
          </p:cNvPr>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id="{A0D3163A-4B1E-4283-AAB7-88B5B31214D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FC2A14A-99BF-400F-B17D-6F39DA467155}"/>
              </a:ext>
            </a:extLst>
          </p:cNvPr>
          <p:cNvSpPr>
            <a:spLocks noGrp="1"/>
          </p:cNvSpPr>
          <p:nvPr>
            <p:ph type="dt" idx="15"/>
          </p:nvPr>
        </p:nvSpPr>
        <p:spPr/>
        <p:txBody>
          <a:bodyPr/>
          <a:lstStyle/>
          <a:p>
            <a:r>
              <a:rPr lang="en-US"/>
              <a:t>June 2021</a:t>
            </a:r>
            <a:endParaRPr lang="en-GB" dirty="0"/>
          </a:p>
        </p:txBody>
      </p:sp>
      <p:graphicFrame>
        <p:nvGraphicFramePr>
          <p:cNvPr id="7" name="Table 6">
            <a:extLst>
              <a:ext uri="{FF2B5EF4-FFF2-40B4-BE49-F238E27FC236}">
                <a16:creationId xmlns:a16="http://schemas.microsoft.com/office/drawing/2014/main" id="{6C8D2FEA-B533-401B-AF5A-6E2965139836}"/>
              </a:ext>
            </a:extLst>
          </p:cNvPr>
          <p:cNvGraphicFramePr>
            <a:graphicFrameLocks noGrp="1"/>
          </p:cNvGraphicFramePr>
          <p:nvPr>
            <p:extLst>
              <p:ext uri="{D42A27DB-BD31-4B8C-83A1-F6EECF244321}">
                <p14:modId xmlns:p14="http://schemas.microsoft.com/office/powerpoint/2010/main" val="3613487577"/>
              </p:ext>
            </p:extLst>
          </p:nvPr>
        </p:nvGraphicFramePr>
        <p:xfrm>
          <a:off x="914400" y="2239968"/>
          <a:ext cx="10361085" cy="1462976"/>
        </p:xfrm>
        <a:graphic>
          <a:graphicData uri="http://schemas.openxmlformats.org/drawingml/2006/table">
            <a:tbl>
              <a:tblPr firstRow="1" bandRow="1">
                <a:tableStyleId>{21E4AEA4-8DFA-4A89-87EB-49C32662AFE0}</a:tableStyleId>
              </a:tblPr>
              <a:tblGrid>
                <a:gridCol w="1492699">
                  <a:extLst>
                    <a:ext uri="{9D8B030D-6E8A-4147-A177-3AD203B41FA5}">
                      <a16:colId xmlns:a16="http://schemas.microsoft.com/office/drawing/2014/main" val="1606124545"/>
                    </a:ext>
                  </a:extLst>
                </a:gridCol>
                <a:gridCol w="2282951">
                  <a:extLst>
                    <a:ext uri="{9D8B030D-6E8A-4147-A177-3AD203B41FA5}">
                      <a16:colId xmlns:a16="http://schemas.microsoft.com/office/drawing/2014/main" val="955909157"/>
                    </a:ext>
                  </a:extLst>
                </a:gridCol>
                <a:gridCol w="4790326">
                  <a:extLst>
                    <a:ext uri="{9D8B030D-6E8A-4147-A177-3AD203B41FA5}">
                      <a16:colId xmlns:a16="http://schemas.microsoft.com/office/drawing/2014/main" val="1172985495"/>
                    </a:ext>
                  </a:extLst>
                </a:gridCol>
                <a:gridCol w="1795109">
                  <a:extLst>
                    <a:ext uri="{9D8B030D-6E8A-4147-A177-3AD203B41FA5}">
                      <a16:colId xmlns:a16="http://schemas.microsoft.com/office/drawing/2014/main" val="3046600212"/>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3255526064"/>
                  </a:ext>
                </a:extLst>
              </a:tr>
              <a:tr h="0">
                <a:tc>
                  <a:txBody>
                    <a:bodyPr/>
                    <a:lstStyle/>
                    <a:p>
                      <a:r>
                        <a:rPr lang="en-US" sz="1400" dirty="0"/>
                        <a:t>11-21-834</a:t>
                      </a:r>
                    </a:p>
                  </a:txBody>
                  <a:tcPr marT="45712" marB="45712"/>
                </a:tc>
                <a:tc>
                  <a:txBody>
                    <a:bodyPr/>
                    <a:lstStyle/>
                    <a:p>
                      <a:r>
                        <a:rPr lang="en-US" sz="1400" dirty="0"/>
                        <a:t>Christian Berger</a:t>
                      </a:r>
                    </a:p>
                  </a:txBody>
                  <a:tcPr marT="45712" marB="45712"/>
                </a:tc>
                <a:tc>
                  <a:txBody>
                    <a:bodyPr/>
                    <a:lstStyle/>
                    <a:p>
                      <a:r>
                        <a:rPr lang="en-US" sz="1400" dirty="0"/>
                        <a:t>Mandatory secure LTF repetitions</a:t>
                      </a:r>
                    </a:p>
                  </a:txBody>
                  <a:tcPr marT="45712" marB="45712"/>
                </a:tc>
                <a:tc>
                  <a:txBody>
                    <a:bodyPr/>
                    <a:lstStyle/>
                    <a:p>
                      <a:r>
                        <a:rPr lang="en-US" sz="1400" dirty="0"/>
                        <a:t>CR</a:t>
                      </a:r>
                    </a:p>
                  </a:txBody>
                  <a:tcPr marT="45712" marB="45712"/>
                </a:tc>
                <a:extLst>
                  <a:ext uri="{0D108BD9-81ED-4DB2-BD59-A6C34878D82A}">
                    <a16:rowId xmlns:a16="http://schemas.microsoft.com/office/drawing/2014/main" val="1944942770"/>
                  </a:ext>
                </a:extLst>
              </a:tr>
              <a:tr h="0">
                <a:tc>
                  <a:txBody>
                    <a:bodyPr/>
                    <a:lstStyle/>
                    <a:p>
                      <a:r>
                        <a:rPr lang="en-US" sz="1400" dirty="0"/>
                        <a:t>11-21-835</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a:t>TGaz</a:t>
                      </a:r>
                      <a:r>
                        <a:rPr lang="en-US" sz="1400" dirty="0"/>
                        <a:t> LB253 Comment Resolution</a:t>
                      </a:r>
                    </a:p>
                  </a:txBody>
                  <a:tcPr marT="45712" marB="45712"/>
                </a:tc>
                <a:tc>
                  <a:txBody>
                    <a:bodyPr/>
                    <a:lstStyle/>
                    <a:p>
                      <a:r>
                        <a:rPr lang="en-US" sz="1400" dirty="0"/>
                        <a:t>CR – for completion from after 5353</a:t>
                      </a:r>
                    </a:p>
                  </a:txBody>
                  <a:tcPr marT="45712" marB="45712"/>
                </a:tc>
                <a:extLst>
                  <a:ext uri="{0D108BD9-81ED-4DB2-BD59-A6C34878D82A}">
                    <a16:rowId xmlns:a16="http://schemas.microsoft.com/office/drawing/2014/main" val="2042622864"/>
                  </a:ext>
                </a:extLst>
              </a:tr>
              <a:tr h="0">
                <a:tc>
                  <a:txBody>
                    <a:bodyPr/>
                    <a:lstStyle/>
                    <a:p>
                      <a:r>
                        <a:rPr lang="en-US" sz="1400"/>
                        <a:t>11-21-864</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Steve Shellhammer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Comment Resolutions of CID 5090</a:t>
                      </a:r>
                    </a:p>
                  </a:txBody>
                  <a:tcPr marT="45712" marB="45712"/>
                </a:tc>
                <a:tc>
                  <a:txBody>
                    <a:bodyPr/>
                    <a:lstStyle/>
                    <a:p>
                      <a:r>
                        <a:rPr lang="en-US" sz="1400" dirty="0"/>
                        <a:t>CR</a:t>
                      </a:r>
                    </a:p>
                  </a:txBody>
                  <a:tcPr marT="45712" marB="45712"/>
                </a:tc>
                <a:extLst>
                  <a:ext uri="{0D108BD9-81ED-4DB2-BD59-A6C34878D82A}">
                    <a16:rowId xmlns:a16="http://schemas.microsoft.com/office/drawing/2014/main" val="1133559433"/>
                  </a:ext>
                </a:extLst>
              </a:tr>
            </a:tbl>
          </a:graphicData>
        </a:graphic>
      </p:graphicFrame>
    </p:spTree>
    <p:extLst>
      <p:ext uri="{BB962C8B-B14F-4D97-AF65-F5344CB8AC3E}">
        <p14:creationId xmlns:p14="http://schemas.microsoft.com/office/powerpoint/2010/main" val="4278373018"/>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7093B6-3243-4D59-A348-CCF04BE0A347}"/>
              </a:ext>
            </a:extLst>
          </p:cNvPr>
          <p:cNvSpPr>
            <a:spLocks noGrp="1"/>
          </p:cNvSpPr>
          <p:nvPr>
            <p:ph type="title"/>
          </p:nvPr>
        </p:nvSpPr>
        <p:spPr/>
        <p:txBody>
          <a:bodyPr/>
          <a:lstStyle/>
          <a:p>
            <a:r>
              <a:rPr lang="en-US" dirty="0"/>
              <a:t>Scheduled telecons</a:t>
            </a:r>
          </a:p>
        </p:txBody>
      </p:sp>
      <p:sp>
        <p:nvSpPr>
          <p:cNvPr id="3" name="Content Placeholder 2">
            <a:extLst>
              <a:ext uri="{FF2B5EF4-FFF2-40B4-BE49-F238E27FC236}">
                <a16:creationId xmlns:a16="http://schemas.microsoft.com/office/drawing/2014/main" id="{F30A83CA-58D9-452A-AACC-13EE929DB1E6}"/>
              </a:ext>
            </a:extLst>
          </p:cNvPr>
          <p:cNvSpPr>
            <a:spLocks noGrp="1"/>
          </p:cNvSpPr>
          <p:nvPr>
            <p:ph idx="1"/>
          </p:nvPr>
        </p:nvSpPr>
        <p:spPr>
          <a:xfrm>
            <a:off x="839416" y="1751015"/>
            <a:ext cx="10361084" cy="4343400"/>
          </a:xfrm>
        </p:spPr>
        <p:txBody>
          <a:bodyPr/>
          <a:lstStyle/>
          <a:p>
            <a:pPr>
              <a:buFont typeface="Arial" panose="020B0604020202020204" pitchFamily="34" charset="0"/>
              <a:buChar char="•"/>
            </a:pPr>
            <a:r>
              <a:rPr lang="en-US" altLang="en-US" sz="2000" b="0" dirty="0"/>
              <a:t>June 2, 9, 16, 23, 30	Wed. 13:00 – 15:00 ET</a:t>
            </a:r>
          </a:p>
          <a:p>
            <a:pPr>
              <a:buFont typeface="Arial" panose="020B0604020202020204" pitchFamily="34" charset="0"/>
              <a:buChar char="•"/>
            </a:pPr>
            <a:r>
              <a:rPr lang="en-US" altLang="en-US" sz="2000" b="0" dirty="0"/>
              <a:t>June 24</a:t>
            </a:r>
            <a:r>
              <a:rPr lang="en-US" altLang="en-US" sz="2000" b="0" baseline="30000" dirty="0"/>
              <a:t> + </a:t>
            </a:r>
            <a:r>
              <a:rPr lang="en-US" altLang="en-US" sz="2000" b="0" dirty="0"/>
              <a:t>				Thur. 10:00 – 12:00 ET</a:t>
            </a:r>
          </a:p>
          <a:p>
            <a:pPr>
              <a:buFont typeface="Arial" panose="020B0604020202020204" pitchFamily="34" charset="0"/>
              <a:buChar char="•"/>
            </a:pPr>
            <a:r>
              <a:rPr lang="en-US" altLang="en-US" sz="2000" b="0" dirty="0"/>
              <a:t>July	7				Wed. 13:00 – 15:00 ET</a:t>
            </a:r>
          </a:p>
          <a:p>
            <a:pPr>
              <a:buFont typeface="Arial" panose="020B0604020202020204" pitchFamily="34" charset="0"/>
              <a:buChar char="•"/>
            </a:pPr>
            <a:endParaRPr lang="en-US" altLang="en-US" sz="2000" b="0" dirty="0"/>
          </a:p>
          <a:p>
            <a:pPr>
              <a:buFont typeface="Arial" panose="020B0604020202020204" pitchFamily="34" charset="0"/>
              <a:buChar char="•"/>
            </a:pPr>
            <a:endParaRPr lang="en-US" altLang="en-US" sz="2000" b="0" dirty="0"/>
          </a:p>
          <a:p>
            <a:pPr marL="0" indent="0"/>
            <a:endParaRPr lang="en-US" altLang="en-US" sz="1600" b="0" dirty="0"/>
          </a:p>
          <a:p>
            <a:pPr marL="0" indent="0"/>
            <a:endParaRPr lang="en-US" altLang="en-US" sz="1600" b="0" dirty="0"/>
          </a:p>
          <a:p>
            <a:pPr marL="0" indent="0"/>
            <a:endParaRPr lang="en-US" altLang="en-US" sz="1600" b="0" dirty="0"/>
          </a:p>
          <a:p>
            <a:pPr marL="0" indent="0"/>
            <a:r>
              <a:rPr lang="en-US" altLang="en-US" sz="2000" b="0" dirty="0"/>
              <a:t>**</a:t>
            </a:r>
            <a:r>
              <a:rPr lang="en-US" altLang="en-US" sz="1800" b="0" dirty="0"/>
              <a:t>WG May meeting is running July 11</a:t>
            </a:r>
            <a:r>
              <a:rPr lang="en-US" altLang="en-US" sz="1800" b="0" baseline="30000" dirty="0"/>
              <a:t>th</a:t>
            </a:r>
            <a:r>
              <a:rPr lang="en-US" altLang="en-US" sz="1800" b="0" dirty="0"/>
              <a:t> – 16</a:t>
            </a:r>
            <a:r>
              <a:rPr lang="en-US" altLang="en-US" sz="1800" b="0" baseline="30000" dirty="0"/>
              <a:t>th</a:t>
            </a:r>
            <a:r>
              <a:rPr lang="en-US" altLang="en-US" sz="1800" b="0" dirty="0"/>
              <a:t> , refer to WG agenda doc.</a:t>
            </a:r>
          </a:p>
          <a:p>
            <a:pPr marL="0" indent="0"/>
            <a:r>
              <a:rPr lang="en-US" altLang="en-US" sz="1800" b="0" dirty="0"/>
              <a:t>+ </a:t>
            </a:r>
            <a:r>
              <a:rPr lang="en-US" altLang="en-US" sz="1800" b="0" dirty="0" err="1"/>
              <a:t>TGaz</a:t>
            </a:r>
            <a:r>
              <a:rPr lang="en-US" altLang="en-US" sz="1800" b="0" dirty="0"/>
              <a:t> Plenary (motion) meeting.</a:t>
            </a:r>
          </a:p>
        </p:txBody>
      </p:sp>
      <p:sp>
        <p:nvSpPr>
          <p:cNvPr id="4" name="Slide Number Placeholder 3">
            <a:extLst>
              <a:ext uri="{FF2B5EF4-FFF2-40B4-BE49-F238E27FC236}">
                <a16:creationId xmlns:a16="http://schemas.microsoft.com/office/drawing/2014/main" id="{C42C2128-FBFD-4CC0-AF0E-C8D3A3A3AF7C}"/>
              </a:ext>
            </a:extLst>
          </p:cNvPr>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3729A0E8-DECD-44DF-BD16-767526C65A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9AF5C31B-C59D-46E5-B2DC-5EE1CD0A161F}"/>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2386683188"/>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1698601886"/>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21714742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340768"/>
            <a:ext cx="11233248" cy="4753647"/>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1237530974"/>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err="1">
                <a:solidFill>
                  <a:schemeClr val="tx2"/>
                </a:solidFill>
              </a:rPr>
              <a:t>TGaz</a:t>
            </a:r>
            <a:r>
              <a:rPr lang="en-US" altLang="en-US" dirty="0">
                <a:solidFill>
                  <a:schemeClr val="tx2"/>
                </a:solidFill>
              </a:rPr>
              <a:t> June 2</a:t>
            </a:r>
            <a:r>
              <a:rPr lang="en-US" altLang="en-US" baseline="30000" dirty="0">
                <a:solidFill>
                  <a:schemeClr val="tx2"/>
                </a:solidFill>
              </a:rPr>
              <a:t>nd</a:t>
            </a:r>
            <a:r>
              <a:rPr lang="en-US" altLang="en-US" dirty="0">
                <a:solidFill>
                  <a:schemeClr val="tx2"/>
                </a:solidFill>
              </a:rPr>
              <a:t> Telecon - Agenda</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(10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sz="1800" b="0" dirty="0"/>
              <a:t>CR status </a:t>
            </a:r>
            <a:r>
              <a:rPr lang="en-US" sz="1400" b="0" dirty="0"/>
              <a:t>(Roy Want) – 10min</a:t>
            </a:r>
            <a:endParaRPr lang="en-US" sz="1800" b="0" dirty="0"/>
          </a:p>
          <a:p>
            <a:pPr algn="just">
              <a:spcBef>
                <a:spcPct val="20000"/>
              </a:spcBef>
              <a:buFontTx/>
              <a:buChar char="•"/>
            </a:pPr>
            <a:r>
              <a:rPr lang="en-US" sz="1800" b="0" dirty="0"/>
              <a:t>Discussion topics (review submissions):</a:t>
            </a:r>
          </a:p>
          <a:p>
            <a:pPr lvl="1" algn="just">
              <a:spcBef>
                <a:spcPct val="20000"/>
              </a:spcBef>
              <a:buFontTx/>
              <a:buChar char="•"/>
            </a:pPr>
            <a:r>
              <a:rPr lang="en-US" sz="1400" dirty="0"/>
              <a:t>11-21-0901 TB Ranging RSTA Availability Window Periodicity (Christian Berger) – 20min</a:t>
            </a:r>
          </a:p>
          <a:p>
            <a:pPr lvl="1" algn="just">
              <a:spcBef>
                <a:spcPct val="20000"/>
              </a:spcBef>
              <a:buFontTx/>
              <a:buChar char="•"/>
            </a:pPr>
            <a:r>
              <a:rPr lang="en-US" sz="1400" dirty="0"/>
              <a:t>11-21-0911 comment-resolution-lb253-CID 5377 (Christian Berger) – 25min </a:t>
            </a:r>
          </a:p>
          <a:p>
            <a:pPr lvl="1" algn="just">
              <a:spcBef>
                <a:spcPct val="20000"/>
              </a:spcBef>
              <a:buFontTx/>
              <a:buChar char="•"/>
            </a:pPr>
            <a:r>
              <a:rPr lang="en-US" sz="1400" dirty="0"/>
              <a:t>11-21-0917 lb253 CR CID 5189-5192 (Tianyu Wu) – 30min </a:t>
            </a:r>
          </a:p>
          <a:p>
            <a:pPr algn="just">
              <a:spcBef>
                <a:spcPct val="20000"/>
              </a:spcBef>
              <a:buFontTx/>
              <a:buChar char="•"/>
            </a:pPr>
            <a:r>
              <a:rPr lang="en-US" sz="1800" b="0" dirty="0"/>
              <a:t>Special order items:	</a:t>
            </a:r>
          </a:p>
          <a:p>
            <a:pPr lvl="1" algn="just">
              <a:spcBef>
                <a:spcPct val="20000"/>
              </a:spcBef>
              <a:buFontTx/>
              <a:buChar char="•"/>
            </a:pPr>
            <a:r>
              <a:rPr lang="en-US" sz="1400" b="0" dirty="0"/>
              <a:t>Review submission pipeline and call for submissions (2min)</a:t>
            </a:r>
          </a:p>
          <a:p>
            <a:pPr lvl="1" algn="just">
              <a:spcBef>
                <a:spcPct val="20000"/>
              </a:spcBef>
              <a:buFontTx/>
              <a:buChar char="•"/>
            </a:pPr>
            <a:r>
              <a:rPr lang="en-US" sz="1400" b="0" dirty="0"/>
              <a:t>Review future telecons (3 min)</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4010410257"/>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442BFC-2615-44DE-AC95-AAC5FA085B4A}"/>
              </a:ext>
            </a:extLst>
          </p:cNvPr>
          <p:cNvSpPr>
            <a:spLocks noGrp="1"/>
          </p:cNvSpPr>
          <p:nvPr>
            <p:ph type="title"/>
          </p:nvPr>
        </p:nvSpPr>
        <p:spPr>
          <a:xfrm>
            <a:off x="914401" y="685802"/>
            <a:ext cx="10361084" cy="510950"/>
          </a:xfrm>
        </p:spPr>
        <p:txBody>
          <a:bodyPr/>
          <a:lstStyle/>
          <a:p>
            <a:r>
              <a:rPr lang="en-US" dirty="0"/>
              <a:t>LB253 Status</a:t>
            </a:r>
          </a:p>
        </p:txBody>
      </p:sp>
      <p:sp>
        <p:nvSpPr>
          <p:cNvPr id="4" name="Slide Number Placeholder 3">
            <a:extLst>
              <a:ext uri="{FF2B5EF4-FFF2-40B4-BE49-F238E27FC236}">
                <a16:creationId xmlns:a16="http://schemas.microsoft.com/office/drawing/2014/main" id="{15D0763D-0AFD-4441-82E7-57D62D18CC71}"/>
              </a:ext>
            </a:extLst>
          </p:cNvPr>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a:extLst>
              <a:ext uri="{FF2B5EF4-FFF2-40B4-BE49-F238E27FC236}">
                <a16:creationId xmlns:a16="http://schemas.microsoft.com/office/drawing/2014/main" id="{DCB88C27-351E-4180-88B4-D4CB2610DD81}"/>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01E732F-F84D-4E86-9932-C4523A247741}"/>
              </a:ext>
            </a:extLst>
          </p:cNvPr>
          <p:cNvSpPr>
            <a:spLocks noGrp="1"/>
          </p:cNvSpPr>
          <p:nvPr>
            <p:ph type="dt" idx="15"/>
          </p:nvPr>
        </p:nvSpPr>
        <p:spPr/>
        <p:txBody>
          <a:bodyPr/>
          <a:lstStyle/>
          <a:p>
            <a:r>
              <a:rPr lang="en-US"/>
              <a:t>June 2021</a:t>
            </a:r>
            <a:endParaRPr lang="en-GB" dirty="0"/>
          </a:p>
        </p:txBody>
      </p:sp>
      <p:graphicFrame>
        <p:nvGraphicFramePr>
          <p:cNvPr id="7" name="Table 6">
            <a:extLst>
              <a:ext uri="{FF2B5EF4-FFF2-40B4-BE49-F238E27FC236}">
                <a16:creationId xmlns:a16="http://schemas.microsoft.com/office/drawing/2014/main" id="{73CB6D7F-7659-46FF-8E87-96EAED4EBC40}"/>
              </a:ext>
            </a:extLst>
          </p:cNvPr>
          <p:cNvGraphicFramePr>
            <a:graphicFrameLocks noGrp="1"/>
          </p:cNvGraphicFramePr>
          <p:nvPr>
            <p:extLst>
              <p:ext uri="{D42A27DB-BD31-4B8C-83A1-F6EECF244321}">
                <p14:modId xmlns:p14="http://schemas.microsoft.com/office/powerpoint/2010/main" val="91033631"/>
              </p:ext>
            </p:extLst>
          </p:nvPr>
        </p:nvGraphicFramePr>
        <p:xfrm>
          <a:off x="2567608" y="1261773"/>
          <a:ext cx="6871417" cy="5148620"/>
        </p:xfrm>
        <a:graphic>
          <a:graphicData uri="http://schemas.openxmlformats.org/drawingml/2006/table">
            <a:tbl>
              <a:tblPr firstRow="1" firstCol="1" bandRow="1">
                <a:tableStyleId>{5C22544A-7EE6-4342-B048-85BDC9FD1C3A}</a:tableStyleId>
              </a:tblPr>
              <a:tblGrid>
                <a:gridCol w="721725">
                  <a:extLst>
                    <a:ext uri="{9D8B030D-6E8A-4147-A177-3AD203B41FA5}">
                      <a16:colId xmlns:a16="http://schemas.microsoft.com/office/drawing/2014/main" val="3172506045"/>
                    </a:ext>
                  </a:extLst>
                </a:gridCol>
                <a:gridCol w="691652">
                  <a:extLst>
                    <a:ext uri="{9D8B030D-6E8A-4147-A177-3AD203B41FA5}">
                      <a16:colId xmlns:a16="http://schemas.microsoft.com/office/drawing/2014/main" val="413880291"/>
                    </a:ext>
                  </a:extLst>
                </a:gridCol>
                <a:gridCol w="541294">
                  <a:extLst>
                    <a:ext uri="{9D8B030D-6E8A-4147-A177-3AD203B41FA5}">
                      <a16:colId xmlns:a16="http://schemas.microsoft.com/office/drawing/2014/main" val="3602729332"/>
                    </a:ext>
                  </a:extLst>
                </a:gridCol>
                <a:gridCol w="631509">
                  <a:extLst>
                    <a:ext uri="{9D8B030D-6E8A-4147-A177-3AD203B41FA5}">
                      <a16:colId xmlns:a16="http://schemas.microsoft.com/office/drawing/2014/main" val="2373418208"/>
                    </a:ext>
                  </a:extLst>
                </a:gridCol>
                <a:gridCol w="676617">
                  <a:extLst>
                    <a:ext uri="{9D8B030D-6E8A-4147-A177-3AD203B41FA5}">
                      <a16:colId xmlns:a16="http://schemas.microsoft.com/office/drawing/2014/main" val="751045517"/>
                    </a:ext>
                  </a:extLst>
                </a:gridCol>
                <a:gridCol w="691652">
                  <a:extLst>
                    <a:ext uri="{9D8B030D-6E8A-4147-A177-3AD203B41FA5}">
                      <a16:colId xmlns:a16="http://schemas.microsoft.com/office/drawing/2014/main" val="262554075"/>
                    </a:ext>
                  </a:extLst>
                </a:gridCol>
                <a:gridCol w="571365">
                  <a:extLst>
                    <a:ext uri="{9D8B030D-6E8A-4147-A177-3AD203B41FA5}">
                      <a16:colId xmlns:a16="http://schemas.microsoft.com/office/drawing/2014/main" val="1039001905"/>
                    </a:ext>
                  </a:extLst>
                </a:gridCol>
                <a:gridCol w="691652">
                  <a:extLst>
                    <a:ext uri="{9D8B030D-6E8A-4147-A177-3AD203B41FA5}">
                      <a16:colId xmlns:a16="http://schemas.microsoft.com/office/drawing/2014/main" val="380058054"/>
                    </a:ext>
                  </a:extLst>
                </a:gridCol>
                <a:gridCol w="616472">
                  <a:extLst>
                    <a:ext uri="{9D8B030D-6E8A-4147-A177-3AD203B41FA5}">
                      <a16:colId xmlns:a16="http://schemas.microsoft.com/office/drawing/2014/main" val="1968916844"/>
                    </a:ext>
                  </a:extLst>
                </a:gridCol>
                <a:gridCol w="1037479">
                  <a:extLst>
                    <a:ext uri="{9D8B030D-6E8A-4147-A177-3AD203B41FA5}">
                      <a16:colId xmlns:a16="http://schemas.microsoft.com/office/drawing/2014/main" val="2682005126"/>
                    </a:ext>
                  </a:extLst>
                </a:gridCol>
              </a:tblGrid>
              <a:tr h="127234">
                <a:tc>
                  <a:txBody>
                    <a:bodyPr/>
                    <a:lstStyle/>
                    <a:p>
                      <a:pPr algn="ctr"/>
                      <a:r>
                        <a:rPr lang="en-US" sz="900">
                          <a:effectLst/>
                        </a:rPr>
                        <a:t>TODO</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900569915"/>
                  </a:ext>
                </a:extLst>
              </a:tr>
              <a:tr h="371222">
                <a:tc>
                  <a:txBody>
                    <a:bodyPr/>
                    <a:lstStyle/>
                    <a:p>
                      <a:pPr algn="ctr"/>
                      <a:r>
                        <a:rPr lang="en-US" sz="900">
                          <a:effectLst/>
                        </a:rPr>
                        <a:t>TECH</a:t>
                      </a:r>
                      <a:br>
                        <a:rPr lang="en-US" sz="900">
                          <a:effectLst/>
                        </a:rPr>
                      </a:br>
                      <a:r>
                        <a:rPr lang="en-US" sz="900">
                          <a:effectLst/>
                        </a:rPr>
                        <a:t>CIDs</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Ali</a:t>
                      </a:r>
                      <a:br>
                        <a:rPr lang="en-US" sz="900" dirty="0">
                          <a:effectLst/>
                        </a:rPr>
                      </a:br>
                      <a:r>
                        <a:rPr lang="en-US" sz="900" dirty="0">
                          <a:effectLst/>
                        </a:rPr>
                        <a:t>Raissinia</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Assaf</a:t>
                      </a:r>
                      <a:br>
                        <a:rPr lang="en-US" sz="900" dirty="0">
                          <a:effectLst/>
                        </a:rPr>
                      </a:br>
                      <a:r>
                        <a:rPr lang="en-US" sz="900" dirty="0">
                          <a:effectLst/>
                        </a:rPr>
                        <a:t>Kasher</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Christian</a:t>
                      </a:r>
                      <a:br>
                        <a:rPr lang="en-US" sz="900">
                          <a:effectLst/>
                        </a:rPr>
                      </a:br>
                      <a:r>
                        <a:rPr lang="en-US" sz="900">
                          <a:effectLst/>
                        </a:rPr>
                        <a:t>Berger</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Jonathan</a:t>
                      </a:r>
                      <a:br>
                        <a:rPr lang="en-US" sz="900">
                          <a:effectLst/>
                        </a:rPr>
                      </a:br>
                      <a:r>
                        <a:rPr lang="en-US" sz="900">
                          <a:effectLst/>
                        </a:rPr>
                        <a:t>Segev</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Qi</a:t>
                      </a:r>
                      <a:br>
                        <a:rPr lang="en-US" sz="900">
                          <a:effectLst/>
                        </a:rPr>
                      </a:br>
                      <a:r>
                        <a:rPr lang="en-US" sz="900">
                          <a:effectLst/>
                        </a:rPr>
                        <a:t>Wang</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Tianyu</a:t>
                      </a:r>
                      <a:br>
                        <a:rPr lang="en-US" sz="900">
                          <a:effectLst/>
                        </a:rPr>
                      </a:br>
                      <a:r>
                        <a:rPr lang="en-US" sz="900">
                          <a:effectLst/>
                        </a:rPr>
                        <a:t>Wu</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Erik</a:t>
                      </a:r>
                      <a:br>
                        <a:rPr lang="en-US" sz="900">
                          <a:effectLst/>
                        </a:rPr>
                      </a:br>
                      <a:r>
                        <a:rPr lang="en-US" sz="900">
                          <a:effectLst/>
                        </a:rPr>
                        <a:t>Lindskog</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Dibakar</a:t>
                      </a:r>
                      <a:br>
                        <a:rPr lang="en-US" sz="900">
                          <a:effectLst/>
                        </a:rPr>
                      </a:br>
                      <a:r>
                        <a:rPr lang="en-US" sz="900">
                          <a:effectLst/>
                        </a:rPr>
                        <a:t>Das</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UNASSIGNED</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3694366933"/>
                  </a:ext>
                </a:extLst>
              </a:tr>
              <a:tr h="127234">
                <a:tc>
                  <a:txBody>
                    <a:bodyPr/>
                    <a:lstStyle/>
                    <a:p>
                      <a:pPr algn="ctr"/>
                      <a:r>
                        <a:rPr lang="en-US" sz="900">
                          <a:effectLst/>
                        </a:rPr>
                        <a:t>Complete</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30/30</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24/25</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18/22</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3/5</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0/7</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0/10</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0/31</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9/35</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0/38</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3196100149"/>
                  </a:ext>
                </a:extLst>
              </a:tr>
              <a:tr h="137712">
                <a:tc>
                  <a:txBody>
                    <a:bodyPr/>
                    <a:lstStyle/>
                    <a:p>
                      <a:pPr algn="ctr"/>
                      <a:r>
                        <a:rPr lang="en-US" sz="900">
                          <a:effectLst/>
                        </a:rPr>
                        <a:t>ToDo #1</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5044</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dirty="0">
                          <a:effectLst/>
                        </a:rPr>
                        <a:t>5138</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5377</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5206</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5424</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5001</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5020</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5011</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2334745339"/>
                  </a:ext>
                </a:extLst>
              </a:tr>
              <a:tr h="127234">
                <a:tc>
                  <a:txBody>
                    <a:bodyPr/>
                    <a:lstStyle/>
                    <a:p>
                      <a:pPr algn="ctr"/>
                      <a:r>
                        <a:rPr lang="en-US" sz="900">
                          <a:effectLst/>
                        </a:rPr>
                        <a:t>ToDo #2</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 </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5189</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5208</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5425</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5002</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5021</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5039</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178112915"/>
                  </a:ext>
                </a:extLst>
              </a:tr>
              <a:tr h="127234">
                <a:tc>
                  <a:txBody>
                    <a:bodyPr/>
                    <a:lstStyle/>
                    <a:p>
                      <a:pPr algn="ctr"/>
                      <a:r>
                        <a:rPr lang="en-US" sz="900">
                          <a:effectLst/>
                        </a:rPr>
                        <a:t>ToDo #3</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 </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5192</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5435</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5103</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5026</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5040</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4252308563"/>
                  </a:ext>
                </a:extLst>
              </a:tr>
              <a:tr h="127234">
                <a:tc>
                  <a:txBody>
                    <a:bodyPr/>
                    <a:lstStyle/>
                    <a:p>
                      <a:pPr algn="ctr"/>
                      <a:r>
                        <a:rPr lang="en-US" sz="900">
                          <a:effectLst/>
                        </a:rPr>
                        <a:t>ToDo #4</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 </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5213</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5437</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dirty="0">
                          <a:effectLst/>
                        </a:rPr>
                        <a:t>5106</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5028</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5042</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2425216110"/>
                  </a:ext>
                </a:extLst>
              </a:tr>
              <a:tr h="143963">
                <a:tc>
                  <a:txBody>
                    <a:bodyPr/>
                    <a:lstStyle/>
                    <a:p>
                      <a:pPr algn="ctr"/>
                      <a:r>
                        <a:rPr lang="en-US" sz="900">
                          <a:effectLst/>
                        </a:rPr>
                        <a:t>ToDo #5</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 </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endParaRPr lang="en-US" sz="1000">
                        <a:effectLst/>
                        <a:latin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5447</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dirty="0">
                          <a:effectLst/>
                        </a:rPr>
                        <a:t>5160</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5032</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5135</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3159753907"/>
                  </a:ext>
                </a:extLst>
              </a:tr>
              <a:tr h="143963">
                <a:tc>
                  <a:txBody>
                    <a:bodyPr/>
                    <a:lstStyle/>
                    <a:p>
                      <a:pPr algn="ctr"/>
                      <a:r>
                        <a:rPr lang="en-US" sz="900">
                          <a:effectLst/>
                        </a:rPr>
                        <a:t>ToDo #6</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 </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endParaRPr lang="en-US" sz="1000">
                        <a:effectLst/>
                        <a:latin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5452</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dirty="0">
                          <a:effectLst/>
                        </a:rPr>
                        <a:t>5423</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5034</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5169</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205410576"/>
                  </a:ext>
                </a:extLst>
              </a:tr>
              <a:tr h="127234">
                <a:tc>
                  <a:txBody>
                    <a:bodyPr/>
                    <a:lstStyle/>
                    <a:p>
                      <a:pPr algn="ctr"/>
                      <a:r>
                        <a:rPr lang="en-US" sz="900">
                          <a:effectLst/>
                        </a:rPr>
                        <a:t>ToDo #7</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5457</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5432</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5035</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5170</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10599136"/>
                  </a:ext>
                </a:extLst>
              </a:tr>
              <a:tr h="127234">
                <a:tc>
                  <a:txBody>
                    <a:bodyPr/>
                    <a:lstStyle/>
                    <a:p>
                      <a:pPr algn="ctr"/>
                      <a:r>
                        <a:rPr lang="en-US" sz="900">
                          <a:effectLst/>
                        </a:rPr>
                        <a:t>ToDo #8</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 </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5433</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5043</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5171</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422865545"/>
                  </a:ext>
                </a:extLst>
              </a:tr>
              <a:tr h="127234">
                <a:tc>
                  <a:txBody>
                    <a:bodyPr/>
                    <a:lstStyle/>
                    <a:p>
                      <a:pPr algn="ctr"/>
                      <a:r>
                        <a:rPr lang="en-US" sz="900">
                          <a:effectLst/>
                        </a:rPr>
                        <a:t>ToDo #9</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5434</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5055</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5172</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3892078932"/>
                  </a:ext>
                </a:extLst>
              </a:tr>
              <a:tr h="127234">
                <a:tc>
                  <a:txBody>
                    <a:bodyPr/>
                    <a:lstStyle/>
                    <a:p>
                      <a:pPr algn="ctr"/>
                      <a:r>
                        <a:rPr lang="en-US" sz="900">
                          <a:effectLst/>
                        </a:rPr>
                        <a:t>ToDo #10</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5436</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5073</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5174</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1288808043"/>
                  </a:ext>
                </a:extLst>
              </a:tr>
              <a:tr h="127234">
                <a:tc>
                  <a:txBody>
                    <a:bodyPr/>
                    <a:lstStyle/>
                    <a:p>
                      <a:pPr algn="ctr"/>
                      <a:r>
                        <a:rPr lang="en-US" sz="900">
                          <a:effectLst/>
                        </a:rPr>
                        <a:t>ToDo #11</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 </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5074</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5180</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2591208232"/>
                  </a:ext>
                </a:extLst>
              </a:tr>
              <a:tr h="127234">
                <a:tc>
                  <a:txBody>
                    <a:bodyPr/>
                    <a:lstStyle/>
                    <a:p>
                      <a:pPr algn="ctr"/>
                      <a:r>
                        <a:rPr lang="en-US" sz="900">
                          <a:effectLst/>
                        </a:rPr>
                        <a:t>ToDo #12</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5075</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5194</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2407922263"/>
                  </a:ext>
                </a:extLst>
              </a:tr>
              <a:tr h="127234">
                <a:tc>
                  <a:txBody>
                    <a:bodyPr/>
                    <a:lstStyle/>
                    <a:p>
                      <a:pPr algn="ctr"/>
                      <a:r>
                        <a:rPr lang="en-US" sz="900">
                          <a:effectLst/>
                        </a:rPr>
                        <a:t>ToDo #13</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5076</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5195</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1056595470"/>
                  </a:ext>
                </a:extLst>
              </a:tr>
              <a:tr h="127234">
                <a:tc>
                  <a:txBody>
                    <a:bodyPr/>
                    <a:lstStyle/>
                    <a:p>
                      <a:pPr algn="ctr"/>
                      <a:r>
                        <a:rPr lang="en-US" sz="900">
                          <a:effectLst/>
                        </a:rPr>
                        <a:t>ToDo #14</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 </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5077</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5196</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3359358456"/>
                  </a:ext>
                </a:extLst>
              </a:tr>
              <a:tr h="127234">
                <a:tc>
                  <a:txBody>
                    <a:bodyPr/>
                    <a:lstStyle/>
                    <a:p>
                      <a:pPr algn="ctr"/>
                      <a:r>
                        <a:rPr lang="en-US" sz="900">
                          <a:effectLst/>
                        </a:rPr>
                        <a:t>ToDo #15</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 </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5078</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5218</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1442974303"/>
                  </a:ext>
                </a:extLst>
              </a:tr>
              <a:tr h="127234">
                <a:tc>
                  <a:txBody>
                    <a:bodyPr/>
                    <a:lstStyle/>
                    <a:p>
                      <a:pPr algn="ctr"/>
                      <a:r>
                        <a:rPr lang="en-US" sz="900">
                          <a:effectLst/>
                        </a:rPr>
                        <a:t>ToDo #16</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5079</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5229</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1579560255"/>
                  </a:ext>
                </a:extLst>
              </a:tr>
              <a:tr h="127234">
                <a:tc>
                  <a:txBody>
                    <a:bodyPr/>
                    <a:lstStyle/>
                    <a:p>
                      <a:pPr algn="ctr"/>
                      <a:r>
                        <a:rPr lang="en-US" sz="900">
                          <a:effectLst/>
                        </a:rPr>
                        <a:t>ToDo #17</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5080</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5231</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691266071"/>
                  </a:ext>
                </a:extLst>
              </a:tr>
              <a:tr h="127234">
                <a:tc>
                  <a:txBody>
                    <a:bodyPr/>
                    <a:lstStyle/>
                    <a:p>
                      <a:pPr algn="ctr"/>
                      <a:r>
                        <a:rPr lang="en-US" sz="900">
                          <a:effectLst/>
                        </a:rPr>
                        <a:t>ToDo #18</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5081</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5234</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513664122"/>
                  </a:ext>
                </a:extLst>
              </a:tr>
              <a:tr h="127234">
                <a:tc>
                  <a:txBody>
                    <a:bodyPr/>
                    <a:lstStyle/>
                    <a:p>
                      <a:pPr algn="ctr"/>
                      <a:r>
                        <a:rPr lang="en-US" sz="900">
                          <a:effectLst/>
                        </a:rPr>
                        <a:t>ToDo #19</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 </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5082</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5271</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347441994"/>
                  </a:ext>
                </a:extLst>
              </a:tr>
              <a:tr h="127234">
                <a:tc>
                  <a:txBody>
                    <a:bodyPr/>
                    <a:lstStyle/>
                    <a:p>
                      <a:pPr algn="ctr"/>
                      <a:r>
                        <a:rPr lang="en-US" sz="900">
                          <a:effectLst/>
                        </a:rPr>
                        <a:t>ToDo #20</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5083</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5393</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2545277858"/>
                  </a:ext>
                </a:extLst>
              </a:tr>
              <a:tr h="127234">
                <a:tc>
                  <a:txBody>
                    <a:bodyPr/>
                    <a:lstStyle/>
                    <a:p>
                      <a:pPr algn="ctr"/>
                      <a:r>
                        <a:rPr lang="en-US" sz="900">
                          <a:effectLst/>
                        </a:rPr>
                        <a:t>ToDo #21</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5084</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5396</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186267681"/>
                  </a:ext>
                </a:extLst>
              </a:tr>
              <a:tr h="127234">
                <a:tc>
                  <a:txBody>
                    <a:bodyPr/>
                    <a:lstStyle/>
                    <a:p>
                      <a:pPr algn="ctr"/>
                      <a:r>
                        <a:rPr lang="en-US" sz="900">
                          <a:effectLst/>
                        </a:rPr>
                        <a:t>ToDo #22</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 </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5220</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5427</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3480851971"/>
                  </a:ext>
                </a:extLst>
              </a:tr>
              <a:tr h="127234">
                <a:tc>
                  <a:txBody>
                    <a:bodyPr/>
                    <a:lstStyle/>
                    <a:p>
                      <a:pPr algn="ctr"/>
                      <a:r>
                        <a:rPr lang="en-US" sz="900">
                          <a:effectLst/>
                        </a:rPr>
                        <a:t>ToDo #23</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 </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5221</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5428</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1939819449"/>
                  </a:ext>
                </a:extLst>
              </a:tr>
              <a:tr h="127234">
                <a:tc>
                  <a:txBody>
                    <a:bodyPr/>
                    <a:lstStyle/>
                    <a:p>
                      <a:pPr algn="ctr"/>
                      <a:r>
                        <a:rPr lang="en-US" sz="900">
                          <a:effectLst/>
                        </a:rPr>
                        <a:t>ToDo #24</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5223</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5449</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1467382464"/>
                  </a:ext>
                </a:extLst>
              </a:tr>
              <a:tr h="127234">
                <a:tc>
                  <a:txBody>
                    <a:bodyPr/>
                    <a:lstStyle/>
                    <a:p>
                      <a:pPr algn="ctr"/>
                      <a:r>
                        <a:rPr lang="en-US" sz="900">
                          <a:effectLst/>
                        </a:rPr>
                        <a:t>ToDo #25</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5232</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5450</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3338051956"/>
                  </a:ext>
                </a:extLst>
              </a:tr>
              <a:tr h="127234">
                <a:tc>
                  <a:txBody>
                    <a:bodyPr/>
                    <a:lstStyle/>
                    <a:p>
                      <a:pPr algn="ctr"/>
                      <a:r>
                        <a:rPr lang="en-US" sz="900">
                          <a:effectLst/>
                        </a:rPr>
                        <a:t>ToDo #26</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 </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5233</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5451</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284779175"/>
                  </a:ext>
                </a:extLst>
              </a:tr>
              <a:tr h="127234">
                <a:tc>
                  <a:txBody>
                    <a:bodyPr/>
                    <a:lstStyle/>
                    <a:p>
                      <a:pPr algn="ctr"/>
                      <a:r>
                        <a:rPr lang="en-US" sz="900">
                          <a:effectLst/>
                        </a:rPr>
                        <a:t>ToDo #27</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5255</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564206322"/>
                  </a:ext>
                </a:extLst>
              </a:tr>
              <a:tr h="127234">
                <a:tc>
                  <a:txBody>
                    <a:bodyPr/>
                    <a:lstStyle/>
                    <a:p>
                      <a:pPr algn="ctr"/>
                      <a:r>
                        <a:rPr lang="en-US" sz="900">
                          <a:effectLst/>
                        </a:rPr>
                        <a:t>ToDo #28</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 </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5256</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3956635964"/>
                  </a:ext>
                </a:extLst>
              </a:tr>
              <a:tr h="127234">
                <a:tc>
                  <a:txBody>
                    <a:bodyPr/>
                    <a:lstStyle/>
                    <a:p>
                      <a:pPr algn="ctr"/>
                      <a:r>
                        <a:rPr lang="en-US" sz="900">
                          <a:effectLst/>
                        </a:rPr>
                        <a:t>ToDo #29</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5257</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3534117306"/>
                  </a:ext>
                </a:extLst>
              </a:tr>
              <a:tr h="127234">
                <a:tc>
                  <a:txBody>
                    <a:bodyPr/>
                    <a:lstStyle/>
                    <a:p>
                      <a:pPr algn="ctr"/>
                      <a:r>
                        <a:rPr lang="en-US" sz="900">
                          <a:effectLst/>
                        </a:rPr>
                        <a:t>ToDo #30</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5258</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2079749130"/>
                  </a:ext>
                </a:extLst>
              </a:tr>
              <a:tr h="127234">
                <a:tc>
                  <a:txBody>
                    <a:bodyPr/>
                    <a:lstStyle/>
                    <a:p>
                      <a:pPr algn="ctr"/>
                      <a:r>
                        <a:rPr lang="en-US" sz="900">
                          <a:effectLst/>
                        </a:rPr>
                        <a:t>ToDo #31</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 </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 </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 </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5391</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 </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4097862879"/>
                  </a:ext>
                </a:extLst>
              </a:tr>
            </a:tbl>
          </a:graphicData>
        </a:graphic>
      </p:graphicFrame>
      <p:sp>
        <p:nvSpPr>
          <p:cNvPr id="8" name="Rectangle: Rounded Corners 7">
            <a:extLst>
              <a:ext uri="{FF2B5EF4-FFF2-40B4-BE49-F238E27FC236}">
                <a16:creationId xmlns:a16="http://schemas.microsoft.com/office/drawing/2014/main" id="{AA6D105D-AE44-46A3-85B3-76F08DBC0208}"/>
              </a:ext>
            </a:extLst>
          </p:cNvPr>
          <p:cNvSpPr/>
          <p:nvPr/>
        </p:nvSpPr>
        <p:spPr bwMode="auto">
          <a:xfrm>
            <a:off x="1810467" y="5301208"/>
            <a:ext cx="8568952" cy="942998"/>
          </a:xfrm>
          <a:prstGeom prst="round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2400" b="0" i="0" u="none" strike="noStrike" cap="none" normalizeH="0" baseline="0" dirty="0">
                <a:ln>
                  <a:noFill/>
                </a:ln>
                <a:solidFill>
                  <a:schemeClr val="tx1"/>
                </a:solidFill>
                <a:effectLst/>
                <a:latin typeface="Times New Roman" pitchFamily="16" charset="0"/>
                <a:ea typeface="MS Gothic" charset="-128"/>
              </a:rPr>
              <a:t>Help avoid last minute discussion from impacting WG </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2400" b="0" i="0" u="none" strike="noStrike" cap="none" normalizeH="0" baseline="0" dirty="0">
                <a:ln>
                  <a:noFill/>
                </a:ln>
                <a:solidFill>
                  <a:schemeClr val="tx1"/>
                </a:solidFill>
                <a:effectLst/>
                <a:latin typeface="Times New Roman" pitchFamily="16" charset="0"/>
                <a:ea typeface="MS Gothic" charset="-128"/>
              </a:rPr>
              <a:t>recirculation </a:t>
            </a:r>
            <a:r>
              <a:rPr lang="en-US" dirty="0">
                <a:solidFill>
                  <a:schemeClr val="tx1"/>
                </a:solidFill>
              </a:rPr>
              <a:t>bring your submission early.</a:t>
            </a:r>
            <a:endParaRPr kumimoji="0" lang="en-US" sz="2400" b="0" i="0" u="none" strike="noStrike" cap="none" normalizeH="0" baseline="0" dirty="0">
              <a:ln>
                <a:noFill/>
              </a:ln>
              <a:solidFill>
                <a:schemeClr val="tx1"/>
              </a:solidFill>
              <a:effectLst/>
            </a:endParaRPr>
          </a:p>
        </p:txBody>
      </p:sp>
    </p:spTree>
    <p:extLst>
      <p:ext uri="{BB962C8B-B14F-4D97-AF65-F5344CB8AC3E}">
        <p14:creationId xmlns:p14="http://schemas.microsoft.com/office/powerpoint/2010/main" val="2083910550"/>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6D9516-6BA6-4C12-A829-558EFB1492F3}"/>
              </a:ext>
            </a:extLst>
          </p:cNvPr>
          <p:cNvSpPr>
            <a:spLocks noGrp="1"/>
          </p:cNvSpPr>
          <p:nvPr>
            <p:ph type="title"/>
          </p:nvPr>
        </p:nvSpPr>
        <p:spPr/>
        <p:txBody>
          <a:bodyPr/>
          <a:lstStyle/>
          <a:p>
            <a:r>
              <a:rPr lang="en-US" dirty="0"/>
              <a:t>Submission 11-21-901</a:t>
            </a:r>
          </a:p>
        </p:txBody>
      </p:sp>
      <p:sp>
        <p:nvSpPr>
          <p:cNvPr id="3" name="Content Placeholder 2">
            <a:extLst>
              <a:ext uri="{FF2B5EF4-FFF2-40B4-BE49-F238E27FC236}">
                <a16:creationId xmlns:a16="http://schemas.microsoft.com/office/drawing/2014/main" id="{D09813FD-7492-4F13-BFCF-BDB50CBAFDDF}"/>
              </a:ext>
            </a:extLst>
          </p:cNvPr>
          <p:cNvSpPr>
            <a:spLocks noGrp="1"/>
          </p:cNvSpPr>
          <p:nvPr>
            <p:ph idx="1"/>
          </p:nvPr>
        </p:nvSpPr>
        <p:spPr/>
        <p:txBody>
          <a:bodyPr/>
          <a:lstStyle/>
          <a:p>
            <a:r>
              <a:rPr lang="en-US" dirty="0" err="1"/>
              <a:t>Strawpoll</a:t>
            </a:r>
            <a:endParaRPr lang="en-US" dirty="0"/>
          </a:p>
          <a:p>
            <a:r>
              <a:rPr lang="en-US" dirty="0"/>
              <a:t>We agree to the text changes depicted in 11-21-901r0. </a:t>
            </a:r>
          </a:p>
          <a:p>
            <a:endParaRPr lang="en-US" dirty="0"/>
          </a:p>
          <a:p>
            <a:r>
              <a:rPr lang="en-US" dirty="0"/>
              <a:t>Results (Y/N/A): 7/0/1</a:t>
            </a:r>
          </a:p>
        </p:txBody>
      </p:sp>
      <p:sp>
        <p:nvSpPr>
          <p:cNvPr id="4" name="Slide Number Placeholder 3">
            <a:extLst>
              <a:ext uri="{FF2B5EF4-FFF2-40B4-BE49-F238E27FC236}">
                <a16:creationId xmlns:a16="http://schemas.microsoft.com/office/drawing/2014/main" id="{D17CE9B5-0E61-4998-80F5-A402574B4FA1}"/>
              </a:ext>
            </a:extLst>
          </p:cNvPr>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a:extLst>
              <a:ext uri="{FF2B5EF4-FFF2-40B4-BE49-F238E27FC236}">
                <a16:creationId xmlns:a16="http://schemas.microsoft.com/office/drawing/2014/main" id="{1BD351ED-5509-4A36-8CC5-74CC6702FFD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046DABD-9B12-48C7-9355-8EDA03BF9D8F}"/>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3428978936"/>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93BB75-7630-4617-A5B0-465C61FA8F0B}"/>
              </a:ext>
            </a:extLst>
          </p:cNvPr>
          <p:cNvSpPr>
            <a:spLocks noGrp="1"/>
          </p:cNvSpPr>
          <p:nvPr>
            <p:ph type="title"/>
          </p:nvPr>
        </p:nvSpPr>
        <p:spPr>
          <a:xfrm>
            <a:off x="914401" y="685801"/>
            <a:ext cx="10361084" cy="582959"/>
          </a:xfrm>
        </p:spPr>
        <p:txBody>
          <a:bodyPr/>
          <a:lstStyle/>
          <a:p>
            <a:r>
              <a:rPr lang="en-US" dirty="0"/>
              <a:t>Submission 11-21-0917</a:t>
            </a:r>
          </a:p>
        </p:txBody>
      </p:sp>
      <p:sp>
        <p:nvSpPr>
          <p:cNvPr id="3" name="Content Placeholder 2">
            <a:extLst>
              <a:ext uri="{FF2B5EF4-FFF2-40B4-BE49-F238E27FC236}">
                <a16:creationId xmlns:a16="http://schemas.microsoft.com/office/drawing/2014/main" id="{12FF0AE0-CB3E-469F-A727-E80186B52CD3}"/>
              </a:ext>
            </a:extLst>
          </p:cNvPr>
          <p:cNvSpPr>
            <a:spLocks noGrp="1"/>
          </p:cNvSpPr>
          <p:nvPr>
            <p:ph idx="1"/>
          </p:nvPr>
        </p:nvSpPr>
        <p:spPr>
          <a:xfrm>
            <a:off x="914401" y="1348137"/>
            <a:ext cx="10361084" cy="4746278"/>
          </a:xfrm>
        </p:spPr>
        <p:txBody>
          <a:bodyPr/>
          <a:lstStyle/>
          <a:p>
            <a:pPr marL="0" indent="0"/>
            <a:endParaRPr lang="en-US" sz="2000" dirty="0"/>
          </a:p>
          <a:p>
            <a:pPr marL="0" indent="0"/>
            <a:r>
              <a:rPr lang="en-US" sz="2000" dirty="0" err="1"/>
              <a:t>Strawpoll</a:t>
            </a:r>
            <a:r>
              <a:rPr lang="en-US" sz="2000" dirty="0"/>
              <a:t> </a:t>
            </a:r>
            <a:r>
              <a:rPr lang="en-US" sz="2000" b="0" dirty="0"/>
              <a:t>:</a:t>
            </a:r>
            <a:endParaRPr lang="en-US" sz="2000" dirty="0">
              <a:solidFill>
                <a:schemeClr val="tx1"/>
              </a:solidFill>
            </a:endParaRPr>
          </a:p>
          <a:p>
            <a:pPr marL="0" indent="0"/>
            <a:r>
              <a:rPr lang="en-US" sz="2000" b="0" dirty="0"/>
              <a:t>We agree to the resolution depicted by document 11-21-0917r0 for </a:t>
            </a:r>
            <a:r>
              <a:rPr lang="pt-BR" sz="2000" b="0" dirty="0"/>
              <a:t>CIDs 5189, 5192 </a:t>
            </a:r>
            <a:r>
              <a:rPr lang="en-US" sz="2000" b="0" dirty="0"/>
              <a:t>(2 CIDs total). </a:t>
            </a:r>
          </a:p>
          <a:p>
            <a:pPr marL="0" indent="0"/>
            <a:endParaRPr lang="en-US" sz="2000" b="0" dirty="0"/>
          </a:p>
          <a:p>
            <a:pPr marL="0" indent="0"/>
            <a:r>
              <a:rPr lang="en-US" sz="2000" b="0" dirty="0"/>
              <a:t>Results (Y/N/A):  4/1/2</a:t>
            </a:r>
          </a:p>
          <a:p>
            <a:pPr marL="0" indent="0"/>
            <a:endParaRPr lang="en-US" sz="2000" b="0" dirty="0"/>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0CBFC057-E0C7-48A7-B3AD-DDCE4CD05C79}"/>
              </a:ext>
            </a:extLst>
          </p:cNvPr>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a:extLst>
              <a:ext uri="{FF2B5EF4-FFF2-40B4-BE49-F238E27FC236}">
                <a16:creationId xmlns:a16="http://schemas.microsoft.com/office/drawing/2014/main" id="{65DF7766-DFC8-4C66-A58E-F3BC645420B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C62F492-E656-4DC5-ABFD-4499B1A0AF47}"/>
              </a:ext>
            </a:extLst>
          </p:cNvPr>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4209327838"/>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BB3C23-ED34-4C32-B218-D821DD976ED1}"/>
              </a:ext>
            </a:extLst>
          </p:cNvPr>
          <p:cNvSpPr>
            <a:spLocks noGrp="1"/>
          </p:cNvSpPr>
          <p:nvPr>
            <p:ph type="title"/>
          </p:nvPr>
        </p:nvSpPr>
        <p:spPr/>
        <p:txBody>
          <a:bodyPr/>
          <a:lstStyle/>
          <a:p>
            <a:r>
              <a:rPr lang="en-US" dirty="0"/>
              <a:t>Submission pipeline</a:t>
            </a:r>
          </a:p>
        </p:txBody>
      </p:sp>
      <p:sp>
        <p:nvSpPr>
          <p:cNvPr id="3" name="Content Placeholder 2">
            <a:extLst>
              <a:ext uri="{FF2B5EF4-FFF2-40B4-BE49-F238E27FC236}">
                <a16:creationId xmlns:a16="http://schemas.microsoft.com/office/drawing/2014/main" id="{994228CA-BAFA-4A8C-B493-FD3D06F66B11}"/>
              </a:ext>
            </a:extLst>
          </p:cNvPr>
          <p:cNvSpPr>
            <a:spLocks noGrp="1"/>
          </p:cNvSpPr>
          <p:nvPr>
            <p:ph idx="1"/>
          </p:nvPr>
        </p:nvSpPr>
        <p:spPr>
          <a:xfrm>
            <a:off x="914401" y="1751015"/>
            <a:ext cx="10361084" cy="4343400"/>
          </a:xfrm>
        </p:spPr>
        <p:txBody>
          <a:bodyPr/>
          <a:lstStyle/>
          <a:p>
            <a:pPr>
              <a:buFont typeface="Arial" panose="020B0604020202020204" pitchFamily="34" charset="0"/>
              <a:buChar char="•"/>
            </a:pPr>
            <a:r>
              <a:rPr lang="en-US" sz="2000" b="0" dirty="0"/>
              <a:t>Current pipeline:</a:t>
            </a:r>
          </a:p>
          <a:p>
            <a:pPr lvl="1" algn="just">
              <a:spcBef>
                <a:spcPct val="20000"/>
              </a:spcBef>
              <a:buFontTx/>
              <a:buChar char="•"/>
            </a:pPr>
            <a:endParaRPr lang="en-US" sz="1800" dirty="0"/>
          </a:p>
          <a:p>
            <a:pPr lvl="1" algn="just">
              <a:spcBef>
                <a:spcPct val="20000"/>
              </a:spcBef>
              <a:buFontTx/>
              <a:buChar char="•"/>
            </a:pPr>
            <a:endParaRPr lang="en-US" sz="1800" b="1" dirty="0"/>
          </a:p>
          <a:p>
            <a:pPr lvl="1" algn="just">
              <a:spcBef>
                <a:spcPct val="20000"/>
              </a:spcBef>
              <a:buFontTx/>
              <a:buChar char="•"/>
            </a:pPr>
            <a:endParaRPr lang="en-US" sz="1800" dirty="0"/>
          </a:p>
          <a:p>
            <a:pPr lvl="1" algn="just">
              <a:spcBef>
                <a:spcPct val="20000"/>
              </a:spcBef>
              <a:buFontTx/>
              <a:buChar char="•"/>
            </a:pPr>
            <a:endParaRPr lang="en-US" sz="1800" dirty="0"/>
          </a:p>
          <a:p>
            <a:pPr lvl="1" algn="just">
              <a:spcBef>
                <a:spcPct val="20000"/>
              </a:spcBef>
              <a:buFontTx/>
              <a:buChar char="•"/>
            </a:pPr>
            <a:endParaRPr lang="en-US" sz="1800" dirty="0"/>
          </a:p>
          <a:p>
            <a:pPr lvl="1" algn="just">
              <a:spcBef>
                <a:spcPct val="20000"/>
              </a:spcBef>
              <a:buFontTx/>
              <a:buChar char="•"/>
            </a:pPr>
            <a:endParaRPr lang="en-US" sz="1800" dirty="0"/>
          </a:p>
          <a:p>
            <a:pPr lvl="1" algn="just">
              <a:spcBef>
                <a:spcPct val="20000"/>
              </a:spcBef>
              <a:buFontTx/>
              <a:buChar char="•"/>
            </a:pPr>
            <a:endParaRPr lang="en-US" sz="1800" dirty="0"/>
          </a:p>
          <a:p>
            <a:pPr>
              <a:buFont typeface="Arial" panose="020B0604020202020204" pitchFamily="34" charset="0"/>
              <a:buChar char="•"/>
            </a:pPr>
            <a:endParaRPr lang="en-US" sz="2000" b="0" dirty="0"/>
          </a:p>
          <a:p>
            <a:pPr>
              <a:buFont typeface="Arial" panose="020B0604020202020204" pitchFamily="34" charset="0"/>
              <a:buChar char="•"/>
            </a:pPr>
            <a:endParaRPr lang="en-US" sz="2000" b="0" dirty="0"/>
          </a:p>
          <a:p>
            <a:pPr>
              <a:buFont typeface="Arial" panose="020B0604020202020204" pitchFamily="34" charset="0"/>
              <a:buChar char="•"/>
            </a:pPr>
            <a:r>
              <a:rPr lang="en-US" sz="2000" b="0" dirty="0"/>
              <a:t>If you have a submission and would like to allocate agenda time, please indicate the DCN and the submission topic. </a:t>
            </a:r>
          </a:p>
        </p:txBody>
      </p:sp>
      <p:sp>
        <p:nvSpPr>
          <p:cNvPr id="4" name="Slide Number Placeholder 3">
            <a:extLst>
              <a:ext uri="{FF2B5EF4-FFF2-40B4-BE49-F238E27FC236}">
                <a16:creationId xmlns:a16="http://schemas.microsoft.com/office/drawing/2014/main" id="{F24A7E18-7519-4C20-8B8D-59B42F66E213}"/>
              </a:ext>
            </a:extLst>
          </p:cNvPr>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
        <p:nvSpPr>
          <p:cNvPr id="5" name="Footer Placeholder 4">
            <a:extLst>
              <a:ext uri="{FF2B5EF4-FFF2-40B4-BE49-F238E27FC236}">
                <a16:creationId xmlns:a16="http://schemas.microsoft.com/office/drawing/2014/main" id="{A0D3163A-4B1E-4283-AAB7-88B5B31214D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FC2A14A-99BF-400F-B17D-6F39DA467155}"/>
              </a:ext>
            </a:extLst>
          </p:cNvPr>
          <p:cNvSpPr>
            <a:spLocks noGrp="1"/>
          </p:cNvSpPr>
          <p:nvPr>
            <p:ph type="dt" idx="15"/>
          </p:nvPr>
        </p:nvSpPr>
        <p:spPr/>
        <p:txBody>
          <a:bodyPr/>
          <a:lstStyle/>
          <a:p>
            <a:r>
              <a:rPr lang="en-US"/>
              <a:t>June 2021</a:t>
            </a:r>
            <a:endParaRPr lang="en-GB" dirty="0"/>
          </a:p>
        </p:txBody>
      </p:sp>
      <p:graphicFrame>
        <p:nvGraphicFramePr>
          <p:cNvPr id="7" name="Table 6">
            <a:extLst>
              <a:ext uri="{FF2B5EF4-FFF2-40B4-BE49-F238E27FC236}">
                <a16:creationId xmlns:a16="http://schemas.microsoft.com/office/drawing/2014/main" id="{6C8D2FEA-B533-401B-AF5A-6E2965139836}"/>
              </a:ext>
            </a:extLst>
          </p:cNvPr>
          <p:cNvGraphicFramePr>
            <a:graphicFrameLocks noGrp="1"/>
          </p:cNvGraphicFramePr>
          <p:nvPr>
            <p:extLst>
              <p:ext uri="{D42A27DB-BD31-4B8C-83A1-F6EECF244321}">
                <p14:modId xmlns:p14="http://schemas.microsoft.com/office/powerpoint/2010/main" val="1706576606"/>
              </p:ext>
            </p:extLst>
          </p:nvPr>
        </p:nvGraphicFramePr>
        <p:xfrm>
          <a:off x="914400" y="2239968"/>
          <a:ext cx="10361085" cy="1249616"/>
        </p:xfrm>
        <a:graphic>
          <a:graphicData uri="http://schemas.openxmlformats.org/drawingml/2006/table">
            <a:tbl>
              <a:tblPr firstRow="1" bandRow="1">
                <a:tableStyleId>{21E4AEA4-8DFA-4A89-87EB-49C32662AFE0}</a:tableStyleId>
              </a:tblPr>
              <a:tblGrid>
                <a:gridCol w="1492699">
                  <a:extLst>
                    <a:ext uri="{9D8B030D-6E8A-4147-A177-3AD203B41FA5}">
                      <a16:colId xmlns:a16="http://schemas.microsoft.com/office/drawing/2014/main" val="1606124545"/>
                    </a:ext>
                  </a:extLst>
                </a:gridCol>
                <a:gridCol w="2282951">
                  <a:extLst>
                    <a:ext uri="{9D8B030D-6E8A-4147-A177-3AD203B41FA5}">
                      <a16:colId xmlns:a16="http://schemas.microsoft.com/office/drawing/2014/main" val="955909157"/>
                    </a:ext>
                  </a:extLst>
                </a:gridCol>
                <a:gridCol w="4790326">
                  <a:extLst>
                    <a:ext uri="{9D8B030D-6E8A-4147-A177-3AD203B41FA5}">
                      <a16:colId xmlns:a16="http://schemas.microsoft.com/office/drawing/2014/main" val="1172985495"/>
                    </a:ext>
                  </a:extLst>
                </a:gridCol>
                <a:gridCol w="1795109">
                  <a:extLst>
                    <a:ext uri="{9D8B030D-6E8A-4147-A177-3AD203B41FA5}">
                      <a16:colId xmlns:a16="http://schemas.microsoft.com/office/drawing/2014/main" val="3046600212"/>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3255526064"/>
                  </a:ext>
                </a:extLst>
              </a:tr>
              <a:tr h="0">
                <a:tc>
                  <a:txBody>
                    <a:bodyPr/>
                    <a:lstStyle/>
                    <a:p>
                      <a:r>
                        <a:rPr lang="en-US" sz="1400" dirty="0"/>
                        <a:t>11-21-901</a:t>
                      </a:r>
                    </a:p>
                  </a:txBody>
                  <a:tcPr marT="45712" marB="45712"/>
                </a:tc>
                <a:tc>
                  <a:txBody>
                    <a:bodyPr/>
                    <a:lstStyle/>
                    <a:p>
                      <a:r>
                        <a:rPr lang="en-US" sz="1400" dirty="0"/>
                        <a:t>Christian Berger</a:t>
                      </a:r>
                    </a:p>
                  </a:txBody>
                  <a:tcPr marT="45712" marB="45712"/>
                </a:tc>
                <a:tc>
                  <a:txBody>
                    <a:bodyPr/>
                    <a:lstStyle/>
                    <a:p>
                      <a:r>
                        <a:rPr lang="en-US" sz="1400" dirty="0"/>
                        <a:t>TB Ranging RSTA Availability Window Periodicity </a:t>
                      </a:r>
                    </a:p>
                  </a:txBody>
                  <a:tcPr marT="45712" marB="45712"/>
                </a:tc>
                <a:tc>
                  <a:txBody>
                    <a:bodyPr/>
                    <a:lstStyle/>
                    <a:p>
                      <a:r>
                        <a:rPr lang="en-US" sz="1400" dirty="0"/>
                        <a:t>Amendment text</a:t>
                      </a:r>
                    </a:p>
                  </a:txBody>
                  <a:tcPr marT="45712" marB="45712"/>
                </a:tc>
                <a:extLst>
                  <a:ext uri="{0D108BD9-81ED-4DB2-BD59-A6C34878D82A}">
                    <a16:rowId xmlns:a16="http://schemas.microsoft.com/office/drawing/2014/main" val="1944942770"/>
                  </a:ext>
                </a:extLst>
              </a:tr>
              <a:tr h="0">
                <a:tc>
                  <a:txBody>
                    <a:bodyPr/>
                    <a:lstStyle/>
                    <a:p>
                      <a:r>
                        <a:rPr lang="en-US" sz="1400" dirty="0"/>
                        <a:t>11-21-911</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comment-resolution-lb253-CID 5377</a:t>
                      </a:r>
                    </a:p>
                  </a:txBody>
                  <a:tcPr marT="45712" marB="45712"/>
                </a:tc>
                <a:tc>
                  <a:txBody>
                    <a:bodyPr/>
                    <a:lstStyle/>
                    <a:p>
                      <a:r>
                        <a:rPr lang="en-US" sz="1400" dirty="0"/>
                        <a:t>CR</a:t>
                      </a:r>
                    </a:p>
                  </a:txBody>
                  <a:tcPr marT="45712" marB="45712"/>
                </a:tc>
                <a:extLst>
                  <a:ext uri="{0D108BD9-81ED-4DB2-BD59-A6C34878D82A}">
                    <a16:rowId xmlns:a16="http://schemas.microsoft.com/office/drawing/2014/main" val="2042622864"/>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133559433"/>
                  </a:ext>
                </a:extLst>
              </a:tr>
            </a:tbl>
          </a:graphicData>
        </a:graphic>
      </p:graphicFrame>
    </p:spTree>
    <p:extLst>
      <p:ext uri="{BB962C8B-B14F-4D97-AF65-F5344CB8AC3E}">
        <p14:creationId xmlns:p14="http://schemas.microsoft.com/office/powerpoint/2010/main" val="3835604184"/>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7093B6-3243-4D59-A348-CCF04BE0A347}"/>
              </a:ext>
            </a:extLst>
          </p:cNvPr>
          <p:cNvSpPr>
            <a:spLocks noGrp="1"/>
          </p:cNvSpPr>
          <p:nvPr>
            <p:ph type="title"/>
          </p:nvPr>
        </p:nvSpPr>
        <p:spPr/>
        <p:txBody>
          <a:bodyPr/>
          <a:lstStyle/>
          <a:p>
            <a:r>
              <a:rPr lang="en-US" dirty="0"/>
              <a:t>Scheduled telecons</a:t>
            </a:r>
          </a:p>
        </p:txBody>
      </p:sp>
      <p:sp>
        <p:nvSpPr>
          <p:cNvPr id="3" name="Content Placeholder 2">
            <a:extLst>
              <a:ext uri="{FF2B5EF4-FFF2-40B4-BE49-F238E27FC236}">
                <a16:creationId xmlns:a16="http://schemas.microsoft.com/office/drawing/2014/main" id="{F30A83CA-58D9-452A-AACC-13EE929DB1E6}"/>
              </a:ext>
            </a:extLst>
          </p:cNvPr>
          <p:cNvSpPr>
            <a:spLocks noGrp="1"/>
          </p:cNvSpPr>
          <p:nvPr>
            <p:ph idx="1"/>
          </p:nvPr>
        </p:nvSpPr>
        <p:spPr>
          <a:xfrm>
            <a:off x="839416" y="1751015"/>
            <a:ext cx="10361084" cy="4343400"/>
          </a:xfrm>
        </p:spPr>
        <p:txBody>
          <a:bodyPr/>
          <a:lstStyle/>
          <a:p>
            <a:pPr>
              <a:buFont typeface="Arial" panose="020B0604020202020204" pitchFamily="34" charset="0"/>
              <a:buChar char="•"/>
            </a:pPr>
            <a:r>
              <a:rPr lang="en-US" altLang="en-US" sz="2000" b="0" dirty="0"/>
              <a:t>June 9, 16, 23, 30	Wed. 13:00 – 15:00 ET</a:t>
            </a:r>
          </a:p>
          <a:p>
            <a:pPr>
              <a:buFont typeface="Arial" panose="020B0604020202020204" pitchFamily="34" charset="0"/>
              <a:buChar char="•"/>
            </a:pPr>
            <a:r>
              <a:rPr lang="en-US" altLang="en-US" sz="2000" b="0" dirty="0"/>
              <a:t>June 24</a:t>
            </a:r>
            <a:r>
              <a:rPr lang="en-US" altLang="en-US" sz="2000" b="0" baseline="30000" dirty="0"/>
              <a:t> + </a:t>
            </a:r>
            <a:r>
              <a:rPr lang="en-US" altLang="en-US" sz="2000" b="0" dirty="0"/>
              <a:t>				Thur. 10:00 – 12:00 ET</a:t>
            </a:r>
          </a:p>
          <a:p>
            <a:pPr>
              <a:buFont typeface="Arial" panose="020B0604020202020204" pitchFamily="34" charset="0"/>
              <a:buChar char="•"/>
            </a:pPr>
            <a:r>
              <a:rPr lang="en-US" altLang="en-US" sz="2000" b="0" dirty="0"/>
              <a:t>July	7				Wed. 13:00 – 15:00 ET</a:t>
            </a:r>
          </a:p>
          <a:p>
            <a:pPr>
              <a:buFont typeface="Arial" panose="020B0604020202020204" pitchFamily="34" charset="0"/>
              <a:buChar char="•"/>
            </a:pPr>
            <a:endParaRPr lang="en-US" altLang="en-US" sz="2000" b="0" dirty="0"/>
          </a:p>
          <a:p>
            <a:pPr>
              <a:buFont typeface="Arial" panose="020B0604020202020204" pitchFamily="34" charset="0"/>
              <a:buChar char="•"/>
            </a:pPr>
            <a:endParaRPr lang="en-US" altLang="en-US" sz="2000" b="0" dirty="0"/>
          </a:p>
          <a:p>
            <a:pPr marL="0" indent="0"/>
            <a:endParaRPr lang="en-US" altLang="en-US" sz="1600" b="0" dirty="0"/>
          </a:p>
          <a:p>
            <a:pPr marL="0" indent="0"/>
            <a:endParaRPr lang="en-US" altLang="en-US" sz="1600" b="0" dirty="0"/>
          </a:p>
          <a:p>
            <a:pPr marL="0" indent="0"/>
            <a:endParaRPr lang="en-US" altLang="en-US" sz="1600" b="0" dirty="0"/>
          </a:p>
          <a:p>
            <a:pPr marL="0" indent="0"/>
            <a:r>
              <a:rPr lang="en-US" altLang="en-US" sz="2000" b="0" dirty="0"/>
              <a:t>**</a:t>
            </a:r>
            <a:r>
              <a:rPr lang="en-US" altLang="en-US" sz="1800" b="0" dirty="0"/>
              <a:t>WG May meeting is running July 11</a:t>
            </a:r>
            <a:r>
              <a:rPr lang="en-US" altLang="en-US" sz="1800" b="0" baseline="30000" dirty="0"/>
              <a:t>th</a:t>
            </a:r>
            <a:r>
              <a:rPr lang="en-US" altLang="en-US" sz="1800" b="0" dirty="0"/>
              <a:t> – 16</a:t>
            </a:r>
            <a:r>
              <a:rPr lang="en-US" altLang="en-US" sz="1800" b="0" baseline="30000" dirty="0"/>
              <a:t>th</a:t>
            </a:r>
            <a:r>
              <a:rPr lang="en-US" altLang="en-US" sz="1800" b="0" dirty="0"/>
              <a:t> , refer to WG agenda doc.</a:t>
            </a:r>
          </a:p>
          <a:p>
            <a:pPr marL="0" indent="0"/>
            <a:r>
              <a:rPr lang="en-US" altLang="en-US" sz="1800" b="0" dirty="0"/>
              <a:t>+ </a:t>
            </a:r>
            <a:r>
              <a:rPr lang="en-US" altLang="en-US" sz="1800" b="0" dirty="0" err="1"/>
              <a:t>TGaz</a:t>
            </a:r>
            <a:r>
              <a:rPr lang="en-US" altLang="en-US" sz="1800" b="0" dirty="0"/>
              <a:t> Plenary (motion) meeting.</a:t>
            </a:r>
          </a:p>
        </p:txBody>
      </p:sp>
      <p:sp>
        <p:nvSpPr>
          <p:cNvPr id="4" name="Slide Number Placeholder 3">
            <a:extLst>
              <a:ext uri="{FF2B5EF4-FFF2-40B4-BE49-F238E27FC236}">
                <a16:creationId xmlns:a16="http://schemas.microsoft.com/office/drawing/2014/main" id="{C42C2128-FBFD-4CC0-AF0E-C8D3A3A3AF7C}"/>
              </a:ext>
            </a:extLst>
          </p:cNvPr>
          <p:cNvSpPr>
            <a:spLocks noGrp="1"/>
          </p:cNvSpPr>
          <p:nvPr>
            <p:ph type="sldNum" idx="12"/>
          </p:nvPr>
        </p:nvSpPr>
        <p:spPr/>
        <p:txBody>
          <a:bodyPr/>
          <a:lstStyle/>
          <a:p>
            <a:r>
              <a:rPr lang="en-GB"/>
              <a:t>Slide </a:t>
            </a:r>
            <a:fld id="{440F5867-744E-4AA6-B0ED-4C44D2DFBB7B}" type="slidenum">
              <a:rPr lang="en-GB" smtClean="0"/>
              <a:pPr/>
              <a:t>65</a:t>
            </a:fld>
            <a:endParaRPr lang="en-GB" dirty="0"/>
          </a:p>
        </p:txBody>
      </p:sp>
      <p:sp>
        <p:nvSpPr>
          <p:cNvPr id="5" name="Footer Placeholder 4">
            <a:extLst>
              <a:ext uri="{FF2B5EF4-FFF2-40B4-BE49-F238E27FC236}">
                <a16:creationId xmlns:a16="http://schemas.microsoft.com/office/drawing/2014/main" id="{3729A0E8-DECD-44DF-BD16-767526C65A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9AF5C31B-C59D-46E5-B2DC-5EE1CD0A161F}"/>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1564181083"/>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3111102977"/>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2842695421"/>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err="1">
                <a:solidFill>
                  <a:schemeClr val="tx2"/>
                </a:solidFill>
              </a:rPr>
              <a:t>TGaz</a:t>
            </a:r>
            <a:r>
              <a:rPr lang="en-US" altLang="en-US" dirty="0">
                <a:solidFill>
                  <a:schemeClr val="tx2"/>
                </a:solidFill>
              </a:rPr>
              <a:t> June 9</a:t>
            </a:r>
            <a:r>
              <a:rPr lang="en-US" altLang="en-US" baseline="30000" dirty="0">
                <a:solidFill>
                  <a:schemeClr val="tx2"/>
                </a:solidFill>
              </a:rPr>
              <a:t>th</a:t>
            </a:r>
            <a:r>
              <a:rPr lang="en-US" altLang="en-US" dirty="0">
                <a:solidFill>
                  <a:schemeClr val="tx2"/>
                </a:solidFill>
              </a:rPr>
              <a:t> Telecon - Agenda</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(10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sz="1800" b="0" dirty="0"/>
              <a:t>LB253 and D3.1 status </a:t>
            </a:r>
            <a:r>
              <a:rPr lang="en-US" sz="1400" b="0" dirty="0"/>
              <a:t>(Roy Want) – 5 min</a:t>
            </a:r>
            <a:endParaRPr lang="en-US" sz="1800" b="0" dirty="0"/>
          </a:p>
          <a:p>
            <a:pPr algn="just">
              <a:spcBef>
                <a:spcPct val="20000"/>
              </a:spcBef>
              <a:buFontTx/>
              <a:buChar char="•"/>
            </a:pPr>
            <a:r>
              <a:rPr lang="en-US" sz="1800" b="0" dirty="0"/>
              <a:t>Discussion topics (review submissions):</a:t>
            </a:r>
          </a:p>
          <a:p>
            <a:pPr lvl="1" algn="just">
              <a:spcBef>
                <a:spcPct val="20000"/>
              </a:spcBef>
              <a:buFontTx/>
              <a:buChar char="•"/>
            </a:pPr>
            <a:r>
              <a:rPr lang="en-US" sz="1400" dirty="0"/>
              <a:t>11-21-928 LB253 Passive TB Ranging CR (Erik Lindskog)  - as needed </a:t>
            </a:r>
          </a:p>
          <a:p>
            <a:pPr lvl="1" algn="just">
              <a:spcBef>
                <a:spcPct val="20000"/>
              </a:spcBef>
              <a:buFontTx/>
              <a:buChar char="•"/>
            </a:pPr>
            <a:r>
              <a:rPr lang="en-US" sz="1400" dirty="0"/>
              <a:t>11-21-967 </a:t>
            </a:r>
            <a:r>
              <a:rPr lang="en-US" sz="1400" dirty="0" err="1"/>
              <a:t>Misc</a:t>
            </a:r>
            <a:r>
              <a:rPr lang="en-US" sz="1400" dirty="0"/>
              <a:t>-CID-resolution (Dibakar Das) – as time permits.</a:t>
            </a:r>
          </a:p>
          <a:p>
            <a:pPr algn="just">
              <a:spcBef>
                <a:spcPct val="20000"/>
              </a:spcBef>
              <a:buFontTx/>
              <a:buChar char="•"/>
            </a:pPr>
            <a:r>
              <a:rPr lang="en-US" sz="1800" b="0" dirty="0"/>
              <a:t>Special order items:	</a:t>
            </a:r>
          </a:p>
          <a:p>
            <a:pPr lvl="1" algn="just">
              <a:spcBef>
                <a:spcPct val="20000"/>
              </a:spcBef>
              <a:buFontTx/>
              <a:buChar char="•"/>
            </a:pPr>
            <a:r>
              <a:rPr lang="en-US" sz="1400" b="0" dirty="0"/>
              <a:t>Review submission pipeline and call for submissions (2min)</a:t>
            </a:r>
          </a:p>
          <a:p>
            <a:pPr lvl="1" algn="just">
              <a:spcBef>
                <a:spcPct val="20000"/>
              </a:spcBef>
              <a:buFontTx/>
              <a:buChar char="•"/>
            </a:pPr>
            <a:r>
              <a:rPr lang="en-US" sz="1400" b="0" dirty="0"/>
              <a:t>Review future telecons (3 min)</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4263613923"/>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442BFC-2615-44DE-AC95-AAC5FA085B4A}"/>
              </a:ext>
            </a:extLst>
          </p:cNvPr>
          <p:cNvSpPr>
            <a:spLocks noGrp="1"/>
          </p:cNvSpPr>
          <p:nvPr>
            <p:ph type="title"/>
          </p:nvPr>
        </p:nvSpPr>
        <p:spPr>
          <a:xfrm>
            <a:off x="914401" y="685802"/>
            <a:ext cx="10361084" cy="510950"/>
          </a:xfrm>
        </p:spPr>
        <p:txBody>
          <a:bodyPr/>
          <a:lstStyle/>
          <a:p>
            <a:r>
              <a:rPr lang="en-US" dirty="0"/>
              <a:t>LB253 Status</a:t>
            </a:r>
          </a:p>
        </p:txBody>
      </p:sp>
      <p:sp>
        <p:nvSpPr>
          <p:cNvPr id="4" name="Slide Number Placeholder 3">
            <a:extLst>
              <a:ext uri="{FF2B5EF4-FFF2-40B4-BE49-F238E27FC236}">
                <a16:creationId xmlns:a16="http://schemas.microsoft.com/office/drawing/2014/main" id="{15D0763D-0AFD-4441-82E7-57D62D18CC71}"/>
              </a:ext>
            </a:extLst>
          </p:cNvPr>
          <p:cNvSpPr>
            <a:spLocks noGrp="1"/>
          </p:cNvSpPr>
          <p:nvPr>
            <p:ph type="sldNum" idx="12"/>
          </p:nvPr>
        </p:nvSpPr>
        <p:spPr/>
        <p:txBody>
          <a:bodyPr/>
          <a:lstStyle/>
          <a:p>
            <a:r>
              <a:rPr lang="en-GB"/>
              <a:t>Slide </a:t>
            </a:r>
            <a:fld id="{440F5867-744E-4AA6-B0ED-4C44D2DFBB7B}" type="slidenum">
              <a:rPr lang="en-GB" smtClean="0"/>
              <a:pPr/>
              <a:t>69</a:t>
            </a:fld>
            <a:endParaRPr lang="en-GB" dirty="0"/>
          </a:p>
        </p:txBody>
      </p:sp>
      <p:sp>
        <p:nvSpPr>
          <p:cNvPr id="5" name="Footer Placeholder 4">
            <a:extLst>
              <a:ext uri="{FF2B5EF4-FFF2-40B4-BE49-F238E27FC236}">
                <a16:creationId xmlns:a16="http://schemas.microsoft.com/office/drawing/2014/main" id="{DCB88C27-351E-4180-88B4-D4CB2610DD81}"/>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01E732F-F84D-4E86-9932-C4523A247741}"/>
              </a:ext>
            </a:extLst>
          </p:cNvPr>
          <p:cNvSpPr>
            <a:spLocks noGrp="1"/>
          </p:cNvSpPr>
          <p:nvPr>
            <p:ph type="dt" idx="15"/>
          </p:nvPr>
        </p:nvSpPr>
        <p:spPr/>
        <p:txBody>
          <a:bodyPr/>
          <a:lstStyle/>
          <a:p>
            <a:r>
              <a:rPr lang="en-US"/>
              <a:t>June 2021</a:t>
            </a:r>
            <a:endParaRPr lang="en-GB" dirty="0"/>
          </a:p>
        </p:txBody>
      </p:sp>
      <p:graphicFrame>
        <p:nvGraphicFramePr>
          <p:cNvPr id="7" name="Table 6">
            <a:extLst>
              <a:ext uri="{FF2B5EF4-FFF2-40B4-BE49-F238E27FC236}">
                <a16:creationId xmlns:a16="http://schemas.microsoft.com/office/drawing/2014/main" id="{73CB6D7F-7659-46FF-8E87-96EAED4EBC40}"/>
              </a:ext>
            </a:extLst>
          </p:cNvPr>
          <p:cNvGraphicFramePr>
            <a:graphicFrameLocks noGrp="1"/>
          </p:cNvGraphicFramePr>
          <p:nvPr/>
        </p:nvGraphicFramePr>
        <p:xfrm>
          <a:off x="2567608" y="1261773"/>
          <a:ext cx="6871417" cy="5148620"/>
        </p:xfrm>
        <a:graphic>
          <a:graphicData uri="http://schemas.openxmlformats.org/drawingml/2006/table">
            <a:tbl>
              <a:tblPr firstRow="1" firstCol="1" bandRow="1">
                <a:tableStyleId>{5C22544A-7EE6-4342-B048-85BDC9FD1C3A}</a:tableStyleId>
              </a:tblPr>
              <a:tblGrid>
                <a:gridCol w="721725">
                  <a:extLst>
                    <a:ext uri="{9D8B030D-6E8A-4147-A177-3AD203B41FA5}">
                      <a16:colId xmlns:a16="http://schemas.microsoft.com/office/drawing/2014/main" val="3172506045"/>
                    </a:ext>
                  </a:extLst>
                </a:gridCol>
                <a:gridCol w="691652">
                  <a:extLst>
                    <a:ext uri="{9D8B030D-6E8A-4147-A177-3AD203B41FA5}">
                      <a16:colId xmlns:a16="http://schemas.microsoft.com/office/drawing/2014/main" val="413880291"/>
                    </a:ext>
                  </a:extLst>
                </a:gridCol>
                <a:gridCol w="541294">
                  <a:extLst>
                    <a:ext uri="{9D8B030D-6E8A-4147-A177-3AD203B41FA5}">
                      <a16:colId xmlns:a16="http://schemas.microsoft.com/office/drawing/2014/main" val="3602729332"/>
                    </a:ext>
                  </a:extLst>
                </a:gridCol>
                <a:gridCol w="631509">
                  <a:extLst>
                    <a:ext uri="{9D8B030D-6E8A-4147-A177-3AD203B41FA5}">
                      <a16:colId xmlns:a16="http://schemas.microsoft.com/office/drawing/2014/main" val="2373418208"/>
                    </a:ext>
                  </a:extLst>
                </a:gridCol>
                <a:gridCol w="676617">
                  <a:extLst>
                    <a:ext uri="{9D8B030D-6E8A-4147-A177-3AD203B41FA5}">
                      <a16:colId xmlns:a16="http://schemas.microsoft.com/office/drawing/2014/main" val="751045517"/>
                    </a:ext>
                  </a:extLst>
                </a:gridCol>
                <a:gridCol w="691652">
                  <a:extLst>
                    <a:ext uri="{9D8B030D-6E8A-4147-A177-3AD203B41FA5}">
                      <a16:colId xmlns:a16="http://schemas.microsoft.com/office/drawing/2014/main" val="262554075"/>
                    </a:ext>
                  </a:extLst>
                </a:gridCol>
                <a:gridCol w="571365">
                  <a:extLst>
                    <a:ext uri="{9D8B030D-6E8A-4147-A177-3AD203B41FA5}">
                      <a16:colId xmlns:a16="http://schemas.microsoft.com/office/drawing/2014/main" val="1039001905"/>
                    </a:ext>
                  </a:extLst>
                </a:gridCol>
                <a:gridCol w="691652">
                  <a:extLst>
                    <a:ext uri="{9D8B030D-6E8A-4147-A177-3AD203B41FA5}">
                      <a16:colId xmlns:a16="http://schemas.microsoft.com/office/drawing/2014/main" val="380058054"/>
                    </a:ext>
                  </a:extLst>
                </a:gridCol>
                <a:gridCol w="616472">
                  <a:extLst>
                    <a:ext uri="{9D8B030D-6E8A-4147-A177-3AD203B41FA5}">
                      <a16:colId xmlns:a16="http://schemas.microsoft.com/office/drawing/2014/main" val="1968916844"/>
                    </a:ext>
                  </a:extLst>
                </a:gridCol>
                <a:gridCol w="1037479">
                  <a:extLst>
                    <a:ext uri="{9D8B030D-6E8A-4147-A177-3AD203B41FA5}">
                      <a16:colId xmlns:a16="http://schemas.microsoft.com/office/drawing/2014/main" val="2682005126"/>
                    </a:ext>
                  </a:extLst>
                </a:gridCol>
              </a:tblGrid>
              <a:tr h="127234">
                <a:tc>
                  <a:txBody>
                    <a:bodyPr/>
                    <a:lstStyle/>
                    <a:p>
                      <a:pPr algn="ctr"/>
                      <a:r>
                        <a:rPr lang="en-US" sz="900">
                          <a:effectLst/>
                        </a:rPr>
                        <a:t>TODO</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900569915"/>
                  </a:ext>
                </a:extLst>
              </a:tr>
              <a:tr h="371222">
                <a:tc>
                  <a:txBody>
                    <a:bodyPr/>
                    <a:lstStyle/>
                    <a:p>
                      <a:pPr algn="ctr"/>
                      <a:r>
                        <a:rPr lang="en-US" sz="900">
                          <a:effectLst/>
                        </a:rPr>
                        <a:t>TECH</a:t>
                      </a:r>
                      <a:br>
                        <a:rPr lang="en-US" sz="900">
                          <a:effectLst/>
                        </a:rPr>
                      </a:br>
                      <a:r>
                        <a:rPr lang="en-US" sz="900">
                          <a:effectLst/>
                        </a:rPr>
                        <a:t>CIDs</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Ali</a:t>
                      </a:r>
                      <a:br>
                        <a:rPr lang="en-US" sz="900" dirty="0">
                          <a:effectLst/>
                        </a:rPr>
                      </a:br>
                      <a:r>
                        <a:rPr lang="en-US" sz="900" dirty="0">
                          <a:effectLst/>
                        </a:rPr>
                        <a:t>Raissinia</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Assaf</a:t>
                      </a:r>
                      <a:br>
                        <a:rPr lang="en-US" sz="900" dirty="0">
                          <a:effectLst/>
                        </a:rPr>
                      </a:br>
                      <a:r>
                        <a:rPr lang="en-US" sz="900" dirty="0">
                          <a:effectLst/>
                        </a:rPr>
                        <a:t>Kasher</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Christian</a:t>
                      </a:r>
                      <a:br>
                        <a:rPr lang="en-US" sz="900">
                          <a:effectLst/>
                        </a:rPr>
                      </a:br>
                      <a:r>
                        <a:rPr lang="en-US" sz="900">
                          <a:effectLst/>
                        </a:rPr>
                        <a:t>Berger</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Jonathan</a:t>
                      </a:r>
                      <a:br>
                        <a:rPr lang="en-US" sz="900">
                          <a:effectLst/>
                        </a:rPr>
                      </a:br>
                      <a:r>
                        <a:rPr lang="en-US" sz="900">
                          <a:effectLst/>
                        </a:rPr>
                        <a:t>Segev</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Qi</a:t>
                      </a:r>
                      <a:br>
                        <a:rPr lang="en-US" sz="900">
                          <a:effectLst/>
                        </a:rPr>
                      </a:br>
                      <a:r>
                        <a:rPr lang="en-US" sz="900">
                          <a:effectLst/>
                        </a:rPr>
                        <a:t>Wang</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Tianyu</a:t>
                      </a:r>
                      <a:br>
                        <a:rPr lang="en-US" sz="900">
                          <a:effectLst/>
                        </a:rPr>
                      </a:br>
                      <a:r>
                        <a:rPr lang="en-US" sz="900">
                          <a:effectLst/>
                        </a:rPr>
                        <a:t>Wu</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Erik</a:t>
                      </a:r>
                      <a:br>
                        <a:rPr lang="en-US" sz="900">
                          <a:effectLst/>
                        </a:rPr>
                      </a:br>
                      <a:r>
                        <a:rPr lang="en-US" sz="900">
                          <a:effectLst/>
                        </a:rPr>
                        <a:t>Lindskog</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Dibakar</a:t>
                      </a:r>
                      <a:br>
                        <a:rPr lang="en-US" sz="900">
                          <a:effectLst/>
                        </a:rPr>
                      </a:br>
                      <a:r>
                        <a:rPr lang="en-US" sz="900">
                          <a:effectLst/>
                        </a:rPr>
                        <a:t>Das</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UNASSIGNED</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3694366933"/>
                  </a:ext>
                </a:extLst>
              </a:tr>
              <a:tr h="127234">
                <a:tc>
                  <a:txBody>
                    <a:bodyPr/>
                    <a:lstStyle/>
                    <a:p>
                      <a:pPr algn="ctr"/>
                      <a:r>
                        <a:rPr lang="en-US" sz="900">
                          <a:effectLst/>
                        </a:rPr>
                        <a:t>Complete</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30/30</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24/25</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18/22</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3/5</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0/7</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0/10</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0/31</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9/35</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0/38</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3196100149"/>
                  </a:ext>
                </a:extLst>
              </a:tr>
              <a:tr h="137712">
                <a:tc>
                  <a:txBody>
                    <a:bodyPr/>
                    <a:lstStyle/>
                    <a:p>
                      <a:pPr algn="ctr"/>
                      <a:r>
                        <a:rPr lang="en-US" sz="900">
                          <a:effectLst/>
                        </a:rPr>
                        <a:t>ToDo #1</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5044</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dirty="0">
                          <a:effectLst/>
                        </a:rPr>
                        <a:t>5138</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5377</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5206</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5424</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5001</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dirty="0">
                          <a:effectLst/>
                        </a:rPr>
                        <a:t>5020</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5011</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2334745339"/>
                  </a:ext>
                </a:extLst>
              </a:tr>
              <a:tr h="127234">
                <a:tc>
                  <a:txBody>
                    <a:bodyPr/>
                    <a:lstStyle/>
                    <a:p>
                      <a:pPr algn="ctr"/>
                      <a:r>
                        <a:rPr lang="en-US" sz="900">
                          <a:effectLst/>
                        </a:rPr>
                        <a:t>ToDo #2</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 </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5189</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5208</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5425</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5002</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dirty="0">
                          <a:effectLst/>
                        </a:rPr>
                        <a:t>5021</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5039</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178112915"/>
                  </a:ext>
                </a:extLst>
              </a:tr>
              <a:tr h="127234">
                <a:tc>
                  <a:txBody>
                    <a:bodyPr/>
                    <a:lstStyle/>
                    <a:p>
                      <a:pPr algn="ctr"/>
                      <a:r>
                        <a:rPr lang="en-US" sz="900">
                          <a:effectLst/>
                        </a:rPr>
                        <a:t>ToDo #3</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 </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5192</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5435</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5103</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dirty="0">
                          <a:effectLst/>
                        </a:rPr>
                        <a:t>5026</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5040</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4252308563"/>
                  </a:ext>
                </a:extLst>
              </a:tr>
              <a:tr h="127234">
                <a:tc>
                  <a:txBody>
                    <a:bodyPr/>
                    <a:lstStyle/>
                    <a:p>
                      <a:pPr algn="ctr"/>
                      <a:r>
                        <a:rPr lang="en-US" sz="900">
                          <a:effectLst/>
                        </a:rPr>
                        <a:t>ToDo #4</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 </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5213</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5437</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dirty="0">
                          <a:effectLst/>
                        </a:rPr>
                        <a:t>5106</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dirty="0">
                          <a:effectLst/>
                        </a:rPr>
                        <a:t>5028</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5042</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2425216110"/>
                  </a:ext>
                </a:extLst>
              </a:tr>
              <a:tr h="143963">
                <a:tc>
                  <a:txBody>
                    <a:bodyPr/>
                    <a:lstStyle/>
                    <a:p>
                      <a:pPr algn="ctr"/>
                      <a:r>
                        <a:rPr lang="en-US" sz="900">
                          <a:effectLst/>
                        </a:rPr>
                        <a:t>ToDo #5</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 </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endParaRPr lang="en-US" sz="1000">
                        <a:effectLst/>
                        <a:latin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5447</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dirty="0">
                          <a:effectLst/>
                        </a:rPr>
                        <a:t>5160</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dirty="0">
                          <a:effectLst/>
                        </a:rPr>
                        <a:t>5032</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5135</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3159753907"/>
                  </a:ext>
                </a:extLst>
              </a:tr>
              <a:tr h="143963">
                <a:tc>
                  <a:txBody>
                    <a:bodyPr/>
                    <a:lstStyle/>
                    <a:p>
                      <a:pPr algn="ctr"/>
                      <a:r>
                        <a:rPr lang="en-US" sz="900">
                          <a:effectLst/>
                        </a:rPr>
                        <a:t>ToDo #6</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 </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endParaRPr lang="en-US" sz="1000">
                        <a:effectLst/>
                        <a:latin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5452</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dirty="0">
                          <a:effectLst/>
                        </a:rPr>
                        <a:t>5423</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dirty="0">
                          <a:effectLst/>
                        </a:rPr>
                        <a:t>5034</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5169</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205410576"/>
                  </a:ext>
                </a:extLst>
              </a:tr>
              <a:tr h="127234">
                <a:tc>
                  <a:txBody>
                    <a:bodyPr/>
                    <a:lstStyle/>
                    <a:p>
                      <a:pPr algn="ctr"/>
                      <a:r>
                        <a:rPr lang="en-US" sz="900">
                          <a:effectLst/>
                        </a:rPr>
                        <a:t>ToDo #7</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5457</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5432</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dirty="0">
                          <a:effectLst/>
                        </a:rPr>
                        <a:t>5035</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5170</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10599136"/>
                  </a:ext>
                </a:extLst>
              </a:tr>
              <a:tr h="127234">
                <a:tc>
                  <a:txBody>
                    <a:bodyPr/>
                    <a:lstStyle/>
                    <a:p>
                      <a:pPr algn="ctr"/>
                      <a:r>
                        <a:rPr lang="en-US" sz="900">
                          <a:effectLst/>
                        </a:rPr>
                        <a:t>ToDo #8</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 </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5433</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dirty="0">
                          <a:effectLst/>
                        </a:rPr>
                        <a:t>5043</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5171</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422865545"/>
                  </a:ext>
                </a:extLst>
              </a:tr>
              <a:tr h="127234">
                <a:tc>
                  <a:txBody>
                    <a:bodyPr/>
                    <a:lstStyle/>
                    <a:p>
                      <a:pPr algn="ctr"/>
                      <a:r>
                        <a:rPr lang="en-US" sz="900">
                          <a:effectLst/>
                        </a:rPr>
                        <a:t>ToDo #9</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5434</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dirty="0">
                          <a:effectLst/>
                        </a:rPr>
                        <a:t>5055</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5172</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3892078932"/>
                  </a:ext>
                </a:extLst>
              </a:tr>
              <a:tr h="127234">
                <a:tc>
                  <a:txBody>
                    <a:bodyPr/>
                    <a:lstStyle/>
                    <a:p>
                      <a:pPr algn="ctr"/>
                      <a:r>
                        <a:rPr lang="en-US" sz="900">
                          <a:effectLst/>
                        </a:rPr>
                        <a:t>ToDo #10</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5436</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dirty="0">
                          <a:effectLst/>
                        </a:rPr>
                        <a:t>5073</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5174</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1288808043"/>
                  </a:ext>
                </a:extLst>
              </a:tr>
              <a:tr h="127234">
                <a:tc>
                  <a:txBody>
                    <a:bodyPr/>
                    <a:lstStyle/>
                    <a:p>
                      <a:pPr algn="ctr"/>
                      <a:r>
                        <a:rPr lang="en-US" sz="900">
                          <a:effectLst/>
                        </a:rPr>
                        <a:t>ToDo #11</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 </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5074</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5180</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2591208232"/>
                  </a:ext>
                </a:extLst>
              </a:tr>
              <a:tr h="127234">
                <a:tc>
                  <a:txBody>
                    <a:bodyPr/>
                    <a:lstStyle/>
                    <a:p>
                      <a:pPr algn="ctr"/>
                      <a:r>
                        <a:rPr lang="en-US" sz="900">
                          <a:effectLst/>
                        </a:rPr>
                        <a:t>ToDo #12</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5075</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5194</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2407922263"/>
                  </a:ext>
                </a:extLst>
              </a:tr>
              <a:tr h="127234">
                <a:tc>
                  <a:txBody>
                    <a:bodyPr/>
                    <a:lstStyle/>
                    <a:p>
                      <a:pPr algn="ctr"/>
                      <a:r>
                        <a:rPr lang="en-US" sz="900">
                          <a:effectLst/>
                        </a:rPr>
                        <a:t>ToDo #13</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5076</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5195</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1056595470"/>
                  </a:ext>
                </a:extLst>
              </a:tr>
              <a:tr h="127234">
                <a:tc>
                  <a:txBody>
                    <a:bodyPr/>
                    <a:lstStyle/>
                    <a:p>
                      <a:pPr algn="ctr"/>
                      <a:r>
                        <a:rPr lang="en-US" sz="900">
                          <a:effectLst/>
                        </a:rPr>
                        <a:t>ToDo #14</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 </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5077</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5196</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3359358456"/>
                  </a:ext>
                </a:extLst>
              </a:tr>
              <a:tr h="127234">
                <a:tc>
                  <a:txBody>
                    <a:bodyPr/>
                    <a:lstStyle/>
                    <a:p>
                      <a:pPr algn="ctr"/>
                      <a:r>
                        <a:rPr lang="en-US" sz="900">
                          <a:effectLst/>
                        </a:rPr>
                        <a:t>ToDo #15</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 </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5078</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5218</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1442974303"/>
                  </a:ext>
                </a:extLst>
              </a:tr>
              <a:tr h="127234">
                <a:tc>
                  <a:txBody>
                    <a:bodyPr/>
                    <a:lstStyle/>
                    <a:p>
                      <a:pPr algn="ctr"/>
                      <a:r>
                        <a:rPr lang="en-US" sz="900">
                          <a:effectLst/>
                        </a:rPr>
                        <a:t>ToDo #16</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5079</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5229</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1579560255"/>
                  </a:ext>
                </a:extLst>
              </a:tr>
              <a:tr h="127234">
                <a:tc>
                  <a:txBody>
                    <a:bodyPr/>
                    <a:lstStyle/>
                    <a:p>
                      <a:pPr algn="ctr"/>
                      <a:r>
                        <a:rPr lang="en-US" sz="900">
                          <a:effectLst/>
                        </a:rPr>
                        <a:t>ToDo #17</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5080</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5231</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691266071"/>
                  </a:ext>
                </a:extLst>
              </a:tr>
              <a:tr h="127234">
                <a:tc>
                  <a:txBody>
                    <a:bodyPr/>
                    <a:lstStyle/>
                    <a:p>
                      <a:pPr algn="ctr"/>
                      <a:r>
                        <a:rPr lang="en-US" sz="900">
                          <a:effectLst/>
                        </a:rPr>
                        <a:t>ToDo #18</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5081</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5234</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513664122"/>
                  </a:ext>
                </a:extLst>
              </a:tr>
              <a:tr h="127234">
                <a:tc>
                  <a:txBody>
                    <a:bodyPr/>
                    <a:lstStyle/>
                    <a:p>
                      <a:pPr algn="ctr"/>
                      <a:r>
                        <a:rPr lang="en-US" sz="900">
                          <a:effectLst/>
                        </a:rPr>
                        <a:t>ToDo #19</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 </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5082</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5271</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347441994"/>
                  </a:ext>
                </a:extLst>
              </a:tr>
              <a:tr h="127234">
                <a:tc>
                  <a:txBody>
                    <a:bodyPr/>
                    <a:lstStyle/>
                    <a:p>
                      <a:pPr algn="ctr"/>
                      <a:r>
                        <a:rPr lang="en-US" sz="900">
                          <a:effectLst/>
                        </a:rPr>
                        <a:t>ToDo #20</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5083</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5393</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2545277858"/>
                  </a:ext>
                </a:extLst>
              </a:tr>
              <a:tr h="127234">
                <a:tc>
                  <a:txBody>
                    <a:bodyPr/>
                    <a:lstStyle/>
                    <a:p>
                      <a:pPr algn="ctr"/>
                      <a:r>
                        <a:rPr lang="en-US" sz="900">
                          <a:effectLst/>
                        </a:rPr>
                        <a:t>ToDo #21</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5084</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5396</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186267681"/>
                  </a:ext>
                </a:extLst>
              </a:tr>
              <a:tr h="127234">
                <a:tc>
                  <a:txBody>
                    <a:bodyPr/>
                    <a:lstStyle/>
                    <a:p>
                      <a:pPr algn="ctr"/>
                      <a:r>
                        <a:rPr lang="en-US" sz="900">
                          <a:effectLst/>
                        </a:rPr>
                        <a:t>ToDo #22</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 </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5220</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5427</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3480851971"/>
                  </a:ext>
                </a:extLst>
              </a:tr>
              <a:tr h="127234">
                <a:tc>
                  <a:txBody>
                    <a:bodyPr/>
                    <a:lstStyle/>
                    <a:p>
                      <a:pPr algn="ctr"/>
                      <a:r>
                        <a:rPr lang="en-US" sz="900">
                          <a:effectLst/>
                        </a:rPr>
                        <a:t>ToDo #23</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 </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5221</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5428</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1939819449"/>
                  </a:ext>
                </a:extLst>
              </a:tr>
              <a:tr h="127234">
                <a:tc>
                  <a:txBody>
                    <a:bodyPr/>
                    <a:lstStyle/>
                    <a:p>
                      <a:pPr algn="ctr"/>
                      <a:r>
                        <a:rPr lang="en-US" sz="900">
                          <a:effectLst/>
                        </a:rPr>
                        <a:t>ToDo #24</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5223</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5449</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1467382464"/>
                  </a:ext>
                </a:extLst>
              </a:tr>
              <a:tr h="127234">
                <a:tc>
                  <a:txBody>
                    <a:bodyPr/>
                    <a:lstStyle/>
                    <a:p>
                      <a:pPr algn="ctr"/>
                      <a:r>
                        <a:rPr lang="en-US" sz="900">
                          <a:effectLst/>
                        </a:rPr>
                        <a:t>ToDo #25</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5232</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5450</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3338051956"/>
                  </a:ext>
                </a:extLst>
              </a:tr>
              <a:tr h="127234">
                <a:tc>
                  <a:txBody>
                    <a:bodyPr/>
                    <a:lstStyle/>
                    <a:p>
                      <a:pPr algn="ctr"/>
                      <a:r>
                        <a:rPr lang="en-US" sz="900">
                          <a:effectLst/>
                        </a:rPr>
                        <a:t>ToDo #26</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 </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5233</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5451</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284779175"/>
                  </a:ext>
                </a:extLst>
              </a:tr>
              <a:tr h="127234">
                <a:tc>
                  <a:txBody>
                    <a:bodyPr/>
                    <a:lstStyle/>
                    <a:p>
                      <a:pPr algn="ctr"/>
                      <a:r>
                        <a:rPr lang="en-US" sz="900">
                          <a:effectLst/>
                        </a:rPr>
                        <a:t>ToDo #27</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5255</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564206322"/>
                  </a:ext>
                </a:extLst>
              </a:tr>
              <a:tr h="127234">
                <a:tc>
                  <a:txBody>
                    <a:bodyPr/>
                    <a:lstStyle/>
                    <a:p>
                      <a:pPr algn="ctr"/>
                      <a:r>
                        <a:rPr lang="en-US" sz="900">
                          <a:effectLst/>
                        </a:rPr>
                        <a:t>ToDo #28</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 </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5256</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3956635964"/>
                  </a:ext>
                </a:extLst>
              </a:tr>
              <a:tr h="127234">
                <a:tc>
                  <a:txBody>
                    <a:bodyPr/>
                    <a:lstStyle/>
                    <a:p>
                      <a:pPr algn="ctr"/>
                      <a:r>
                        <a:rPr lang="en-US" sz="900">
                          <a:effectLst/>
                        </a:rPr>
                        <a:t>ToDo #29</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5257</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3534117306"/>
                  </a:ext>
                </a:extLst>
              </a:tr>
              <a:tr h="127234">
                <a:tc>
                  <a:txBody>
                    <a:bodyPr/>
                    <a:lstStyle/>
                    <a:p>
                      <a:pPr algn="ctr"/>
                      <a:r>
                        <a:rPr lang="en-US" sz="900">
                          <a:effectLst/>
                        </a:rPr>
                        <a:t>ToDo #30</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5258</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2079749130"/>
                  </a:ext>
                </a:extLst>
              </a:tr>
              <a:tr h="127234">
                <a:tc>
                  <a:txBody>
                    <a:bodyPr/>
                    <a:lstStyle/>
                    <a:p>
                      <a:pPr algn="ctr"/>
                      <a:r>
                        <a:rPr lang="en-US" sz="900">
                          <a:effectLst/>
                        </a:rPr>
                        <a:t>ToDo #31</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 </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 </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 </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5391</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 </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4097862879"/>
                  </a:ext>
                </a:extLst>
              </a:tr>
            </a:tbl>
          </a:graphicData>
        </a:graphic>
      </p:graphicFrame>
      <p:sp>
        <p:nvSpPr>
          <p:cNvPr id="8" name="Rectangle: Rounded Corners 7">
            <a:extLst>
              <a:ext uri="{FF2B5EF4-FFF2-40B4-BE49-F238E27FC236}">
                <a16:creationId xmlns:a16="http://schemas.microsoft.com/office/drawing/2014/main" id="{AA6D105D-AE44-46A3-85B3-76F08DBC0208}"/>
              </a:ext>
            </a:extLst>
          </p:cNvPr>
          <p:cNvSpPr/>
          <p:nvPr/>
        </p:nvSpPr>
        <p:spPr bwMode="auto">
          <a:xfrm>
            <a:off x="1484285" y="5124728"/>
            <a:ext cx="9038062" cy="942998"/>
          </a:xfrm>
          <a:prstGeom prst="round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2400" b="0" i="0" u="none" strike="noStrike" cap="none" normalizeH="0" baseline="0" dirty="0">
                <a:ln>
                  <a:noFill/>
                </a:ln>
                <a:solidFill>
                  <a:schemeClr val="tx1"/>
                </a:solidFill>
                <a:effectLst/>
                <a:latin typeface="Times New Roman" pitchFamily="16" charset="0"/>
                <a:ea typeface="MS Gothic" charset="-128"/>
              </a:rPr>
              <a:t>Help avoid last minute discussion from impacting WG  Recirculation – </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dirty="0">
                <a:solidFill>
                  <a:schemeClr val="tx1"/>
                </a:solidFill>
              </a:rPr>
              <a:t>make your submission available to members early </a:t>
            </a:r>
            <a:endParaRPr kumimoji="0" lang="en-US" sz="2400" b="0" i="0" u="none" strike="noStrike" cap="none" normalizeH="0" baseline="0" dirty="0">
              <a:ln>
                <a:noFill/>
              </a:ln>
              <a:solidFill>
                <a:schemeClr val="tx1"/>
              </a:solidFill>
              <a:effectLst/>
            </a:endParaRPr>
          </a:p>
        </p:txBody>
      </p:sp>
    </p:spTree>
    <p:extLst>
      <p:ext uri="{BB962C8B-B14F-4D97-AF65-F5344CB8AC3E}">
        <p14:creationId xmlns:p14="http://schemas.microsoft.com/office/powerpoint/2010/main" val="5103371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2021</a:t>
            </a:r>
            <a:endParaRPr lang="en-GB" dirty="0"/>
          </a:p>
        </p:txBody>
      </p:sp>
      <p:sp>
        <p:nvSpPr>
          <p:cNvPr id="7" name="Text Box 1028">
            <a:extLst>
              <a:ext uri="{FF2B5EF4-FFF2-40B4-BE49-F238E27FC236}">
                <a16:creationId xmlns:a16="http://schemas.microsoft.com/office/drawing/2014/main" id="{7AA2D575-91B0-4E34-8C3F-8540C2FF2D4B}"/>
              </a:ext>
            </a:extLst>
          </p:cNvPr>
          <p:cNvSpPr txBox="1">
            <a:spLocks noChangeArrowheads="1"/>
          </p:cNvSpPr>
          <p:nvPr/>
        </p:nvSpPr>
        <p:spPr bwMode="auto">
          <a:xfrm>
            <a:off x="10560496" y="5954713"/>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3972933485"/>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6D9516-6BA6-4C12-A829-558EFB1492F3}"/>
              </a:ext>
            </a:extLst>
          </p:cNvPr>
          <p:cNvSpPr>
            <a:spLocks noGrp="1"/>
          </p:cNvSpPr>
          <p:nvPr>
            <p:ph type="title"/>
          </p:nvPr>
        </p:nvSpPr>
        <p:spPr/>
        <p:txBody>
          <a:bodyPr/>
          <a:lstStyle/>
          <a:p>
            <a:r>
              <a:rPr lang="en-US" dirty="0"/>
              <a:t>Submission 11-21-928</a:t>
            </a:r>
          </a:p>
        </p:txBody>
      </p:sp>
      <p:sp>
        <p:nvSpPr>
          <p:cNvPr id="3" name="Content Placeholder 2">
            <a:extLst>
              <a:ext uri="{FF2B5EF4-FFF2-40B4-BE49-F238E27FC236}">
                <a16:creationId xmlns:a16="http://schemas.microsoft.com/office/drawing/2014/main" id="{D09813FD-7492-4F13-BFCF-BDB50CBAFDDF}"/>
              </a:ext>
            </a:extLst>
          </p:cNvPr>
          <p:cNvSpPr>
            <a:spLocks noGrp="1"/>
          </p:cNvSpPr>
          <p:nvPr>
            <p:ph idx="1"/>
          </p:nvPr>
        </p:nvSpPr>
        <p:spPr/>
        <p:txBody>
          <a:bodyPr/>
          <a:lstStyle/>
          <a:p>
            <a:pPr marL="0" indent="0"/>
            <a:r>
              <a:rPr lang="en-US" dirty="0" err="1"/>
              <a:t>Strawpoll</a:t>
            </a:r>
            <a:r>
              <a:rPr lang="en-US" dirty="0"/>
              <a:t> </a:t>
            </a:r>
            <a:r>
              <a:rPr lang="en-US" b="0" dirty="0"/>
              <a:t>:</a:t>
            </a:r>
            <a:endParaRPr lang="en-US" dirty="0">
              <a:solidFill>
                <a:schemeClr val="tx1"/>
              </a:solidFill>
            </a:endParaRPr>
          </a:p>
          <a:p>
            <a:pPr marL="0" indent="0"/>
            <a:r>
              <a:rPr lang="en-US" b="0" dirty="0"/>
              <a:t>We agree to the resolution depicted by document 11-21-0928r1 for </a:t>
            </a:r>
            <a:r>
              <a:rPr lang="pt-BR" b="0" dirty="0"/>
              <a:t>CIDs </a:t>
            </a:r>
            <a:r>
              <a:rPr lang="en-US" b="0" dirty="0"/>
              <a:t> 5235, 5252, 5253, 5020, 5021, 5026, 5032, 5033, 5367, 5391, 5034, 5035, 5043, 5073, </a:t>
            </a:r>
          </a:p>
          <a:p>
            <a:pPr marL="0" indent="0"/>
            <a:r>
              <a:rPr lang="en-US" b="0" dirty="0"/>
              <a:t>5074, 5076, 5242.</a:t>
            </a:r>
          </a:p>
          <a:p>
            <a:pPr marL="0" indent="0"/>
            <a:endParaRPr lang="en-US" b="0" dirty="0"/>
          </a:p>
          <a:p>
            <a:pPr marL="0" indent="0"/>
            <a:endParaRPr lang="en-US" b="0" dirty="0"/>
          </a:p>
          <a:p>
            <a:pPr marL="0" indent="0"/>
            <a:endParaRPr lang="en-US" b="0" dirty="0"/>
          </a:p>
          <a:p>
            <a:pPr marL="0" indent="0"/>
            <a:r>
              <a:rPr lang="en-US" b="0" dirty="0"/>
              <a:t>Results (Y/N/A): 7/0/0</a:t>
            </a:r>
          </a:p>
        </p:txBody>
      </p:sp>
      <p:sp>
        <p:nvSpPr>
          <p:cNvPr id="4" name="Slide Number Placeholder 3">
            <a:extLst>
              <a:ext uri="{FF2B5EF4-FFF2-40B4-BE49-F238E27FC236}">
                <a16:creationId xmlns:a16="http://schemas.microsoft.com/office/drawing/2014/main" id="{D17CE9B5-0E61-4998-80F5-A402574B4FA1}"/>
              </a:ext>
            </a:extLst>
          </p:cNvPr>
          <p:cNvSpPr>
            <a:spLocks noGrp="1"/>
          </p:cNvSpPr>
          <p:nvPr>
            <p:ph type="sldNum" idx="12"/>
          </p:nvPr>
        </p:nvSpPr>
        <p:spPr/>
        <p:txBody>
          <a:bodyPr/>
          <a:lstStyle/>
          <a:p>
            <a:r>
              <a:rPr lang="en-GB"/>
              <a:t>Slide </a:t>
            </a:r>
            <a:fld id="{440F5867-744E-4AA6-B0ED-4C44D2DFBB7B}" type="slidenum">
              <a:rPr lang="en-GB" smtClean="0"/>
              <a:pPr/>
              <a:t>70</a:t>
            </a:fld>
            <a:endParaRPr lang="en-GB" dirty="0"/>
          </a:p>
        </p:txBody>
      </p:sp>
      <p:sp>
        <p:nvSpPr>
          <p:cNvPr id="5" name="Footer Placeholder 4">
            <a:extLst>
              <a:ext uri="{FF2B5EF4-FFF2-40B4-BE49-F238E27FC236}">
                <a16:creationId xmlns:a16="http://schemas.microsoft.com/office/drawing/2014/main" id="{1BD351ED-5509-4A36-8CC5-74CC6702FFD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046DABD-9B12-48C7-9355-8EDA03BF9D8F}"/>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2585624067"/>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BB3C23-ED34-4C32-B218-D821DD976ED1}"/>
              </a:ext>
            </a:extLst>
          </p:cNvPr>
          <p:cNvSpPr>
            <a:spLocks noGrp="1"/>
          </p:cNvSpPr>
          <p:nvPr>
            <p:ph type="title"/>
          </p:nvPr>
        </p:nvSpPr>
        <p:spPr/>
        <p:txBody>
          <a:bodyPr/>
          <a:lstStyle/>
          <a:p>
            <a:r>
              <a:rPr lang="en-US" dirty="0"/>
              <a:t>Submission pipeline</a:t>
            </a:r>
          </a:p>
        </p:txBody>
      </p:sp>
      <p:sp>
        <p:nvSpPr>
          <p:cNvPr id="3" name="Content Placeholder 2">
            <a:extLst>
              <a:ext uri="{FF2B5EF4-FFF2-40B4-BE49-F238E27FC236}">
                <a16:creationId xmlns:a16="http://schemas.microsoft.com/office/drawing/2014/main" id="{994228CA-BAFA-4A8C-B493-FD3D06F66B11}"/>
              </a:ext>
            </a:extLst>
          </p:cNvPr>
          <p:cNvSpPr>
            <a:spLocks noGrp="1"/>
          </p:cNvSpPr>
          <p:nvPr>
            <p:ph idx="1"/>
          </p:nvPr>
        </p:nvSpPr>
        <p:spPr>
          <a:xfrm>
            <a:off x="914401" y="1751015"/>
            <a:ext cx="10361084" cy="4343400"/>
          </a:xfrm>
        </p:spPr>
        <p:txBody>
          <a:bodyPr/>
          <a:lstStyle/>
          <a:p>
            <a:pPr>
              <a:buFont typeface="Arial" panose="020B0604020202020204" pitchFamily="34" charset="0"/>
              <a:buChar char="•"/>
            </a:pPr>
            <a:r>
              <a:rPr lang="en-US" sz="2000" b="0" dirty="0"/>
              <a:t>Current pipeline:</a:t>
            </a:r>
          </a:p>
          <a:p>
            <a:pPr lvl="1" algn="just">
              <a:spcBef>
                <a:spcPct val="20000"/>
              </a:spcBef>
              <a:buFontTx/>
              <a:buChar char="•"/>
            </a:pPr>
            <a:endParaRPr lang="en-US" sz="1800" dirty="0"/>
          </a:p>
          <a:p>
            <a:pPr lvl="1" algn="just">
              <a:spcBef>
                <a:spcPct val="20000"/>
              </a:spcBef>
              <a:buFontTx/>
              <a:buChar char="•"/>
            </a:pPr>
            <a:endParaRPr lang="en-US" sz="1800" b="1" dirty="0"/>
          </a:p>
          <a:p>
            <a:pPr lvl="1" algn="just">
              <a:spcBef>
                <a:spcPct val="20000"/>
              </a:spcBef>
              <a:buFontTx/>
              <a:buChar char="•"/>
            </a:pPr>
            <a:endParaRPr lang="en-US" sz="1800" dirty="0"/>
          </a:p>
          <a:p>
            <a:pPr lvl="1" algn="just">
              <a:spcBef>
                <a:spcPct val="20000"/>
              </a:spcBef>
              <a:buFontTx/>
              <a:buChar char="•"/>
            </a:pPr>
            <a:endParaRPr lang="en-US" sz="1800" dirty="0"/>
          </a:p>
          <a:p>
            <a:pPr lvl="1" algn="just">
              <a:spcBef>
                <a:spcPct val="20000"/>
              </a:spcBef>
              <a:buFontTx/>
              <a:buChar char="•"/>
            </a:pPr>
            <a:endParaRPr lang="en-US" sz="1800" dirty="0"/>
          </a:p>
          <a:p>
            <a:pPr lvl="1" algn="just">
              <a:spcBef>
                <a:spcPct val="20000"/>
              </a:spcBef>
              <a:buFontTx/>
              <a:buChar char="•"/>
            </a:pPr>
            <a:endParaRPr lang="en-US" sz="1800" dirty="0"/>
          </a:p>
          <a:p>
            <a:pPr lvl="1" algn="just">
              <a:spcBef>
                <a:spcPct val="20000"/>
              </a:spcBef>
              <a:buFontTx/>
              <a:buChar char="•"/>
            </a:pPr>
            <a:endParaRPr lang="en-US" sz="1800" dirty="0"/>
          </a:p>
          <a:p>
            <a:pPr>
              <a:buFont typeface="Arial" panose="020B0604020202020204" pitchFamily="34" charset="0"/>
              <a:buChar char="•"/>
            </a:pPr>
            <a:endParaRPr lang="en-US" sz="2000" b="0" dirty="0"/>
          </a:p>
          <a:p>
            <a:pPr>
              <a:buFont typeface="Arial" panose="020B0604020202020204" pitchFamily="34" charset="0"/>
              <a:buChar char="•"/>
            </a:pPr>
            <a:endParaRPr lang="en-US" sz="2000" b="0" dirty="0"/>
          </a:p>
          <a:p>
            <a:pPr>
              <a:buFont typeface="Arial" panose="020B0604020202020204" pitchFamily="34" charset="0"/>
              <a:buChar char="•"/>
            </a:pPr>
            <a:r>
              <a:rPr lang="en-US" sz="2000" b="0" dirty="0"/>
              <a:t>If you have a submission and would like to allocate agenda time, please indicate the DCN and the submission topic. </a:t>
            </a:r>
          </a:p>
        </p:txBody>
      </p:sp>
      <p:sp>
        <p:nvSpPr>
          <p:cNvPr id="4" name="Slide Number Placeholder 3">
            <a:extLst>
              <a:ext uri="{FF2B5EF4-FFF2-40B4-BE49-F238E27FC236}">
                <a16:creationId xmlns:a16="http://schemas.microsoft.com/office/drawing/2014/main" id="{F24A7E18-7519-4C20-8B8D-59B42F66E213}"/>
              </a:ext>
            </a:extLst>
          </p:cNvPr>
          <p:cNvSpPr>
            <a:spLocks noGrp="1"/>
          </p:cNvSpPr>
          <p:nvPr>
            <p:ph type="sldNum" idx="12"/>
          </p:nvPr>
        </p:nvSpPr>
        <p:spPr/>
        <p:txBody>
          <a:bodyPr/>
          <a:lstStyle/>
          <a:p>
            <a:r>
              <a:rPr lang="en-GB"/>
              <a:t>Slide </a:t>
            </a:r>
            <a:fld id="{440F5867-744E-4AA6-B0ED-4C44D2DFBB7B}" type="slidenum">
              <a:rPr lang="en-GB" smtClean="0"/>
              <a:pPr/>
              <a:t>71</a:t>
            </a:fld>
            <a:endParaRPr lang="en-GB" dirty="0"/>
          </a:p>
        </p:txBody>
      </p:sp>
      <p:sp>
        <p:nvSpPr>
          <p:cNvPr id="5" name="Footer Placeholder 4">
            <a:extLst>
              <a:ext uri="{FF2B5EF4-FFF2-40B4-BE49-F238E27FC236}">
                <a16:creationId xmlns:a16="http://schemas.microsoft.com/office/drawing/2014/main" id="{A0D3163A-4B1E-4283-AAB7-88B5B31214D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FC2A14A-99BF-400F-B17D-6F39DA467155}"/>
              </a:ext>
            </a:extLst>
          </p:cNvPr>
          <p:cNvSpPr>
            <a:spLocks noGrp="1"/>
          </p:cNvSpPr>
          <p:nvPr>
            <p:ph type="dt" idx="15"/>
          </p:nvPr>
        </p:nvSpPr>
        <p:spPr/>
        <p:txBody>
          <a:bodyPr/>
          <a:lstStyle/>
          <a:p>
            <a:r>
              <a:rPr lang="en-US"/>
              <a:t>June 2021</a:t>
            </a:r>
            <a:endParaRPr lang="en-GB" dirty="0"/>
          </a:p>
        </p:txBody>
      </p:sp>
      <p:graphicFrame>
        <p:nvGraphicFramePr>
          <p:cNvPr id="7" name="Table 6">
            <a:extLst>
              <a:ext uri="{FF2B5EF4-FFF2-40B4-BE49-F238E27FC236}">
                <a16:creationId xmlns:a16="http://schemas.microsoft.com/office/drawing/2014/main" id="{6C8D2FEA-B533-401B-AF5A-6E2965139836}"/>
              </a:ext>
            </a:extLst>
          </p:cNvPr>
          <p:cNvGraphicFramePr>
            <a:graphicFrameLocks noGrp="1"/>
          </p:cNvGraphicFramePr>
          <p:nvPr>
            <p:extLst>
              <p:ext uri="{D42A27DB-BD31-4B8C-83A1-F6EECF244321}">
                <p14:modId xmlns:p14="http://schemas.microsoft.com/office/powerpoint/2010/main" val="2986645775"/>
              </p:ext>
            </p:extLst>
          </p:nvPr>
        </p:nvGraphicFramePr>
        <p:xfrm>
          <a:off x="914400" y="2239968"/>
          <a:ext cx="10361085" cy="2163968"/>
        </p:xfrm>
        <a:graphic>
          <a:graphicData uri="http://schemas.openxmlformats.org/drawingml/2006/table">
            <a:tbl>
              <a:tblPr firstRow="1" bandRow="1">
                <a:tableStyleId>{21E4AEA4-8DFA-4A89-87EB-49C32662AFE0}</a:tableStyleId>
              </a:tblPr>
              <a:tblGrid>
                <a:gridCol w="1492699">
                  <a:extLst>
                    <a:ext uri="{9D8B030D-6E8A-4147-A177-3AD203B41FA5}">
                      <a16:colId xmlns:a16="http://schemas.microsoft.com/office/drawing/2014/main" val="1606124545"/>
                    </a:ext>
                  </a:extLst>
                </a:gridCol>
                <a:gridCol w="2282951">
                  <a:extLst>
                    <a:ext uri="{9D8B030D-6E8A-4147-A177-3AD203B41FA5}">
                      <a16:colId xmlns:a16="http://schemas.microsoft.com/office/drawing/2014/main" val="955909157"/>
                    </a:ext>
                  </a:extLst>
                </a:gridCol>
                <a:gridCol w="4790326">
                  <a:extLst>
                    <a:ext uri="{9D8B030D-6E8A-4147-A177-3AD203B41FA5}">
                      <a16:colId xmlns:a16="http://schemas.microsoft.com/office/drawing/2014/main" val="1172985495"/>
                    </a:ext>
                  </a:extLst>
                </a:gridCol>
                <a:gridCol w="1795109">
                  <a:extLst>
                    <a:ext uri="{9D8B030D-6E8A-4147-A177-3AD203B41FA5}">
                      <a16:colId xmlns:a16="http://schemas.microsoft.com/office/drawing/2014/main" val="3046600212"/>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3255526064"/>
                  </a:ext>
                </a:extLst>
              </a:tr>
              <a:tr h="0">
                <a:tc>
                  <a:txBody>
                    <a:bodyPr/>
                    <a:lstStyle/>
                    <a:p>
                      <a:r>
                        <a:rPr lang="en-US" sz="1400" dirty="0"/>
                        <a:t>11-21-901</a:t>
                      </a:r>
                    </a:p>
                  </a:txBody>
                  <a:tcPr marT="45712" marB="45712"/>
                </a:tc>
                <a:tc>
                  <a:txBody>
                    <a:bodyPr/>
                    <a:lstStyle/>
                    <a:p>
                      <a:r>
                        <a:rPr lang="en-US" sz="1400" dirty="0"/>
                        <a:t>Christian Berger</a:t>
                      </a:r>
                    </a:p>
                  </a:txBody>
                  <a:tcPr marT="45712" marB="45712"/>
                </a:tc>
                <a:tc>
                  <a:txBody>
                    <a:bodyPr/>
                    <a:lstStyle/>
                    <a:p>
                      <a:r>
                        <a:rPr lang="en-US" sz="1400" dirty="0"/>
                        <a:t>TB Ranging RSTA Availability Window Periodicity </a:t>
                      </a:r>
                    </a:p>
                  </a:txBody>
                  <a:tcPr marT="45712" marB="45712"/>
                </a:tc>
                <a:tc>
                  <a:txBody>
                    <a:bodyPr/>
                    <a:lstStyle/>
                    <a:p>
                      <a:r>
                        <a:rPr lang="en-US" sz="1400" dirty="0"/>
                        <a:t>Amendment text</a:t>
                      </a:r>
                    </a:p>
                  </a:txBody>
                  <a:tcPr marT="45712" marB="45712"/>
                </a:tc>
                <a:extLst>
                  <a:ext uri="{0D108BD9-81ED-4DB2-BD59-A6C34878D82A}">
                    <a16:rowId xmlns:a16="http://schemas.microsoft.com/office/drawing/2014/main" val="1944942770"/>
                  </a:ext>
                </a:extLst>
              </a:tr>
              <a:tr h="0">
                <a:tc>
                  <a:txBody>
                    <a:bodyPr/>
                    <a:lstStyle/>
                    <a:p>
                      <a:r>
                        <a:rPr lang="en-US" sz="1400" dirty="0"/>
                        <a:t>11-21-911</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comment-resolution-lb253-CID 5377</a:t>
                      </a:r>
                    </a:p>
                  </a:txBody>
                  <a:tcPr marT="45712" marB="45712"/>
                </a:tc>
                <a:tc>
                  <a:txBody>
                    <a:bodyPr/>
                    <a:lstStyle/>
                    <a:p>
                      <a:r>
                        <a:rPr lang="en-US" sz="1400" dirty="0"/>
                        <a:t>CR</a:t>
                      </a:r>
                    </a:p>
                  </a:txBody>
                  <a:tcPr marT="45712" marB="45712"/>
                </a:tc>
                <a:extLst>
                  <a:ext uri="{0D108BD9-81ED-4DB2-BD59-A6C34878D82A}">
                    <a16:rowId xmlns:a16="http://schemas.microsoft.com/office/drawing/2014/main" val="2042622864"/>
                  </a:ext>
                </a:extLst>
              </a:tr>
              <a:tr h="0">
                <a:tc>
                  <a:txBody>
                    <a:bodyPr/>
                    <a:lstStyle/>
                    <a:p>
                      <a:r>
                        <a:rPr lang="en-US" sz="1400" dirty="0"/>
                        <a:t>11-21-929</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LMR frame CR</a:t>
                      </a:r>
                    </a:p>
                  </a:txBody>
                  <a:tcPr marT="45712" marB="45712"/>
                </a:tc>
                <a:tc>
                  <a:txBody>
                    <a:bodyPr/>
                    <a:lstStyle/>
                    <a:p>
                      <a:r>
                        <a:rPr lang="en-US" sz="1400" dirty="0"/>
                        <a:t>CR</a:t>
                      </a:r>
                    </a:p>
                  </a:txBody>
                  <a:tcPr marT="45712" marB="45712"/>
                </a:tc>
                <a:extLst>
                  <a:ext uri="{0D108BD9-81ED-4DB2-BD59-A6C34878D82A}">
                    <a16:rowId xmlns:a16="http://schemas.microsoft.com/office/drawing/2014/main" val="2209925371"/>
                  </a:ext>
                </a:extLst>
              </a:tr>
              <a:tr h="0">
                <a:tc>
                  <a:txBody>
                    <a:bodyPr/>
                    <a:lstStyle/>
                    <a:p>
                      <a:r>
                        <a:rPr lang="en-US" sz="1400" dirty="0"/>
                        <a:t>11-21-967</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a:t>Misc</a:t>
                      </a:r>
                      <a:r>
                        <a:rPr lang="en-US" sz="1400" dirty="0"/>
                        <a:t>-CID-resolution </a:t>
                      </a:r>
                    </a:p>
                  </a:txBody>
                  <a:tcPr marT="45712" marB="45712"/>
                </a:tc>
                <a:tc>
                  <a:txBody>
                    <a:bodyPr/>
                    <a:lstStyle/>
                    <a:p>
                      <a:r>
                        <a:rPr lang="en-US" sz="1400" dirty="0"/>
                        <a:t>CR</a:t>
                      </a:r>
                    </a:p>
                  </a:txBody>
                  <a:tcPr marT="45712" marB="45712"/>
                </a:tc>
                <a:extLst>
                  <a:ext uri="{0D108BD9-81ED-4DB2-BD59-A6C34878D82A}">
                    <a16:rowId xmlns:a16="http://schemas.microsoft.com/office/drawing/2014/main" val="2583281116"/>
                  </a:ext>
                </a:extLst>
              </a:tr>
              <a:tr h="0">
                <a:tc>
                  <a:txBody>
                    <a:bodyPr/>
                    <a:lstStyle/>
                    <a:p>
                      <a:r>
                        <a:rPr lang="en-US" sz="1400" dirty="0"/>
                        <a:t>11-21-968</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Youhan Kim</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Nominal Packet Padding for </a:t>
                      </a:r>
                      <a:r>
                        <a:rPr lang="en-US" sz="1400" dirty="0" err="1"/>
                        <a:t>Nonassociated</a:t>
                      </a:r>
                      <a:r>
                        <a:rPr lang="en-US" sz="1400" dirty="0"/>
                        <a:t> STAs</a:t>
                      </a:r>
                    </a:p>
                  </a:txBody>
                  <a:tcPr marT="45712" marB="45712"/>
                </a:tc>
                <a:tc>
                  <a:txBody>
                    <a:bodyPr/>
                    <a:lstStyle/>
                    <a:p>
                      <a:r>
                        <a:rPr lang="en-US" sz="1400" dirty="0"/>
                        <a:t>Amendment text</a:t>
                      </a:r>
                    </a:p>
                  </a:txBody>
                  <a:tcPr marT="45712" marB="45712"/>
                </a:tc>
                <a:extLst>
                  <a:ext uri="{0D108BD9-81ED-4DB2-BD59-A6C34878D82A}">
                    <a16:rowId xmlns:a16="http://schemas.microsoft.com/office/drawing/2014/main" val="404971853"/>
                  </a:ext>
                </a:extLst>
              </a:tr>
              <a:tr h="0">
                <a:tc>
                  <a:txBody>
                    <a:bodyPr/>
                    <a:lstStyle/>
                    <a:p>
                      <a:r>
                        <a:rPr lang="en-US" sz="1400" dirty="0"/>
                        <a:t>11-21-969</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Nehru Bhandaru </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LB253 CRs part C</a:t>
                      </a:r>
                    </a:p>
                  </a:txBody>
                  <a:tcPr marT="45712" marB="45712"/>
                </a:tc>
                <a:tc>
                  <a:txBody>
                    <a:bodyPr/>
                    <a:lstStyle/>
                    <a:p>
                      <a:r>
                        <a:rPr lang="en-US" sz="1400" dirty="0"/>
                        <a:t>CR</a:t>
                      </a:r>
                    </a:p>
                  </a:txBody>
                  <a:tcPr marT="45712" marB="45712"/>
                </a:tc>
                <a:extLst>
                  <a:ext uri="{0D108BD9-81ED-4DB2-BD59-A6C34878D82A}">
                    <a16:rowId xmlns:a16="http://schemas.microsoft.com/office/drawing/2014/main" val="3589511022"/>
                  </a:ext>
                </a:extLst>
              </a:tr>
            </a:tbl>
          </a:graphicData>
        </a:graphic>
      </p:graphicFrame>
    </p:spTree>
    <p:extLst>
      <p:ext uri="{BB962C8B-B14F-4D97-AF65-F5344CB8AC3E}">
        <p14:creationId xmlns:p14="http://schemas.microsoft.com/office/powerpoint/2010/main" val="346612403"/>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7093B6-3243-4D59-A348-CCF04BE0A347}"/>
              </a:ext>
            </a:extLst>
          </p:cNvPr>
          <p:cNvSpPr>
            <a:spLocks noGrp="1"/>
          </p:cNvSpPr>
          <p:nvPr>
            <p:ph type="title"/>
          </p:nvPr>
        </p:nvSpPr>
        <p:spPr/>
        <p:txBody>
          <a:bodyPr/>
          <a:lstStyle/>
          <a:p>
            <a:r>
              <a:rPr lang="en-US" dirty="0"/>
              <a:t>Scheduled telecons</a:t>
            </a:r>
          </a:p>
        </p:txBody>
      </p:sp>
      <p:sp>
        <p:nvSpPr>
          <p:cNvPr id="3" name="Content Placeholder 2">
            <a:extLst>
              <a:ext uri="{FF2B5EF4-FFF2-40B4-BE49-F238E27FC236}">
                <a16:creationId xmlns:a16="http://schemas.microsoft.com/office/drawing/2014/main" id="{F30A83CA-58D9-452A-AACC-13EE929DB1E6}"/>
              </a:ext>
            </a:extLst>
          </p:cNvPr>
          <p:cNvSpPr>
            <a:spLocks noGrp="1"/>
          </p:cNvSpPr>
          <p:nvPr>
            <p:ph idx="1"/>
          </p:nvPr>
        </p:nvSpPr>
        <p:spPr>
          <a:xfrm>
            <a:off x="839416" y="1751015"/>
            <a:ext cx="10361084" cy="4343400"/>
          </a:xfrm>
        </p:spPr>
        <p:txBody>
          <a:bodyPr/>
          <a:lstStyle/>
          <a:p>
            <a:pPr>
              <a:buFont typeface="Arial" panose="020B0604020202020204" pitchFamily="34" charset="0"/>
              <a:buChar char="•"/>
            </a:pPr>
            <a:r>
              <a:rPr lang="en-US" altLang="en-US" sz="2000" b="0" dirty="0"/>
              <a:t>June 16, 23, 30		Wed. 13:00 – 15:00 ET</a:t>
            </a:r>
          </a:p>
          <a:p>
            <a:pPr>
              <a:buFont typeface="Arial" panose="020B0604020202020204" pitchFamily="34" charset="0"/>
              <a:buChar char="•"/>
            </a:pPr>
            <a:r>
              <a:rPr lang="en-US" altLang="en-US" sz="2000" b="0" dirty="0"/>
              <a:t>June 24</a:t>
            </a:r>
            <a:r>
              <a:rPr lang="en-US" altLang="en-US" sz="2000" b="0" baseline="30000" dirty="0"/>
              <a:t> + </a:t>
            </a:r>
            <a:r>
              <a:rPr lang="en-US" altLang="en-US" sz="2000" b="0" dirty="0"/>
              <a:t>				Thur. 10:00 – 12:00 ET</a:t>
            </a:r>
          </a:p>
          <a:p>
            <a:pPr>
              <a:buFont typeface="Arial" panose="020B0604020202020204" pitchFamily="34" charset="0"/>
              <a:buChar char="•"/>
            </a:pPr>
            <a:r>
              <a:rPr lang="en-US" altLang="en-US" sz="2000" b="0" dirty="0"/>
              <a:t>July	7				Wed. 13:00 – 15:00 ET</a:t>
            </a:r>
          </a:p>
          <a:p>
            <a:pPr>
              <a:buFont typeface="Arial" panose="020B0604020202020204" pitchFamily="34" charset="0"/>
              <a:buChar char="•"/>
            </a:pPr>
            <a:r>
              <a:rPr lang="en-US" altLang="en-US" sz="2000" b="0" dirty="0">
                <a:highlight>
                  <a:srgbClr val="FFFF00"/>
                </a:highlight>
              </a:rPr>
              <a:t>July 1*, 8</a:t>
            </a:r>
            <a:r>
              <a:rPr lang="en-US" altLang="en-US" sz="1800" b="0" dirty="0">
                <a:highlight>
                  <a:srgbClr val="FFFF00"/>
                </a:highlight>
              </a:rPr>
              <a:t>*	</a:t>
            </a:r>
            <a:r>
              <a:rPr lang="en-US" altLang="en-US" sz="2000" b="0" dirty="0">
                <a:highlight>
                  <a:srgbClr val="FFFF00"/>
                </a:highlight>
              </a:rPr>
              <a:t>		Thur. 12:00 – 14:00 ET</a:t>
            </a:r>
          </a:p>
          <a:p>
            <a:pPr>
              <a:buFont typeface="Arial" panose="020B0604020202020204" pitchFamily="34" charset="0"/>
              <a:buChar char="•"/>
            </a:pPr>
            <a:endParaRPr lang="en-US" altLang="en-US" sz="2000" b="0" dirty="0"/>
          </a:p>
          <a:p>
            <a:pPr marL="0" indent="0"/>
            <a:endParaRPr lang="en-US" altLang="en-US" sz="1600" b="0" dirty="0"/>
          </a:p>
          <a:p>
            <a:pPr marL="0" indent="0"/>
            <a:endParaRPr lang="en-US" altLang="en-US" sz="1600" b="0" dirty="0"/>
          </a:p>
          <a:p>
            <a:pPr marL="0" indent="0"/>
            <a:endParaRPr lang="en-US" altLang="en-US" sz="1600" b="0" dirty="0"/>
          </a:p>
          <a:p>
            <a:pPr marL="0" indent="0"/>
            <a:r>
              <a:rPr lang="en-US" altLang="en-US" sz="2000" b="0" dirty="0"/>
              <a:t>* Newly announced telecons</a:t>
            </a:r>
          </a:p>
          <a:p>
            <a:pPr marL="0" indent="0"/>
            <a:r>
              <a:rPr lang="en-US" altLang="en-US" sz="2000" b="0" dirty="0"/>
              <a:t>**</a:t>
            </a:r>
            <a:r>
              <a:rPr lang="en-US" altLang="en-US" sz="1800" b="0" dirty="0"/>
              <a:t>WG May meeting is running July 11</a:t>
            </a:r>
            <a:r>
              <a:rPr lang="en-US" altLang="en-US" sz="1800" b="0" baseline="30000" dirty="0"/>
              <a:t>th</a:t>
            </a:r>
            <a:r>
              <a:rPr lang="en-US" altLang="en-US" sz="1800" b="0" dirty="0"/>
              <a:t> – 16</a:t>
            </a:r>
            <a:r>
              <a:rPr lang="en-US" altLang="en-US" sz="1800" b="0" baseline="30000" dirty="0"/>
              <a:t>th</a:t>
            </a:r>
            <a:r>
              <a:rPr lang="en-US" altLang="en-US" sz="1800" b="0" dirty="0"/>
              <a:t> , refer to WG agenda doc.</a:t>
            </a:r>
          </a:p>
          <a:p>
            <a:pPr marL="0" indent="0"/>
            <a:r>
              <a:rPr lang="en-US" altLang="en-US" sz="1800" b="0" dirty="0"/>
              <a:t>+ </a:t>
            </a:r>
            <a:r>
              <a:rPr lang="en-US" altLang="en-US" sz="1800" b="0" dirty="0" err="1"/>
              <a:t>TGaz</a:t>
            </a:r>
            <a:r>
              <a:rPr lang="en-US" altLang="en-US" sz="1800" b="0" dirty="0"/>
              <a:t> Plenary (motion) meeting.</a:t>
            </a:r>
          </a:p>
        </p:txBody>
      </p:sp>
      <p:sp>
        <p:nvSpPr>
          <p:cNvPr id="4" name="Slide Number Placeholder 3">
            <a:extLst>
              <a:ext uri="{FF2B5EF4-FFF2-40B4-BE49-F238E27FC236}">
                <a16:creationId xmlns:a16="http://schemas.microsoft.com/office/drawing/2014/main" id="{C42C2128-FBFD-4CC0-AF0E-C8D3A3A3AF7C}"/>
              </a:ext>
            </a:extLst>
          </p:cNvPr>
          <p:cNvSpPr>
            <a:spLocks noGrp="1"/>
          </p:cNvSpPr>
          <p:nvPr>
            <p:ph type="sldNum" idx="12"/>
          </p:nvPr>
        </p:nvSpPr>
        <p:spPr/>
        <p:txBody>
          <a:bodyPr/>
          <a:lstStyle/>
          <a:p>
            <a:r>
              <a:rPr lang="en-GB"/>
              <a:t>Slide </a:t>
            </a:r>
            <a:fld id="{440F5867-744E-4AA6-B0ED-4C44D2DFBB7B}" type="slidenum">
              <a:rPr lang="en-GB" smtClean="0"/>
              <a:pPr/>
              <a:t>72</a:t>
            </a:fld>
            <a:endParaRPr lang="en-GB" dirty="0"/>
          </a:p>
        </p:txBody>
      </p:sp>
      <p:sp>
        <p:nvSpPr>
          <p:cNvPr id="5" name="Footer Placeholder 4">
            <a:extLst>
              <a:ext uri="{FF2B5EF4-FFF2-40B4-BE49-F238E27FC236}">
                <a16:creationId xmlns:a16="http://schemas.microsoft.com/office/drawing/2014/main" id="{3729A0E8-DECD-44DF-BD16-767526C65A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9AF5C31B-C59D-46E5-B2DC-5EE1CD0A161F}"/>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1355653761"/>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1441802208"/>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822853344"/>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err="1">
                <a:solidFill>
                  <a:schemeClr val="tx2"/>
                </a:solidFill>
              </a:rPr>
              <a:t>TGaz</a:t>
            </a:r>
            <a:r>
              <a:rPr lang="en-US" altLang="en-US" dirty="0">
                <a:solidFill>
                  <a:schemeClr val="tx2"/>
                </a:solidFill>
              </a:rPr>
              <a:t> June 16</a:t>
            </a:r>
            <a:r>
              <a:rPr lang="en-US" altLang="en-US" baseline="30000" dirty="0">
                <a:solidFill>
                  <a:schemeClr val="tx2"/>
                </a:solidFill>
              </a:rPr>
              <a:t>th</a:t>
            </a:r>
            <a:r>
              <a:rPr lang="en-US" altLang="en-US" dirty="0">
                <a:solidFill>
                  <a:schemeClr val="tx2"/>
                </a:solidFill>
              </a:rPr>
              <a:t> Telecon - Agenda</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(10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sz="1800" b="0" dirty="0"/>
              <a:t>Discussion topics (review submissions):</a:t>
            </a:r>
          </a:p>
          <a:p>
            <a:pPr lvl="1" algn="just">
              <a:spcBef>
                <a:spcPct val="20000"/>
              </a:spcBef>
              <a:buFontTx/>
              <a:buChar char="•"/>
            </a:pPr>
            <a:r>
              <a:rPr lang="en-US" sz="1400" dirty="0"/>
              <a:t>11-21-978 LB253 Passive TB Ranging CR - part II (Erik Lindskog)  - continue from 11-21-928 (as needed)</a:t>
            </a:r>
          </a:p>
          <a:p>
            <a:pPr lvl="1" algn="just">
              <a:spcBef>
                <a:spcPct val="20000"/>
              </a:spcBef>
              <a:buFontTx/>
              <a:buChar char="•"/>
            </a:pPr>
            <a:r>
              <a:rPr lang="en-US" sz="1400" dirty="0"/>
              <a:t>11-21-967 </a:t>
            </a:r>
            <a:r>
              <a:rPr lang="en-US" sz="1400" dirty="0" err="1"/>
              <a:t>Misc</a:t>
            </a:r>
            <a:r>
              <a:rPr lang="en-US" sz="1400" dirty="0"/>
              <a:t>-CID-resolution (Dibakar Das) – as time permits.</a:t>
            </a:r>
          </a:p>
          <a:p>
            <a:pPr algn="just">
              <a:spcBef>
                <a:spcPct val="20000"/>
              </a:spcBef>
              <a:buFontTx/>
              <a:buChar char="•"/>
            </a:pPr>
            <a:r>
              <a:rPr lang="en-US" sz="1800" b="0" dirty="0"/>
              <a:t>Special order items:	</a:t>
            </a:r>
          </a:p>
          <a:p>
            <a:pPr lvl="1" algn="just">
              <a:spcBef>
                <a:spcPct val="20000"/>
              </a:spcBef>
              <a:buFontTx/>
              <a:buChar char="•"/>
            </a:pPr>
            <a:r>
              <a:rPr lang="en-US" sz="1400" b="0" dirty="0"/>
              <a:t>Review submission pipeline and call for submissions (2min)</a:t>
            </a:r>
          </a:p>
          <a:p>
            <a:pPr lvl="1" algn="just">
              <a:spcBef>
                <a:spcPct val="20000"/>
              </a:spcBef>
              <a:buFontTx/>
              <a:buChar char="•"/>
            </a:pPr>
            <a:r>
              <a:rPr lang="en-US" sz="1400" b="0" dirty="0"/>
              <a:t>Review future telecons (3 min)</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2693990400"/>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442BFC-2615-44DE-AC95-AAC5FA085B4A}"/>
              </a:ext>
            </a:extLst>
          </p:cNvPr>
          <p:cNvSpPr>
            <a:spLocks noGrp="1"/>
          </p:cNvSpPr>
          <p:nvPr>
            <p:ph type="title"/>
          </p:nvPr>
        </p:nvSpPr>
        <p:spPr>
          <a:xfrm>
            <a:off x="914401" y="685802"/>
            <a:ext cx="10361084" cy="510950"/>
          </a:xfrm>
        </p:spPr>
        <p:txBody>
          <a:bodyPr/>
          <a:lstStyle/>
          <a:p>
            <a:r>
              <a:rPr lang="en-US" dirty="0"/>
              <a:t>LB253 Status</a:t>
            </a:r>
          </a:p>
        </p:txBody>
      </p:sp>
      <p:sp>
        <p:nvSpPr>
          <p:cNvPr id="4" name="Slide Number Placeholder 3">
            <a:extLst>
              <a:ext uri="{FF2B5EF4-FFF2-40B4-BE49-F238E27FC236}">
                <a16:creationId xmlns:a16="http://schemas.microsoft.com/office/drawing/2014/main" id="{15D0763D-0AFD-4441-82E7-57D62D18CC71}"/>
              </a:ext>
            </a:extLst>
          </p:cNvPr>
          <p:cNvSpPr>
            <a:spLocks noGrp="1"/>
          </p:cNvSpPr>
          <p:nvPr>
            <p:ph type="sldNum" idx="12"/>
          </p:nvPr>
        </p:nvSpPr>
        <p:spPr/>
        <p:txBody>
          <a:bodyPr/>
          <a:lstStyle/>
          <a:p>
            <a:r>
              <a:rPr lang="en-GB"/>
              <a:t>Slide </a:t>
            </a:r>
            <a:fld id="{440F5867-744E-4AA6-B0ED-4C44D2DFBB7B}" type="slidenum">
              <a:rPr lang="en-GB" smtClean="0"/>
              <a:pPr/>
              <a:t>76</a:t>
            </a:fld>
            <a:endParaRPr lang="en-GB" dirty="0"/>
          </a:p>
        </p:txBody>
      </p:sp>
      <p:sp>
        <p:nvSpPr>
          <p:cNvPr id="5" name="Footer Placeholder 4">
            <a:extLst>
              <a:ext uri="{FF2B5EF4-FFF2-40B4-BE49-F238E27FC236}">
                <a16:creationId xmlns:a16="http://schemas.microsoft.com/office/drawing/2014/main" id="{DCB88C27-351E-4180-88B4-D4CB2610DD81}"/>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01E732F-F84D-4E86-9932-C4523A247741}"/>
              </a:ext>
            </a:extLst>
          </p:cNvPr>
          <p:cNvSpPr>
            <a:spLocks noGrp="1"/>
          </p:cNvSpPr>
          <p:nvPr>
            <p:ph type="dt" idx="15"/>
          </p:nvPr>
        </p:nvSpPr>
        <p:spPr/>
        <p:txBody>
          <a:bodyPr/>
          <a:lstStyle/>
          <a:p>
            <a:r>
              <a:rPr lang="en-US"/>
              <a:t>June 2021</a:t>
            </a:r>
            <a:endParaRPr lang="en-GB" dirty="0"/>
          </a:p>
        </p:txBody>
      </p:sp>
      <p:graphicFrame>
        <p:nvGraphicFramePr>
          <p:cNvPr id="7" name="Table 6">
            <a:extLst>
              <a:ext uri="{FF2B5EF4-FFF2-40B4-BE49-F238E27FC236}">
                <a16:creationId xmlns:a16="http://schemas.microsoft.com/office/drawing/2014/main" id="{73CB6D7F-7659-46FF-8E87-96EAED4EBC40}"/>
              </a:ext>
            </a:extLst>
          </p:cNvPr>
          <p:cNvGraphicFramePr>
            <a:graphicFrameLocks noGrp="1"/>
          </p:cNvGraphicFramePr>
          <p:nvPr>
            <p:extLst>
              <p:ext uri="{D42A27DB-BD31-4B8C-83A1-F6EECF244321}">
                <p14:modId xmlns:p14="http://schemas.microsoft.com/office/powerpoint/2010/main" val="3774601890"/>
              </p:ext>
            </p:extLst>
          </p:nvPr>
        </p:nvGraphicFramePr>
        <p:xfrm>
          <a:off x="2138005" y="1124744"/>
          <a:ext cx="7632848" cy="5275973"/>
        </p:xfrm>
        <a:graphic>
          <a:graphicData uri="http://schemas.openxmlformats.org/drawingml/2006/table">
            <a:tbl>
              <a:tblPr firstRow="1" firstCol="1" bandRow="1">
                <a:tableStyleId>{5C22544A-7EE6-4342-B048-85BDC9FD1C3A}</a:tableStyleId>
              </a:tblPr>
              <a:tblGrid>
                <a:gridCol w="801700">
                  <a:extLst>
                    <a:ext uri="{9D8B030D-6E8A-4147-A177-3AD203B41FA5}">
                      <a16:colId xmlns:a16="http://schemas.microsoft.com/office/drawing/2014/main" val="3172506045"/>
                    </a:ext>
                  </a:extLst>
                </a:gridCol>
                <a:gridCol w="768295">
                  <a:extLst>
                    <a:ext uri="{9D8B030D-6E8A-4147-A177-3AD203B41FA5}">
                      <a16:colId xmlns:a16="http://schemas.microsoft.com/office/drawing/2014/main" val="413880291"/>
                    </a:ext>
                  </a:extLst>
                </a:gridCol>
                <a:gridCol w="601276">
                  <a:extLst>
                    <a:ext uri="{9D8B030D-6E8A-4147-A177-3AD203B41FA5}">
                      <a16:colId xmlns:a16="http://schemas.microsoft.com/office/drawing/2014/main" val="3602729332"/>
                    </a:ext>
                  </a:extLst>
                </a:gridCol>
                <a:gridCol w="701487">
                  <a:extLst>
                    <a:ext uri="{9D8B030D-6E8A-4147-A177-3AD203B41FA5}">
                      <a16:colId xmlns:a16="http://schemas.microsoft.com/office/drawing/2014/main" val="2373418208"/>
                    </a:ext>
                  </a:extLst>
                </a:gridCol>
                <a:gridCol w="751594">
                  <a:extLst>
                    <a:ext uri="{9D8B030D-6E8A-4147-A177-3AD203B41FA5}">
                      <a16:colId xmlns:a16="http://schemas.microsoft.com/office/drawing/2014/main" val="751045517"/>
                    </a:ext>
                  </a:extLst>
                </a:gridCol>
                <a:gridCol w="768295">
                  <a:extLst>
                    <a:ext uri="{9D8B030D-6E8A-4147-A177-3AD203B41FA5}">
                      <a16:colId xmlns:a16="http://schemas.microsoft.com/office/drawing/2014/main" val="262554075"/>
                    </a:ext>
                  </a:extLst>
                </a:gridCol>
                <a:gridCol w="634679">
                  <a:extLst>
                    <a:ext uri="{9D8B030D-6E8A-4147-A177-3AD203B41FA5}">
                      <a16:colId xmlns:a16="http://schemas.microsoft.com/office/drawing/2014/main" val="1039001905"/>
                    </a:ext>
                  </a:extLst>
                </a:gridCol>
                <a:gridCol w="768295">
                  <a:extLst>
                    <a:ext uri="{9D8B030D-6E8A-4147-A177-3AD203B41FA5}">
                      <a16:colId xmlns:a16="http://schemas.microsoft.com/office/drawing/2014/main" val="380058054"/>
                    </a:ext>
                  </a:extLst>
                </a:gridCol>
                <a:gridCol w="684784">
                  <a:extLst>
                    <a:ext uri="{9D8B030D-6E8A-4147-A177-3AD203B41FA5}">
                      <a16:colId xmlns:a16="http://schemas.microsoft.com/office/drawing/2014/main" val="1968916844"/>
                    </a:ext>
                  </a:extLst>
                </a:gridCol>
                <a:gridCol w="1152443">
                  <a:extLst>
                    <a:ext uri="{9D8B030D-6E8A-4147-A177-3AD203B41FA5}">
                      <a16:colId xmlns:a16="http://schemas.microsoft.com/office/drawing/2014/main" val="2682005126"/>
                    </a:ext>
                  </a:extLst>
                </a:gridCol>
              </a:tblGrid>
              <a:tr h="401531">
                <a:tc>
                  <a:txBody>
                    <a:bodyPr/>
                    <a:lstStyle/>
                    <a:p>
                      <a:pPr algn="ct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050" dirty="0">
                          <a:effectLst/>
                        </a:rPr>
                        <a:t>Ali</a:t>
                      </a:r>
                      <a:br>
                        <a:rPr lang="en-US" sz="1050" dirty="0">
                          <a:effectLst/>
                        </a:rPr>
                      </a:br>
                      <a:r>
                        <a:rPr lang="en-US" sz="1050" dirty="0">
                          <a:effectLst/>
                        </a:rPr>
                        <a:t>Raissinia</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050" dirty="0">
                          <a:effectLst/>
                        </a:rPr>
                        <a:t>Assaf</a:t>
                      </a:r>
                      <a:br>
                        <a:rPr lang="en-US" sz="1050" dirty="0">
                          <a:effectLst/>
                        </a:rPr>
                      </a:br>
                      <a:r>
                        <a:rPr lang="en-US" sz="1050" dirty="0">
                          <a:effectLst/>
                        </a:rPr>
                        <a:t>Kasher</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050" dirty="0">
                          <a:effectLst/>
                        </a:rPr>
                        <a:t>Christian</a:t>
                      </a:r>
                      <a:br>
                        <a:rPr lang="en-US" sz="1050" dirty="0">
                          <a:effectLst/>
                        </a:rPr>
                      </a:br>
                      <a:r>
                        <a:rPr lang="en-US" sz="1050" dirty="0">
                          <a:effectLst/>
                        </a:rPr>
                        <a:t>Berger</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050" dirty="0">
                          <a:effectLst/>
                        </a:rPr>
                        <a:t>Jonathan</a:t>
                      </a:r>
                      <a:br>
                        <a:rPr lang="en-US" sz="1050" dirty="0">
                          <a:effectLst/>
                        </a:rPr>
                      </a:br>
                      <a:r>
                        <a:rPr lang="en-US" sz="1050" dirty="0">
                          <a:effectLst/>
                        </a:rPr>
                        <a:t>Segev</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050" dirty="0">
                          <a:effectLst/>
                        </a:rPr>
                        <a:t>Qi</a:t>
                      </a:r>
                      <a:br>
                        <a:rPr lang="en-US" sz="1050" dirty="0">
                          <a:effectLst/>
                        </a:rPr>
                      </a:br>
                      <a:r>
                        <a:rPr lang="en-US" sz="1050" dirty="0">
                          <a:effectLst/>
                        </a:rPr>
                        <a:t>Wang</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050" dirty="0">
                          <a:effectLst/>
                        </a:rPr>
                        <a:t>Tianyu</a:t>
                      </a:r>
                      <a:br>
                        <a:rPr lang="en-US" sz="1050" dirty="0">
                          <a:effectLst/>
                        </a:rPr>
                      </a:br>
                      <a:r>
                        <a:rPr lang="en-US" sz="1050" dirty="0">
                          <a:effectLst/>
                        </a:rPr>
                        <a:t>Wu</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050" dirty="0">
                          <a:effectLst/>
                        </a:rPr>
                        <a:t>Erik</a:t>
                      </a:r>
                      <a:br>
                        <a:rPr lang="en-US" sz="1050" dirty="0">
                          <a:effectLst/>
                        </a:rPr>
                      </a:br>
                      <a:r>
                        <a:rPr lang="en-US" sz="1050" dirty="0">
                          <a:effectLst/>
                        </a:rPr>
                        <a:t>Lindskog</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050" dirty="0">
                          <a:effectLst/>
                        </a:rPr>
                        <a:t>Dibakar</a:t>
                      </a:r>
                      <a:br>
                        <a:rPr lang="en-US" sz="1050" dirty="0">
                          <a:effectLst/>
                        </a:rPr>
                      </a:br>
                      <a:r>
                        <a:rPr lang="en-US" sz="1050" dirty="0">
                          <a:effectLst/>
                        </a:rPr>
                        <a:t>Das</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050" dirty="0">
                          <a:effectLst/>
                        </a:rPr>
                        <a:t>UNASSIGNED</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3694366933"/>
                  </a:ext>
                </a:extLst>
              </a:tr>
              <a:tr h="172075">
                <a:tc>
                  <a:txBody>
                    <a:bodyPr/>
                    <a:lstStyle/>
                    <a:p>
                      <a:pPr algn="ct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dirty="0">
                          <a:effectLst/>
                        </a:rPr>
                        <a:t>30/30</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dirty="0">
                          <a:effectLst/>
                        </a:rPr>
                        <a:t>24/25</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18/22</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3/5</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dirty="0">
                          <a:effectLst/>
                        </a:rPr>
                        <a:t>0/7</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0/10</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dirty="0">
                          <a:effectLst/>
                        </a:rPr>
                        <a:t>11/31</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9/35</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0/38</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3196100149"/>
                  </a:ext>
                </a:extLst>
              </a:tr>
              <a:tr h="172075">
                <a:tc>
                  <a:txBody>
                    <a:bodyPr/>
                    <a:lstStyle/>
                    <a:p>
                      <a:pPr algn="ct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5044</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dirty="0">
                          <a:effectLst/>
                        </a:rPr>
                        <a:t>5138</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dirty="0">
                          <a:effectLst/>
                        </a:rPr>
                        <a:t>5377</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5206</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a:effectLst/>
                        </a:rPr>
                        <a:t>5424</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a:effectLst/>
                        </a:rPr>
                        <a:t>5001</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200" dirty="0">
                          <a:effectLst/>
                          <a:latin typeface="Calibri" panose="020F0502020204030204" pitchFamily="34" charset="0"/>
                          <a:ea typeface="Calibri" panose="020F0502020204030204" pitchFamily="34" charset="0"/>
                          <a:cs typeface="Arial" panose="020B0604020202020204" pitchFamily="34" charset="0"/>
                        </a:rPr>
                        <a:t>5028</a:t>
                      </a:r>
                    </a:p>
                  </a:txBody>
                  <a:tcPr marL="6686" marR="6686" marT="6686" marB="0"/>
                </a:tc>
                <a:tc>
                  <a:txBody>
                    <a:bodyPr/>
                    <a:lstStyle/>
                    <a:p>
                      <a:pPr algn="ctr"/>
                      <a:r>
                        <a:rPr lang="en-US" sz="1100">
                          <a:effectLst/>
                        </a:rPr>
                        <a:t>5011</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2334745339"/>
                  </a:ext>
                </a:extLst>
              </a:tr>
              <a:tr h="172075">
                <a:tc>
                  <a:txBody>
                    <a:bodyPr/>
                    <a:lstStyle/>
                    <a:p>
                      <a:pPr algn="ct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dirty="0">
                          <a:effectLst/>
                        </a:rPr>
                        <a:t> </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5189</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dirty="0">
                          <a:effectLst/>
                        </a:rPr>
                        <a:t>5208</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a:effectLst/>
                        </a:rPr>
                        <a:t>5425</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a:effectLst/>
                        </a:rPr>
                        <a:t>5002</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200" dirty="0">
                          <a:effectLst/>
                          <a:latin typeface="Calibri" panose="020F0502020204030204" pitchFamily="34" charset="0"/>
                          <a:ea typeface="Calibri" panose="020F0502020204030204" pitchFamily="34" charset="0"/>
                          <a:cs typeface="Arial" panose="020B0604020202020204" pitchFamily="34" charset="0"/>
                        </a:rPr>
                        <a:t>5055</a:t>
                      </a:r>
                    </a:p>
                  </a:txBody>
                  <a:tcPr marL="6686" marR="6686" marT="6686" marB="0"/>
                </a:tc>
                <a:tc>
                  <a:txBody>
                    <a:bodyPr/>
                    <a:lstStyle/>
                    <a:p>
                      <a:pPr algn="ctr"/>
                      <a:r>
                        <a:rPr lang="en-US" sz="1100">
                          <a:effectLst/>
                        </a:rPr>
                        <a:t>5039</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178112915"/>
                  </a:ext>
                </a:extLst>
              </a:tr>
              <a:tr h="172075">
                <a:tc>
                  <a:txBody>
                    <a:bodyPr/>
                    <a:lstStyle/>
                    <a:p>
                      <a:pPr algn="ct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dirty="0">
                          <a:effectLst/>
                        </a:rPr>
                        <a:t> </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5192</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dirty="0">
                          <a:effectLst/>
                        </a:rPr>
                        <a:t>5435</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dirty="0">
                          <a:effectLst/>
                        </a:rPr>
                        <a:t>5103</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200" dirty="0">
                          <a:effectLst/>
                          <a:latin typeface="Calibri" panose="020F0502020204030204" pitchFamily="34" charset="0"/>
                          <a:ea typeface="Calibri" panose="020F0502020204030204" pitchFamily="34" charset="0"/>
                          <a:cs typeface="Arial" panose="020B0604020202020204" pitchFamily="34" charset="0"/>
                        </a:rPr>
                        <a:t>5075</a:t>
                      </a:r>
                    </a:p>
                  </a:txBody>
                  <a:tcPr marL="6686" marR="6686" marT="6686" marB="0"/>
                </a:tc>
                <a:tc>
                  <a:txBody>
                    <a:bodyPr/>
                    <a:lstStyle/>
                    <a:p>
                      <a:pPr algn="ctr"/>
                      <a:r>
                        <a:rPr lang="en-US" sz="1100" dirty="0">
                          <a:effectLst/>
                        </a:rPr>
                        <a:t>5040</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4252308563"/>
                  </a:ext>
                </a:extLst>
              </a:tr>
              <a:tr h="172075">
                <a:tc>
                  <a:txBody>
                    <a:bodyPr/>
                    <a:lstStyle/>
                    <a:p>
                      <a:pPr algn="ct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dirty="0">
                          <a:effectLst/>
                        </a:rPr>
                        <a:t> </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5213</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5437</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dirty="0">
                          <a:effectLst/>
                        </a:rPr>
                        <a:t>5106</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dirty="0">
                          <a:effectLst/>
                        </a:rPr>
                        <a:t>5077</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a:effectLst/>
                        </a:rPr>
                        <a:t>5042</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2425216110"/>
                  </a:ext>
                </a:extLst>
              </a:tr>
              <a:tr h="172075">
                <a:tc>
                  <a:txBody>
                    <a:bodyPr/>
                    <a:lstStyle/>
                    <a:p>
                      <a:pPr algn="ct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dirty="0">
                          <a:effectLst/>
                        </a:rPr>
                        <a:t> </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endParaRPr lang="en-US" sz="1200">
                        <a:effectLst/>
                        <a:latin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5447</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dirty="0">
                          <a:effectLst/>
                        </a:rPr>
                        <a:t>5160</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dirty="0">
                          <a:effectLst/>
                        </a:rPr>
                        <a:t>5078</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a:effectLst/>
                        </a:rPr>
                        <a:t>5135</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3159753907"/>
                  </a:ext>
                </a:extLst>
              </a:tr>
              <a:tr h="172075">
                <a:tc>
                  <a:txBody>
                    <a:bodyPr/>
                    <a:lstStyle/>
                    <a:p>
                      <a:pPr algn="ct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dirty="0">
                          <a:effectLst/>
                        </a:rPr>
                        <a:t> </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endParaRPr lang="en-US" sz="1200">
                        <a:effectLst/>
                        <a:latin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5452</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dirty="0">
                          <a:effectLst/>
                        </a:rPr>
                        <a:t>5423</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dirty="0">
                          <a:effectLst/>
                        </a:rPr>
                        <a:t>5079</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a:effectLst/>
                        </a:rPr>
                        <a:t>5169</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205410576"/>
                  </a:ext>
                </a:extLst>
              </a:tr>
              <a:tr h="172075">
                <a:tc>
                  <a:txBody>
                    <a:bodyPr/>
                    <a:lstStyle/>
                    <a:p>
                      <a:pPr algn="ct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5457</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a:effectLst/>
                        </a:rPr>
                        <a:t>5432</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dirty="0">
                          <a:effectLst/>
                        </a:rPr>
                        <a:t>5080</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a:effectLst/>
                        </a:rPr>
                        <a:t>5170</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10599136"/>
                  </a:ext>
                </a:extLst>
              </a:tr>
              <a:tr h="172075">
                <a:tc>
                  <a:txBody>
                    <a:bodyPr/>
                    <a:lstStyle/>
                    <a:p>
                      <a:pPr algn="ct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dirty="0">
                          <a:effectLst/>
                        </a:rPr>
                        <a:t> </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5433</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dirty="0">
                          <a:effectLst/>
                        </a:rPr>
                        <a:t>5081</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a:effectLst/>
                        </a:rPr>
                        <a:t>5171</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422865545"/>
                  </a:ext>
                </a:extLst>
              </a:tr>
              <a:tr h="172075">
                <a:tc>
                  <a:txBody>
                    <a:bodyPr/>
                    <a:lstStyle/>
                    <a:p>
                      <a:pPr algn="ct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5434</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dirty="0">
                          <a:effectLst/>
                        </a:rPr>
                        <a:t>5082</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a:effectLst/>
                        </a:rPr>
                        <a:t>5172</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3892078932"/>
                  </a:ext>
                </a:extLst>
              </a:tr>
              <a:tr h="172075">
                <a:tc>
                  <a:txBody>
                    <a:bodyPr/>
                    <a:lstStyle/>
                    <a:p>
                      <a:pPr algn="ct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5436</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dirty="0">
                          <a:effectLst/>
                        </a:rPr>
                        <a:t>5083</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a:effectLst/>
                        </a:rPr>
                        <a:t>5174</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1288808043"/>
                  </a:ext>
                </a:extLst>
              </a:tr>
              <a:tr h="172075">
                <a:tc>
                  <a:txBody>
                    <a:bodyPr/>
                    <a:lstStyle/>
                    <a:p>
                      <a:pPr algn="ct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dirty="0">
                          <a:effectLst/>
                        </a:rPr>
                        <a:t> </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dirty="0">
                          <a:effectLst/>
                        </a:rPr>
                        <a:t>5084</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a:effectLst/>
                        </a:rPr>
                        <a:t>5180</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2591208232"/>
                  </a:ext>
                </a:extLst>
              </a:tr>
              <a:tr h="172075">
                <a:tc>
                  <a:txBody>
                    <a:bodyPr/>
                    <a:lstStyle/>
                    <a:p>
                      <a:pPr algn="ct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dirty="0">
                          <a:effectLst/>
                        </a:rPr>
                        <a:t>5220</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a:effectLst/>
                        </a:rPr>
                        <a:t>5194</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2407922263"/>
                  </a:ext>
                </a:extLst>
              </a:tr>
              <a:tr h="172075">
                <a:tc>
                  <a:txBody>
                    <a:bodyPr/>
                    <a:lstStyle/>
                    <a:p>
                      <a:pPr algn="ct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dirty="0">
                          <a:effectLst/>
                        </a:rPr>
                        <a:t>5221</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dirty="0">
                          <a:effectLst/>
                        </a:rPr>
                        <a:t>5195</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1056595470"/>
                  </a:ext>
                </a:extLst>
              </a:tr>
              <a:tr h="172075">
                <a:tc>
                  <a:txBody>
                    <a:bodyPr/>
                    <a:lstStyle/>
                    <a:p>
                      <a:pPr algn="ct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dirty="0">
                          <a:effectLst/>
                        </a:rPr>
                        <a:t> </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dirty="0">
                          <a:effectLst/>
                        </a:rPr>
                        <a:t>5223</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dirty="0">
                          <a:effectLst/>
                        </a:rPr>
                        <a:t>5196</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3359358456"/>
                  </a:ext>
                </a:extLst>
              </a:tr>
              <a:tr h="172075">
                <a:tc>
                  <a:txBody>
                    <a:bodyPr/>
                    <a:lstStyle/>
                    <a:p>
                      <a:pPr algn="ct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dirty="0">
                          <a:effectLst/>
                        </a:rPr>
                        <a:t> </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dirty="0">
                          <a:effectLst/>
                        </a:rPr>
                        <a:t>5232</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a:effectLst/>
                        </a:rPr>
                        <a:t>5218</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1442974303"/>
                  </a:ext>
                </a:extLst>
              </a:tr>
              <a:tr h="172075">
                <a:tc>
                  <a:txBody>
                    <a:bodyPr/>
                    <a:lstStyle/>
                    <a:p>
                      <a:pPr algn="ct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dirty="0">
                          <a:effectLst/>
                        </a:rPr>
                        <a:t>5233</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a:effectLst/>
                        </a:rPr>
                        <a:t>5229</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1579560255"/>
                  </a:ext>
                </a:extLst>
              </a:tr>
              <a:tr h="172075">
                <a:tc>
                  <a:txBody>
                    <a:bodyPr/>
                    <a:lstStyle/>
                    <a:p>
                      <a:pPr algn="ct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dirty="0">
                          <a:effectLst/>
                        </a:rPr>
                        <a:t>5255</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dirty="0">
                          <a:effectLst/>
                        </a:rPr>
                        <a:t>5231</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691266071"/>
                  </a:ext>
                </a:extLst>
              </a:tr>
              <a:tr h="172075">
                <a:tc>
                  <a:txBody>
                    <a:bodyPr/>
                    <a:lstStyle/>
                    <a:p>
                      <a:pPr algn="ct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dirty="0">
                          <a:effectLst/>
                        </a:rPr>
                        <a:t>5256</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a:effectLst/>
                        </a:rPr>
                        <a:t>5234</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513664122"/>
                  </a:ext>
                </a:extLst>
              </a:tr>
              <a:tr h="172075">
                <a:tc>
                  <a:txBody>
                    <a:bodyPr/>
                    <a:lstStyle/>
                    <a:p>
                      <a:pPr algn="ct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dirty="0">
                          <a:effectLst/>
                        </a:rPr>
                        <a:t> </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dirty="0">
                          <a:effectLst/>
                        </a:rPr>
                        <a:t>5257</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a:effectLst/>
                        </a:rPr>
                        <a:t>5271</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347441994"/>
                  </a:ext>
                </a:extLst>
              </a:tr>
              <a:tr h="172075">
                <a:tc>
                  <a:txBody>
                    <a:bodyPr/>
                    <a:lstStyle/>
                    <a:p>
                      <a:pPr algn="ct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dirty="0">
                          <a:effectLst/>
                        </a:rPr>
                        <a:t>5258</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dirty="0">
                          <a:effectLst/>
                        </a:rPr>
                        <a:t>5393</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2545277858"/>
                  </a:ext>
                </a:extLst>
              </a:tr>
              <a:tr h="172075">
                <a:tc>
                  <a:txBody>
                    <a:bodyPr/>
                    <a:lstStyle/>
                    <a:p>
                      <a:pPr algn="ct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a:effectLst/>
                        </a:rPr>
                        <a:t>5396</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186267681"/>
                  </a:ext>
                </a:extLst>
              </a:tr>
              <a:tr h="172075">
                <a:tc>
                  <a:txBody>
                    <a:bodyPr/>
                    <a:lstStyle/>
                    <a:p>
                      <a:pPr algn="ct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dirty="0">
                          <a:effectLst/>
                        </a:rPr>
                        <a:t> </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dirty="0">
                          <a:effectLst/>
                        </a:rPr>
                        <a:t>5427</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3480851971"/>
                  </a:ext>
                </a:extLst>
              </a:tr>
              <a:tr h="172075">
                <a:tc>
                  <a:txBody>
                    <a:bodyPr/>
                    <a:lstStyle/>
                    <a:p>
                      <a:pPr algn="ct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dirty="0">
                          <a:effectLst/>
                        </a:rPr>
                        <a:t> </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a:effectLst/>
                        </a:rPr>
                        <a:t>5428</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dirty="0">
                          <a:effectLst/>
                        </a:rPr>
                        <a:t> </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1939819449"/>
                  </a:ext>
                </a:extLst>
              </a:tr>
              <a:tr h="172075">
                <a:tc>
                  <a:txBody>
                    <a:bodyPr/>
                    <a:lstStyle/>
                    <a:p>
                      <a:pPr algn="ct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a:effectLst/>
                        </a:rPr>
                        <a:t>5449</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dirty="0">
                          <a:effectLst/>
                        </a:rPr>
                        <a:t> </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1467382464"/>
                  </a:ext>
                </a:extLst>
              </a:tr>
              <a:tr h="172075">
                <a:tc>
                  <a:txBody>
                    <a:bodyPr/>
                    <a:lstStyle/>
                    <a:p>
                      <a:pPr algn="ct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dirty="0">
                          <a:effectLst/>
                        </a:rPr>
                        <a:t>5450</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dirty="0">
                          <a:effectLst/>
                        </a:rPr>
                        <a:t> </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3338051956"/>
                  </a:ext>
                </a:extLst>
              </a:tr>
              <a:tr h="172075">
                <a:tc>
                  <a:txBody>
                    <a:bodyPr/>
                    <a:lstStyle/>
                    <a:p>
                      <a:pPr algn="ct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dirty="0">
                          <a:effectLst/>
                        </a:rPr>
                        <a:t> </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dirty="0">
                          <a:effectLst/>
                        </a:rPr>
                        <a:t>5451</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dirty="0">
                          <a:effectLst/>
                        </a:rPr>
                        <a:t> </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284779175"/>
                  </a:ext>
                </a:extLst>
              </a:tr>
            </a:tbl>
          </a:graphicData>
        </a:graphic>
      </p:graphicFrame>
      <p:sp>
        <p:nvSpPr>
          <p:cNvPr id="8" name="Rectangle: Rounded Corners 7">
            <a:extLst>
              <a:ext uri="{FF2B5EF4-FFF2-40B4-BE49-F238E27FC236}">
                <a16:creationId xmlns:a16="http://schemas.microsoft.com/office/drawing/2014/main" id="{AA6D105D-AE44-46A3-85B3-76F08DBC0208}"/>
              </a:ext>
            </a:extLst>
          </p:cNvPr>
          <p:cNvSpPr/>
          <p:nvPr/>
        </p:nvSpPr>
        <p:spPr bwMode="auto">
          <a:xfrm>
            <a:off x="1435398" y="5413588"/>
            <a:ext cx="9038062" cy="942998"/>
          </a:xfrm>
          <a:prstGeom prst="round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2400" b="0" i="0" u="none" strike="noStrike" cap="none" normalizeH="0" baseline="0" dirty="0">
                <a:ln>
                  <a:noFill/>
                </a:ln>
                <a:solidFill>
                  <a:schemeClr val="tx1"/>
                </a:solidFill>
                <a:effectLst/>
                <a:latin typeface="Times New Roman" pitchFamily="16" charset="0"/>
                <a:ea typeface="MS Gothic" charset="-128"/>
              </a:rPr>
              <a:t>Help avoid last minute discussion from impacting WG  Recirculation – </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dirty="0">
                <a:solidFill>
                  <a:schemeClr val="tx1"/>
                </a:solidFill>
              </a:rPr>
              <a:t>make your submission available to members early </a:t>
            </a:r>
            <a:endParaRPr kumimoji="0" lang="en-US" sz="2400" b="0" i="0" u="none" strike="noStrike" cap="none" normalizeH="0" baseline="0" dirty="0">
              <a:ln>
                <a:noFill/>
              </a:ln>
              <a:solidFill>
                <a:schemeClr val="tx1"/>
              </a:solidFill>
              <a:effectLst/>
            </a:endParaRPr>
          </a:p>
        </p:txBody>
      </p:sp>
    </p:spTree>
    <p:extLst>
      <p:ext uri="{BB962C8B-B14F-4D97-AF65-F5344CB8AC3E}">
        <p14:creationId xmlns:p14="http://schemas.microsoft.com/office/powerpoint/2010/main" val="2190425271"/>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6D9516-6BA6-4C12-A829-558EFB1492F3}"/>
              </a:ext>
            </a:extLst>
          </p:cNvPr>
          <p:cNvSpPr>
            <a:spLocks noGrp="1"/>
          </p:cNvSpPr>
          <p:nvPr>
            <p:ph type="title"/>
          </p:nvPr>
        </p:nvSpPr>
        <p:spPr/>
        <p:txBody>
          <a:bodyPr/>
          <a:lstStyle/>
          <a:p>
            <a:r>
              <a:rPr lang="en-US" dirty="0"/>
              <a:t>Submission 11-21-978</a:t>
            </a:r>
          </a:p>
        </p:txBody>
      </p:sp>
      <p:sp>
        <p:nvSpPr>
          <p:cNvPr id="3" name="Content Placeholder 2">
            <a:extLst>
              <a:ext uri="{FF2B5EF4-FFF2-40B4-BE49-F238E27FC236}">
                <a16:creationId xmlns:a16="http://schemas.microsoft.com/office/drawing/2014/main" id="{D09813FD-7492-4F13-BFCF-BDB50CBAFDDF}"/>
              </a:ext>
            </a:extLst>
          </p:cNvPr>
          <p:cNvSpPr>
            <a:spLocks noGrp="1"/>
          </p:cNvSpPr>
          <p:nvPr>
            <p:ph idx="1"/>
          </p:nvPr>
        </p:nvSpPr>
        <p:spPr/>
        <p:txBody>
          <a:bodyPr/>
          <a:lstStyle/>
          <a:p>
            <a:pPr marL="0" indent="0"/>
            <a:r>
              <a:rPr lang="en-US" dirty="0" err="1"/>
              <a:t>Strawpoll</a:t>
            </a:r>
            <a:r>
              <a:rPr lang="en-US" dirty="0"/>
              <a:t> </a:t>
            </a:r>
            <a:r>
              <a:rPr lang="en-US" b="0" dirty="0"/>
              <a:t>:</a:t>
            </a:r>
            <a:endParaRPr lang="en-US" dirty="0">
              <a:solidFill>
                <a:schemeClr val="tx1"/>
              </a:solidFill>
            </a:endParaRPr>
          </a:p>
          <a:p>
            <a:pPr marL="0" indent="0"/>
            <a:r>
              <a:rPr lang="en-US" b="0" dirty="0"/>
              <a:t>We agree to the resolutions contained in document 11-21-0978r1 for </a:t>
            </a:r>
            <a:r>
              <a:rPr lang="pt-BR" b="0" dirty="0"/>
              <a:t>CIDs 5077, 5243, 5078, 5246, 5075, 5244, 5245, 5079,5080, 5083, 5084, 5082, 5081 and 5143 (14 CIDs total).</a:t>
            </a:r>
            <a:endParaRPr lang="en-US" b="0" dirty="0"/>
          </a:p>
          <a:p>
            <a:pPr marL="0" indent="0"/>
            <a:endParaRPr lang="en-US" b="0" dirty="0"/>
          </a:p>
          <a:p>
            <a:pPr marL="0" indent="0"/>
            <a:endParaRPr lang="en-US" b="0" dirty="0"/>
          </a:p>
          <a:p>
            <a:pPr marL="0" indent="0"/>
            <a:endParaRPr lang="en-US" b="0" dirty="0"/>
          </a:p>
          <a:p>
            <a:pPr marL="0" indent="0"/>
            <a:r>
              <a:rPr lang="en-US" b="0" dirty="0"/>
              <a:t>Results (Y/N/A): 9/0/0</a:t>
            </a:r>
          </a:p>
          <a:p>
            <a:pPr marL="0" indent="0"/>
            <a:endParaRPr lang="en-US" b="0" dirty="0"/>
          </a:p>
        </p:txBody>
      </p:sp>
      <p:sp>
        <p:nvSpPr>
          <p:cNvPr id="4" name="Slide Number Placeholder 3">
            <a:extLst>
              <a:ext uri="{FF2B5EF4-FFF2-40B4-BE49-F238E27FC236}">
                <a16:creationId xmlns:a16="http://schemas.microsoft.com/office/drawing/2014/main" id="{D17CE9B5-0E61-4998-80F5-A402574B4FA1}"/>
              </a:ext>
            </a:extLst>
          </p:cNvPr>
          <p:cNvSpPr>
            <a:spLocks noGrp="1"/>
          </p:cNvSpPr>
          <p:nvPr>
            <p:ph type="sldNum" idx="12"/>
          </p:nvPr>
        </p:nvSpPr>
        <p:spPr/>
        <p:txBody>
          <a:bodyPr/>
          <a:lstStyle/>
          <a:p>
            <a:r>
              <a:rPr lang="en-GB"/>
              <a:t>Slide </a:t>
            </a:r>
            <a:fld id="{440F5867-744E-4AA6-B0ED-4C44D2DFBB7B}" type="slidenum">
              <a:rPr lang="en-GB" smtClean="0"/>
              <a:pPr/>
              <a:t>77</a:t>
            </a:fld>
            <a:endParaRPr lang="en-GB" dirty="0"/>
          </a:p>
        </p:txBody>
      </p:sp>
      <p:sp>
        <p:nvSpPr>
          <p:cNvPr id="5" name="Footer Placeholder 4">
            <a:extLst>
              <a:ext uri="{FF2B5EF4-FFF2-40B4-BE49-F238E27FC236}">
                <a16:creationId xmlns:a16="http://schemas.microsoft.com/office/drawing/2014/main" id="{1BD351ED-5509-4A36-8CC5-74CC6702FFD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046DABD-9B12-48C7-9355-8EDA03BF9D8F}"/>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1799003594"/>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BB3C23-ED34-4C32-B218-D821DD976ED1}"/>
              </a:ext>
            </a:extLst>
          </p:cNvPr>
          <p:cNvSpPr>
            <a:spLocks noGrp="1"/>
          </p:cNvSpPr>
          <p:nvPr>
            <p:ph type="title"/>
          </p:nvPr>
        </p:nvSpPr>
        <p:spPr/>
        <p:txBody>
          <a:bodyPr/>
          <a:lstStyle/>
          <a:p>
            <a:r>
              <a:rPr lang="en-US" dirty="0"/>
              <a:t>Submission pipeline</a:t>
            </a:r>
          </a:p>
        </p:txBody>
      </p:sp>
      <p:sp>
        <p:nvSpPr>
          <p:cNvPr id="3" name="Content Placeholder 2">
            <a:extLst>
              <a:ext uri="{FF2B5EF4-FFF2-40B4-BE49-F238E27FC236}">
                <a16:creationId xmlns:a16="http://schemas.microsoft.com/office/drawing/2014/main" id="{994228CA-BAFA-4A8C-B493-FD3D06F66B11}"/>
              </a:ext>
            </a:extLst>
          </p:cNvPr>
          <p:cNvSpPr>
            <a:spLocks noGrp="1"/>
          </p:cNvSpPr>
          <p:nvPr>
            <p:ph idx="1"/>
          </p:nvPr>
        </p:nvSpPr>
        <p:spPr>
          <a:xfrm>
            <a:off x="914401" y="1751015"/>
            <a:ext cx="10361084" cy="4343400"/>
          </a:xfrm>
        </p:spPr>
        <p:txBody>
          <a:bodyPr/>
          <a:lstStyle/>
          <a:p>
            <a:pPr>
              <a:buFont typeface="Arial" panose="020B0604020202020204" pitchFamily="34" charset="0"/>
              <a:buChar char="•"/>
            </a:pPr>
            <a:r>
              <a:rPr lang="en-US" sz="2000" b="0" dirty="0"/>
              <a:t>Current pipeline:</a:t>
            </a:r>
          </a:p>
          <a:p>
            <a:pPr lvl="1" algn="just">
              <a:spcBef>
                <a:spcPct val="20000"/>
              </a:spcBef>
              <a:buFontTx/>
              <a:buChar char="•"/>
            </a:pPr>
            <a:endParaRPr lang="en-US" sz="1800" dirty="0"/>
          </a:p>
          <a:p>
            <a:pPr lvl="1" algn="just">
              <a:spcBef>
                <a:spcPct val="20000"/>
              </a:spcBef>
              <a:buFontTx/>
              <a:buChar char="•"/>
            </a:pPr>
            <a:endParaRPr lang="en-US" sz="1800" b="1" dirty="0"/>
          </a:p>
          <a:p>
            <a:pPr lvl="1" algn="just">
              <a:spcBef>
                <a:spcPct val="20000"/>
              </a:spcBef>
              <a:buFontTx/>
              <a:buChar char="•"/>
            </a:pPr>
            <a:endParaRPr lang="en-US" sz="1800" dirty="0"/>
          </a:p>
          <a:p>
            <a:pPr lvl="1" algn="just">
              <a:spcBef>
                <a:spcPct val="20000"/>
              </a:spcBef>
              <a:buFontTx/>
              <a:buChar char="•"/>
            </a:pPr>
            <a:endParaRPr lang="en-US" sz="1800" dirty="0"/>
          </a:p>
          <a:p>
            <a:pPr lvl="1" algn="just">
              <a:spcBef>
                <a:spcPct val="20000"/>
              </a:spcBef>
              <a:buFontTx/>
              <a:buChar char="•"/>
            </a:pPr>
            <a:endParaRPr lang="en-US" sz="1800" dirty="0"/>
          </a:p>
          <a:p>
            <a:pPr lvl="1" algn="just">
              <a:spcBef>
                <a:spcPct val="20000"/>
              </a:spcBef>
              <a:buFontTx/>
              <a:buChar char="•"/>
            </a:pPr>
            <a:endParaRPr lang="en-US" sz="1800" dirty="0"/>
          </a:p>
          <a:p>
            <a:pPr lvl="1" algn="just">
              <a:spcBef>
                <a:spcPct val="20000"/>
              </a:spcBef>
              <a:buFontTx/>
              <a:buChar char="•"/>
            </a:pPr>
            <a:endParaRPr lang="en-US" sz="1800" dirty="0"/>
          </a:p>
          <a:p>
            <a:pPr>
              <a:buFont typeface="Arial" panose="020B0604020202020204" pitchFamily="34" charset="0"/>
              <a:buChar char="•"/>
            </a:pPr>
            <a:endParaRPr lang="en-US" sz="2000" b="0" dirty="0"/>
          </a:p>
          <a:p>
            <a:pPr>
              <a:buFont typeface="Arial" panose="020B0604020202020204" pitchFamily="34" charset="0"/>
              <a:buChar char="•"/>
            </a:pPr>
            <a:endParaRPr lang="en-US" sz="2000" b="0" dirty="0"/>
          </a:p>
          <a:p>
            <a:pPr>
              <a:buFont typeface="Arial" panose="020B0604020202020204" pitchFamily="34" charset="0"/>
              <a:buChar char="•"/>
            </a:pPr>
            <a:r>
              <a:rPr lang="en-US" sz="2000" b="0" dirty="0"/>
              <a:t>If you have a submission and would like to allocate agenda time, please indicate the DCN and the submission topic. </a:t>
            </a:r>
          </a:p>
        </p:txBody>
      </p:sp>
      <p:sp>
        <p:nvSpPr>
          <p:cNvPr id="4" name="Slide Number Placeholder 3">
            <a:extLst>
              <a:ext uri="{FF2B5EF4-FFF2-40B4-BE49-F238E27FC236}">
                <a16:creationId xmlns:a16="http://schemas.microsoft.com/office/drawing/2014/main" id="{F24A7E18-7519-4C20-8B8D-59B42F66E213}"/>
              </a:ext>
            </a:extLst>
          </p:cNvPr>
          <p:cNvSpPr>
            <a:spLocks noGrp="1"/>
          </p:cNvSpPr>
          <p:nvPr>
            <p:ph type="sldNum" idx="12"/>
          </p:nvPr>
        </p:nvSpPr>
        <p:spPr/>
        <p:txBody>
          <a:bodyPr/>
          <a:lstStyle/>
          <a:p>
            <a:r>
              <a:rPr lang="en-GB"/>
              <a:t>Slide </a:t>
            </a:r>
            <a:fld id="{440F5867-744E-4AA6-B0ED-4C44D2DFBB7B}" type="slidenum">
              <a:rPr lang="en-GB" smtClean="0"/>
              <a:pPr/>
              <a:t>78</a:t>
            </a:fld>
            <a:endParaRPr lang="en-GB" dirty="0"/>
          </a:p>
        </p:txBody>
      </p:sp>
      <p:sp>
        <p:nvSpPr>
          <p:cNvPr id="5" name="Footer Placeholder 4">
            <a:extLst>
              <a:ext uri="{FF2B5EF4-FFF2-40B4-BE49-F238E27FC236}">
                <a16:creationId xmlns:a16="http://schemas.microsoft.com/office/drawing/2014/main" id="{A0D3163A-4B1E-4283-AAB7-88B5B31214D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FC2A14A-99BF-400F-B17D-6F39DA467155}"/>
              </a:ext>
            </a:extLst>
          </p:cNvPr>
          <p:cNvSpPr>
            <a:spLocks noGrp="1"/>
          </p:cNvSpPr>
          <p:nvPr>
            <p:ph type="dt" idx="15"/>
          </p:nvPr>
        </p:nvSpPr>
        <p:spPr/>
        <p:txBody>
          <a:bodyPr/>
          <a:lstStyle/>
          <a:p>
            <a:r>
              <a:rPr lang="en-US"/>
              <a:t>June 2021</a:t>
            </a:r>
            <a:endParaRPr lang="en-GB" dirty="0"/>
          </a:p>
        </p:txBody>
      </p:sp>
      <p:graphicFrame>
        <p:nvGraphicFramePr>
          <p:cNvPr id="7" name="Table 6">
            <a:extLst>
              <a:ext uri="{FF2B5EF4-FFF2-40B4-BE49-F238E27FC236}">
                <a16:creationId xmlns:a16="http://schemas.microsoft.com/office/drawing/2014/main" id="{6C8D2FEA-B533-401B-AF5A-6E2965139836}"/>
              </a:ext>
            </a:extLst>
          </p:cNvPr>
          <p:cNvGraphicFramePr>
            <a:graphicFrameLocks noGrp="1"/>
          </p:cNvGraphicFramePr>
          <p:nvPr>
            <p:extLst>
              <p:ext uri="{D42A27DB-BD31-4B8C-83A1-F6EECF244321}">
                <p14:modId xmlns:p14="http://schemas.microsoft.com/office/powerpoint/2010/main" val="3647397380"/>
              </p:ext>
            </p:extLst>
          </p:nvPr>
        </p:nvGraphicFramePr>
        <p:xfrm>
          <a:off x="914400" y="2239968"/>
          <a:ext cx="10361085" cy="2377328"/>
        </p:xfrm>
        <a:graphic>
          <a:graphicData uri="http://schemas.openxmlformats.org/drawingml/2006/table">
            <a:tbl>
              <a:tblPr firstRow="1" bandRow="1">
                <a:tableStyleId>{21E4AEA4-8DFA-4A89-87EB-49C32662AFE0}</a:tableStyleId>
              </a:tblPr>
              <a:tblGrid>
                <a:gridCol w="1492699">
                  <a:extLst>
                    <a:ext uri="{9D8B030D-6E8A-4147-A177-3AD203B41FA5}">
                      <a16:colId xmlns:a16="http://schemas.microsoft.com/office/drawing/2014/main" val="1606124545"/>
                    </a:ext>
                  </a:extLst>
                </a:gridCol>
                <a:gridCol w="2282951">
                  <a:extLst>
                    <a:ext uri="{9D8B030D-6E8A-4147-A177-3AD203B41FA5}">
                      <a16:colId xmlns:a16="http://schemas.microsoft.com/office/drawing/2014/main" val="955909157"/>
                    </a:ext>
                  </a:extLst>
                </a:gridCol>
                <a:gridCol w="4790326">
                  <a:extLst>
                    <a:ext uri="{9D8B030D-6E8A-4147-A177-3AD203B41FA5}">
                      <a16:colId xmlns:a16="http://schemas.microsoft.com/office/drawing/2014/main" val="1172985495"/>
                    </a:ext>
                  </a:extLst>
                </a:gridCol>
                <a:gridCol w="1795109">
                  <a:extLst>
                    <a:ext uri="{9D8B030D-6E8A-4147-A177-3AD203B41FA5}">
                      <a16:colId xmlns:a16="http://schemas.microsoft.com/office/drawing/2014/main" val="3046600212"/>
                    </a:ext>
                  </a:extLst>
                </a:gridCol>
              </a:tblGrid>
              <a:tr h="279755">
                <a:tc>
                  <a:txBody>
                    <a:bodyPr/>
                    <a:lstStyle/>
                    <a:p>
                      <a:pPr algn="ctr"/>
                      <a:r>
                        <a:rPr lang="en-US" sz="1800" dirty="0"/>
                        <a:t>DCN</a:t>
                      </a:r>
                    </a:p>
                  </a:txBody>
                  <a:tcPr marR="36000" marT="45712" marB="45712"/>
                </a:tc>
                <a:tc>
                  <a:txBody>
                    <a:bodyPr/>
                    <a:lstStyle/>
                    <a:p>
                      <a:pPr algn="ctr"/>
                      <a:r>
                        <a:rPr lang="en-US" sz="1800" dirty="0">
                          <a:solidFill>
                            <a:schemeClr val="bg1"/>
                          </a:solidFill>
                        </a:rPr>
                        <a:t>Presenter</a:t>
                      </a:r>
                    </a:p>
                  </a:txBody>
                  <a:tcPr marR="36000" marT="45712" marB="45712"/>
                </a:tc>
                <a:tc>
                  <a:txBody>
                    <a:bodyPr/>
                    <a:lstStyle/>
                    <a:p>
                      <a:pPr algn="ctr"/>
                      <a:r>
                        <a:rPr lang="en-US" sz="1800" kern="1200" dirty="0">
                          <a:solidFill>
                            <a:schemeClr val="bg1"/>
                          </a:solidFill>
                          <a:latin typeface="+mn-lt"/>
                          <a:ea typeface="+mn-ea"/>
                          <a:cs typeface="+mn-cs"/>
                        </a:rPr>
                        <a:t>Title</a:t>
                      </a:r>
                    </a:p>
                  </a:txBody>
                  <a:tcPr marR="36000" marT="45712" marB="45712"/>
                </a:tc>
                <a:tc>
                  <a:txBody>
                    <a:bodyPr/>
                    <a:lstStyle/>
                    <a:p>
                      <a:pPr algn="ctr"/>
                      <a:r>
                        <a:rPr lang="en-US" sz="1800" dirty="0">
                          <a:solidFill>
                            <a:schemeClr val="bg1"/>
                          </a:solidFill>
                        </a:rPr>
                        <a:t>Topic</a:t>
                      </a:r>
                    </a:p>
                  </a:txBody>
                  <a:tcPr marR="36000" marT="45712" marB="45712"/>
                </a:tc>
                <a:extLst>
                  <a:ext uri="{0D108BD9-81ED-4DB2-BD59-A6C34878D82A}">
                    <a16:rowId xmlns:a16="http://schemas.microsoft.com/office/drawing/2014/main" val="3255526064"/>
                  </a:ext>
                </a:extLst>
              </a:tr>
              <a:tr h="0">
                <a:tc>
                  <a:txBody>
                    <a:bodyPr/>
                    <a:lstStyle/>
                    <a:p>
                      <a:r>
                        <a:rPr lang="en-US" sz="1600" dirty="0"/>
                        <a:t>11-21-911</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comment-resolution-lb253-CID 5377</a:t>
                      </a:r>
                    </a:p>
                  </a:txBody>
                  <a:tcPr marT="45712" marB="45712"/>
                </a:tc>
                <a:tc>
                  <a:txBody>
                    <a:bodyPr/>
                    <a:lstStyle/>
                    <a:p>
                      <a:r>
                        <a:rPr lang="en-US" sz="1600" dirty="0"/>
                        <a:t>CR</a:t>
                      </a:r>
                    </a:p>
                  </a:txBody>
                  <a:tcPr marT="45712" marB="45712"/>
                </a:tc>
                <a:extLst>
                  <a:ext uri="{0D108BD9-81ED-4DB2-BD59-A6C34878D82A}">
                    <a16:rowId xmlns:a16="http://schemas.microsoft.com/office/drawing/2014/main" val="2042622864"/>
                  </a:ext>
                </a:extLst>
              </a:tr>
              <a:tr h="152392">
                <a:tc>
                  <a:txBody>
                    <a:bodyPr/>
                    <a:lstStyle/>
                    <a:p>
                      <a:r>
                        <a:rPr lang="en-US" sz="1600" dirty="0"/>
                        <a:t>11-21-929</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LMR frame CR</a:t>
                      </a:r>
                    </a:p>
                  </a:txBody>
                  <a:tcPr marT="45712" marB="45712"/>
                </a:tc>
                <a:tc>
                  <a:txBody>
                    <a:bodyPr/>
                    <a:lstStyle/>
                    <a:p>
                      <a:r>
                        <a:rPr lang="en-US" sz="1600" dirty="0"/>
                        <a:t>CR</a:t>
                      </a:r>
                    </a:p>
                  </a:txBody>
                  <a:tcPr marT="45712" marB="45712"/>
                </a:tc>
                <a:extLst>
                  <a:ext uri="{0D108BD9-81ED-4DB2-BD59-A6C34878D82A}">
                    <a16:rowId xmlns:a16="http://schemas.microsoft.com/office/drawing/2014/main" val="1413780422"/>
                  </a:ext>
                </a:extLst>
              </a:tr>
              <a:tr h="0">
                <a:tc>
                  <a:txBody>
                    <a:bodyPr/>
                    <a:lstStyle/>
                    <a:p>
                      <a:r>
                        <a:rPr lang="en-US" sz="1600" dirty="0"/>
                        <a:t>11-21-967</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err="1"/>
                        <a:t>Misc</a:t>
                      </a:r>
                      <a:r>
                        <a:rPr lang="en-US" sz="1600" dirty="0"/>
                        <a:t>-CID-resolution </a:t>
                      </a:r>
                    </a:p>
                  </a:txBody>
                  <a:tcPr marT="45712" marB="45712"/>
                </a:tc>
                <a:tc>
                  <a:txBody>
                    <a:bodyPr/>
                    <a:lstStyle/>
                    <a:p>
                      <a:r>
                        <a:rPr lang="en-US" sz="1600" dirty="0"/>
                        <a:t>CR</a:t>
                      </a:r>
                    </a:p>
                  </a:txBody>
                  <a:tcPr marT="45712" marB="45712"/>
                </a:tc>
                <a:extLst>
                  <a:ext uri="{0D108BD9-81ED-4DB2-BD59-A6C34878D82A}">
                    <a16:rowId xmlns:a16="http://schemas.microsoft.com/office/drawing/2014/main" val="2583281116"/>
                  </a:ext>
                </a:extLst>
              </a:tr>
              <a:tr h="0">
                <a:tc>
                  <a:txBody>
                    <a:bodyPr/>
                    <a:lstStyle/>
                    <a:p>
                      <a:r>
                        <a:rPr lang="en-US" sz="1600" dirty="0"/>
                        <a:t>11-21-968</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Youhan Kim</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Nominal Packet Padding for </a:t>
                      </a:r>
                      <a:r>
                        <a:rPr lang="en-US" sz="1600" dirty="0" err="1"/>
                        <a:t>Nonassociated</a:t>
                      </a:r>
                      <a:r>
                        <a:rPr lang="en-US" sz="1600" dirty="0"/>
                        <a:t> STAs</a:t>
                      </a:r>
                    </a:p>
                  </a:txBody>
                  <a:tcPr marT="45712" marB="45712"/>
                </a:tc>
                <a:tc>
                  <a:txBody>
                    <a:bodyPr/>
                    <a:lstStyle/>
                    <a:p>
                      <a:r>
                        <a:rPr lang="en-US" sz="1600" dirty="0"/>
                        <a:t>Amendment text</a:t>
                      </a:r>
                    </a:p>
                  </a:txBody>
                  <a:tcPr marT="45712" marB="45712"/>
                </a:tc>
                <a:extLst>
                  <a:ext uri="{0D108BD9-81ED-4DB2-BD59-A6C34878D82A}">
                    <a16:rowId xmlns:a16="http://schemas.microsoft.com/office/drawing/2014/main" val="404971853"/>
                  </a:ext>
                </a:extLst>
              </a:tr>
              <a:tr h="0">
                <a:tc>
                  <a:txBody>
                    <a:bodyPr/>
                    <a:lstStyle/>
                    <a:p>
                      <a:r>
                        <a:rPr lang="en-US" sz="1600" dirty="0"/>
                        <a:t>11-21-969</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Nehru Bhandaru </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LB253 CRs part C</a:t>
                      </a:r>
                    </a:p>
                  </a:txBody>
                  <a:tcPr marT="45712" marB="45712"/>
                </a:tc>
                <a:tc>
                  <a:txBody>
                    <a:bodyPr/>
                    <a:lstStyle/>
                    <a:p>
                      <a:r>
                        <a:rPr lang="en-US" sz="1600" dirty="0"/>
                        <a:t>CR</a:t>
                      </a:r>
                    </a:p>
                  </a:txBody>
                  <a:tcPr marT="45712" marB="45712"/>
                </a:tc>
                <a:extLst>
                  <a:ext uri="{0D108BD9-81ED-4DB2-BD59-A6C34878D82A}">
                    <a16:rowId xmlns:a16="http://schemas.microsoft.com/office/drawing/2014/main" val="3589511022"/>
                  </a:ext>
                </a:extLst>
              </a:tr>
              <a:tr h="0">
                <a:tc>
                  <a:txBody>
                    <a:bodyPr/>
                    <a:lstStyle/>
                    <a:p>
                      <a:r>
                        <a:rPr lang="en-US" sz="1600" dirty="0"/>
                        <a:t>11-21-989</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CID5044</a:t>
                      </a:r>
                    </a:p>
                  </a:txBody>
                  <a:tcPr marT="45712" marB="45712"/>
                </a:tc>
                <a:tc>
                  <a:txBody>
                    <a:bodyPr/>
                    <a:lstStyle/>
                    <a:p>
                      <a:r>
                        <a:rPr lang="en-US" sz="1600" dirty="0"/>
                        <a:t>CR</a:t>
                      </a:r>
                    </a:p>
                  </a:txBody>
                  <a:tcPr marT="45712" marB="45712"/>
                </a:tc>
                <a:extLst>
                  <a:ext uri="{0D108BD9-81ED-4DB2-BD59-A6C34878D82A}">
                    <a16:rowId xmlns:a16="http://schemas.microsoft.com/office/drawing/2014/main" val="2878154459"/>
                  </a:ext>
                </a:extLst>
              </a:tr>
            </a:tbl>
          </a:graphicData>
        </a:graphic>
      </p:graphicFrame>
    </p:spTree>
    <p:extLst>
      <p:ext uri="{BB962C8B-B14F-4D97-AF65-F5344CB8AC3E}">
        <p14:creationId xmlns:p14="http://schemas.microsoft.com/office/powerpoint/2010/main" val="2815705499"/>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7093B6-3243-4D59-A348-CCF04BE0A347}"/>
              </a:ext>
            </a:extLst>
          </p:cNvPr>
          <p:cNvSpPr>
            <a:spLocks noGrp="1"/>
          </p:cNvSpPr>
          <p:nvPr>
            <p:ph type="title"/>
          </p:nvPr>
        </p:nvSpPr>
        <p:spPr/>
        <p:txBody>
          <a:bodyPr/>
          <a:lstStyle/>
          <a:p>
            <a:r>
              <a:rPr lang="en-US" dirty="0"/>
              <a:t>Scheduled telecons</a:t>
            </a:r>
          </a:p>
        </p:txBody>
      </p:sp>
      <p:sp>
        <p:nvSpPr>
          <p:cNvPr id="3" name="Content Placeholder 2">
            <a:extLst>
              <a:ext uri="{FF2B5EF4-FFF2-40B4-BE49-F238E27FC236}">
                <a16:creationId xmlns:a16="http://schemas.microsoft.com/office/drawing/2014/main" id="{F30A83CA-58D9-452A-AACC-13EE929DB1E6}"/>
              </a:ext>
            </a:extLst>
          </p:cNvPr>
          <p:cNvSpPr>
            <a:spLocks noGrp="1"/>
          </p:cNvSpPr>
          <p:nvPr>
            <p:ph idx="1"/>
          </p:nvPr>
        </p:nvSpPr>
        <p:spPr>
          <a:xfrm>
            <a:off x="839416" y="1751015"/>
            <a:ext cx="10361084" cy="4343400"/>
          </a:xfrm>
        </p:spPr>
        <p:txBody>
          <a:bodyPr/>
          <a:lstStyle/>
          <a:p>
            <a:pPr>
              <a:buFont typeface="Arial" panose="020B0604020202020204" pitchFamily="34" charset="0"/>
              <a:buChar char="•"/>
            </a:pPr>
            <a:r>
              <a:rPr lang="en-US" altLang="en-US" sz="2000" b="0" dirty="0"/>
              <a:t>June 23, 30			Wed. 13:00 – 15:00 ET</a:t>
            </a:r>
          </a:p>
          <a:p>
            <a:pPr>
              <a:buFont typeface="Arial" panose="020B0604020202020204" pitchFamily="34" charset="0"/>
              <a:buChar char="•"/>
            </a:pPr>
            <a:r>
              <a:rPr lang="en-US" altLang="en-US" sz="2000" b="0" dirty="0"/>
              <a:t>June 24</a:t>
            </a:r>
            <a:r>
              <a:rPr lang="en-US" altLang="en-US" sz="2000" b="0" baseline="30000" dirty="0"/>
              <a:t> + </a:t>
            </a:r>
            <a:r>
              <a:rPr lang="en-US" altLang="en-US" sz="2000" b="0" dirty="0"/>
              <a:t>				Thur. 10:00 – 12:00 ET</a:t>
            </a:r>
          </a:p>
          <a:p>
            <a:pPr>
              <a:buFont typeface="Arial" panose="020B0604020202020204" pitchFamily="34" charset="0"/>
              <a:buChar char="•"/>
            </a:pPr>
            <a:r>
              <a:rPr lang="en-US" altLang="en-US" sz="2000" b="0" dirty="0"/>
              <a:t>July	7				Wed. 13:00 – 15:00 ET</a:t>
            </a:r>
          </a:p>
          <a:p>
            <a:pPr>
              <a:buFont typeface="Arial" panose="020B0604020202020204" pitchFamily="34" charset="0"/>
              <a:buChar char="•"/>
            </a:pPr>
            <a:r>
              <a:rPr lang="en-US" altLang="en-US" sz="2000" b="0" dirty="0"/>
              <a:t>July 1*, 8</a:t>
            </a:r>
            <a:r>
              <a:rPr lang="en-US" altLang="en-US" sz="1800" b="0" dirty="0"/>
              <a:t>*	</a:t>
            </a:r>
            <a:r>
              <a:rPr lang="en-US" altLang="en-US" sz="2000" b="0" dirty="0"/>
              <a:t>		Thur. 12:00 – 14:00 ET</a:t>
            </a:r>
          </a:p>
          <a:p>
            <a:pPr>
              <a:buFont typeface="Arial" panose="020B0604020202020204" pitchFamily="34" charset="0"/>
              <a:buChar char="•"/>
            </a:pPr>
            <a:endParaRPr lang="en-US" altLang="en-US" sz="2000" b="0" dirty="0"/>
          </a:p>
          <a:p>
            <a:pPr marL="0" indent="0"/>
            <a:endParaRPr lang="en-US" altLang="en-US" sz="1600" b="0" dirty="0"/>
          </a:p>
          <a:p>
            <a:pPr marL="0" indent="0"/>
            <a:endParaRPr lang="en-US" altLang="en-US" sz="1600" b="0" dirty="0"/>
          </a:p>
          <a:p>
            <a:pPr marL="0" indent="0"/>
            <a:endParaRPr lang="en-US" altLang="en-US" sz="1600" b="0" dirty="0"/>
          </a:p>
          <a:p>
            <a:pPr marL="0" indent="0"/>
            <a:r>
              <a:rPr lang="en-US" altLang="en-US" sz="2000" b="0" dirty="0"/>
              <a:t>* Newly announced telecons</a:t>
            </a:r>
          </a:p>
          <a:p>
            <a:pPr marL="0" indent="0"/>
            <a:r>
              <a:rPr lang="en-US" altLang="en-US" sz="2000" b="0" dirty="0"/>
              <a:t>**</a:t>
            </a:r>
            <a:r>
              <a:rPr lang="en-US" altLang="en-US" sz="1800" b="0" dirty="0"/>
              <a:t>WG May meeting is running </a:t>
            </a:r>
            <a:r>
              <a:rPr lang="en-US" altLang="en-US" sz="1800" b="0"/>
              <a:t>July 9</a:t>
            </a:r>
            <a:r>
              <a:rPr lang="en-US" altLang="en-US" sz="1800" b="0" baseline="30000"/>
              <a:t>th</a:t>
            </a:r>
            <a:r>
              <a:rPr lang="en-US" altLang="en-US" sz="1800" b="0"/>
              <a:t>  </a:t>
            </a:r>
            <a:r>
              <a:rPr lang="en-US" altLang="en-US" sz="1800" b="0" dirty="0"/>
              <a:t>– 16</a:t>
            </a:r>
            <a:r>
              <a:rPr lang="en-US" altLang="en-US" sz="1800" b="0" baseline="30000" dirty="0"/>
              <a:t>th</a:t>
            </a:r>
            <a:r>
              <a:rPr lang="en-US" altLang="en-US" sz="1800" b="0" dirty="0"/>
              <a:t> , refer to WG agenda doc.</a:t>
            </a:r>
          </a:p>
          <a:p>
            <a:pPr marL="0" indent="0"/>
            <a:r>
              <a:rPr lang="en-US" altLang="en-US" sz="1800" b="0" dirty="0"/>
              <a:t>+ </a:t>
            </a:r>
            <a:r>
              <a:rPr lang="en-US" altLang="en-US" sz="1800" b="0" dirty="0" err="1"/>
              <a:t>TGaz</a:t>
            </a:r>
            <a:r>
              <a:rPr lang="en-US" altLang="en-US" sz="1800" b="0" dirty="0"/>
              <a:t> Plenary (motion) meeting.</a:t>
            </a:r>
          </a:p>
        </p:txBody>
      </p:sp>
      <p:sp>
        <p:nvSpPr>
          <p:cNvPr id="4" name="Slide Number Placeholder 3">
            <a:extLst>
              <a:ext uri="{FF2B5EF4-FFF2-40B4-BE49-F238E27FC236}">
                <a16:creationId xmlns:a16="http://schemas.microsoft.com/office/drawing/2014/main" id="{C42C2128-FBFD-4CC0-AF0E-C8D3A3A3AF7C}"/>
              </a:ext>
            </a:extLst>
          </p:cNvPr>
          <p:cNvSpPr>
            <a:spLocks noGrp="1"/>
          </p:cNvSpPr>
          <p:nvPr>
            <p:ph type="sldNum" idx="12"/>
          </p:nvPr>
        </p:nvSpPr>
        <p:spPr/>
        <p:txBody>
          <a:bodyPr/>
          <a:lstStyle/>
          <a:p>
            <a:r>
              <a:rPr lang="en-GB"/>
              <a:t>Slide </a:t>
            </a:r>
            <a:fld id="{440F5867-744E-4AA6-B0ED-4C44D2DFBB7B}" type="slidenum">
              <a:rPr lang="en-GB" smtClean="0"/>
              <a:pPr/>
              <a:t>79</a:t>
            </a:fld>
            <a:endParaRPr lang="en-GB" dirty="0"/>
          </a:p>
        </p:txBody>
      </p:sp>
      <p:sp>
        <p:nvSpPr>
          <p:cNvPr id="5" name="Footer Placeholder 4">
            <a:extLst>
              <a:ext uri="{FF2B5EF4-FFF2-40B4-BE49-F238E27FC236}">
                <a16:creationId xmlns:a16="http://schemas.microsoft.com/office/drawing/2014/main" id="{3729A0E8-DECD-44DF-BD16-767526C65A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9AF5C31B-C59D-46E5-B2DC-5EE1CD0A161F}"/>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40552687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sz="900"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2021</a:t>
            </a:r>
            <a:endParaRPr lang="en-GB" dirty="0"/>
          </a:p>
        </p:txBody>
      </p:sp>
      <p:sp>
        <p:nvSpPr>
          <p:cNvPr id="7" name="Text Box 6">
            <a:extLst>
              <a:ext uri="{FF2B5EF4-FFF2-40B4-BE49-F238E27FC236}">
                <a16:creationId xmlns:a16="http://schemas.microsoft.com/office/drawing/2014/main" id="{2C8EC4BB-F0DF-4A88-A78D-DDB80DCE3215}"/>
              </a:ext>
            </a:extLst>
          </p:cNvPr>
          <p:cNvSpPr txBox="1">
            <a:spLocks noChangeArrowheads="1"/>
          </p:cNvSpPr>
          <p:nvPr/>
        </p:nvSpPr>
        <p:spPr bwMode="auto">
          <a:xfrm>
            <a:off x="10799235" y="6094415"/>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652963495"/>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2311129758"/>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726082375"/>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err="1">
                <a:solidFill>
                  <a:schemeClr val="tx2"/>
                </a:solidFill>
              </a:rPr>
              <a:t>TGaz</a:t>
            </a:r>
            <a:r>
              <a:rPr lang="en-US" altLang="en-US" dirty="0">
                <a:solidFill>
                  <a:schemeClr val="tx2"/>
                </a:solidFill>
              </a:rPr>
              <a:t> June 23</a:t>
            </a:r>
            <a:r>
              <a:rPr lang="en-US" altLang="en-US" baseline="30000" dirty="0">
                <a:solidFill>
                  <a:schemeClr val="tx2"/>
                </a:solidFill>
              </a:rPr>
              <a:t>rd</a:t>
            </a:r>
            <a:r>
              <a:rPr lang="en-US" altLang="en-US" dirty="0">
                <a:solidFill>
                  <a:schemeClr val="tx2"/>
                </a:solidFill>
              </a:rPr>
              <a:t> Telecon - Agenda</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(10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sz="1800" b="0" dirty="0"/>
              <a:t>Discussion topics:</a:t>
            </a:r>
          </a:p>
          <a:p>
            <a:pPr lvl="1" algn="just">
              <a:spcBef>
                <a:spcPct val="20000"/>
              </a:spcBef>
              <a:buFontTx/>
              <a:buChar char="•"/>
            </a:pPr>
            <a:r>
              <a:rPr lang="en-US" sz="1600" dirty="0"/>
              <a:t>11-21-967 </a:t>
            </a:r>
            <a:r>
              <a:rPr lang="en-US" sz="1600" dirty="0" err="1"/>
              <a:t>Misc</a:t>
            </a:r>
            <a:r>
              <a:rPr lang="en-US" sz="1600" dirty="0"/>
              <a:t>-CID-resolution (Dibakar Das) – for completion</a:t>
            </a:r>
          </a:p>
          <a:p>
            <a:pPr lvl="1" algn="just">
              <a:spcBef>
                <a:spcPct val="20000"/>
              </a:spcBef>
              <a:buFontTx/>
              <a:buChar char="•"/>
            </a:pPr>
            <a:r>
              <a:rPr lang="en-US" sz="1600" dirty="0"/>
              <a:t>11-21-911 comment-resolution lb253 CID 5377 (Christian Berger) – 15min (as time permits)</a:t>
            </a:r>
          </a:p>
          <a:p>
            <a:pPr lvl="1" algn="just">
              <a:spcBef>
                <a:spcPct val="20000"/>
              </a:spcBef>
              <a:buFontTx/>
              <a:buChar char="•"/>
            </a:pPr>
            <a:r>
              <a:rPr lang="en-US" sz="1600" dirty="0"/>
              <a:t>11-21-929 LMR frame CR (Erik Lindskog) – 15min (as time permits)</a:t>
            </a:r>
          </a:p>
          <a:p>
            <a:pPr algn="just">
              <a:spcBef>
                <a:spcPct val="20000"/>
              </a:spcBef>
              <a:buFontTx/>
              <a:buChar char="•"/>
            </a:pPr>
            <a:r>
              <a:rPr lang="en-US" sz="2000" b="0" dirty="0"/>
              <a:t>Special order items:	</a:t>
            </a:r>
          </a:p>
          <a:p>
            <a:pPr lvl="1" algn="just">
              <a:spcBef>
                <a:spcPct val="20000"/>
              </a:spcBef>
              <a:buFontTx/>
              <a:buChar char="•"/>
            </a:pPr>
            <a:r>
              <a:rPr lang="en-US" sz="1600" b="0" dirty="0"/>
              <a:t>Review submission pipeline and call for submissions (2min)</a:t>
            </a:r>
          </a:p>
          <a:p>
            <a:pPr lvl="1" algn="just">
              <a:spcBef>
                <a:spcPct val="20000"/>
              </a:spcBef>
              <a:buFontTx/>
              <a:buChar char="•"/>
            </a:pPr>
            <a:r>
              <a:rPr lang="en-US" sz="1600" b="0" dirty="0"/>
              <a:t>Review future telecons (3 min)</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1373531438"/>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6D9516-6BA6-4C12-A829-558EFB1492F3}"/>
              </a:ext>
            </a:extLst>
          </p:cNvPr>
          <p:cNvSpPr>
            <a:spLocks noGrp="1"/>
          </p:cNvSpPr>
          <p:nvPr>
            <p:ph type="title"/>
          </p:nvPr>
        </p:nvSpPr>
        <p:spPr/>
        <p:txBody>
          <a:bodyPr/>
          <a:lstStyle/>
          <a:p>
            <a:r>
              <a:rPr lang="en-US" dirty="0"/>
              <a:t>Submission 11-21-967</a:t>
            </a:r>
          </a:p>
        </p:txBody>
      </p:sp>
      <p:sp>
        <p:nvSpPr>
          <p:cNvPr id="3" name="Content Placeholder 2">
            <a:extLst>
              <a:ext uri="{FF2B5EF4-FFF2-40B4-BE49-F238E27FC236}">
                <a16:creationId xmlns:a16="http://schemas.microsoft.com/office/drawing/2014/main" id="{D09813FD-7492-4F13-BFCF-BDB50CBAFDDF}"/>
              </a:ext>
            </a:extLst>
          </p:cNvPr>
          <p:cNvSpPr>
            <a:spLocks noGrp="1"/>
          </p:cNvSpPr>
          <p:nvPr>
            <p:ph idx="1"/>
          </p:nvPr>
        </p:nvSpPr>
        <p:spPr/>
        <p:txBody>
          <a:bodyPr/>
          <a:lstStyle/>
          <a:p>
            <a:pPr marL="0" indent="0"/>
            <a:r>
              <a:rPr lang="en-US" dirty="0" err="1"/>
              <a:t>Strawpoll</a:t>
            </a:r>
            <a:r>
              <a:rPr lang="en-US" dirty="0"/>
              <a:t> </a:t>
            </a:r>
            <a:r>
              <a:rPr lang="en-US" b="0" dirty="0"/>
              <a:t>:</a:t>
            </a:r>
            <a:endParaRPr lang="en-US" dirty="0">
              <a:solidFill>
                <a:schemeClr val="tx1"/>
              </a:solidFill>
            </a:endParaRPr>
          </a:p>
          <a:p>
            <a:pPr marL="0" indent="0"/>
            <a:r>
              <a:rPr lang="en-US" b="0" dirty="0"/>
              <a:t>We agree to the resolutions contained in document 11-21-0967r2 for </a:t>
            </a:r>
            <a:r>
              <a:rPr lang="pt-BR" b="0" dirty="0"/>
              <a:t>CIDs </a:t>
            </a:r>
          </a:p>
          <a:p>
            <a:pPr marL="0" indent="0"/>
            <a:r>
              <a:rPr lang="pt-BR" b="0" dirty="0"/>
              <a:t>5451, 5450, 5449, 5428, 5427, 5396, 5393, 5234, 5218, 5194, 5180, 5172, 5171, 5170, 5169, 5135 and 5042 (17 CIDs total).</a:t>
            </a:r>
            <a:endParaRPr lang="en-US" b="0" dirty="0"/>
          </a:p>
          <a:p>
            <a:pPr marL="0" indent="0"/>
            <a:endParaRPr lang="en-US" b="0" dirty="0"/>
          </a:p>
          <a:p>
            <a:pPr marL="0" indent="0"/>
            <a:r>
              <a:rPr lang="en-US" b="0" dirty="0"/>
              <a:t>Results (Y/N/A):7/1/2</a:t>
            </a:r>
          </a:p>
          <a:p>
            <a:pPr marL="0" indent="0"/>
            <a:endParaRPr lang="en-US" b="0" dirty="0"/>
          </a:p>
        </p:txBody>
      </p:sp>
      <p:sp>
        <p:nvSpPr>
          <p:cNvPr id="4" name="Slide Number Placeholder 3">
            <a:extLst>
              <a:ext uri="{FF2B5EF4-FFF2-40B4-BE49-F238E27FC236}">
                <a16:creationId xmlns:a16="http://schemas.microsoft.com/office/drawing/2014/main" id="{D17CE9B5-0E61-4998-80F5-A402574B4FA1}"/>
              </a:ext>
            </a:extLst>
          </p:cNvPr>
          <p:cNvSpPr>
            <a:spLocks noGrp="1"/>
          </p:cNvSpPr>
          <p:nvPr>
            <p:ph type="sldNum" idx="12"/>
          </p:nvPr>
        </p:nvSpPr>
        <p:spPr/>
        <p:txBody>
          <a:bodyPr/>
          <a:lstStyle/>
          <a:p>
            <a:r>
              <a:rPr lang="en-GB"/>
              <a:t>Slide </a:t>
            </a:r>
            <a:fld id="{440F5867-744E-4AA6-B0ED-4C44D2DFBB7B}" type="slidenum">
              <a:rPr lang="en-GB" smtClean="0"/>
              <a:pPr/>
              <a:t>83</a:t>
            </a:fld>
            <a:endParaRPr lang="en-GB" dirty="0"/>
          </a:p>
        </p:txBody>
      </p:sp>
      <p:sp>
        <p:nvSpPr>
          <p:cNvPr id="5" name="Footer Placeholder 4">
            <a:extLst>
              <a:ext uri="{FF2B5EF4-FFF2-40B4-BE49-F238E27FC236}">
                <a16:creationId xmlns:a16="http://schemas.microsoft.com/office/drawing/2014/main" id="{1BD351ED-5509-4A36-8CC5-74CC6702FFD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046DABD-9B12-48C7-9355-8EDA03BF9D8F}"/>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2399276945"/>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BB3C23-ED34-4C32-B218-D821DD976ED1}"/>
              </a:ext>
            </a:extLst>
          </p:cNvPr>
          <p:cNvSpPr>
            <a:spLocks noGrp="1"/>
          </p:cNvSpPr>
          <p:nvPr>
            <p:ph type="title"/>
          </p:nvPr>
        </p:nvSpPr>
        <p:spPr/>
        <p:txBody>
          <a:bodyPr/>
          <a:lstStyle/>
          <a:p>
            <a:r>
              <a:rPr lang="en-US" dirty="0"/>
              <a:t>Submission pipeline</a:t>
            </a:r>
          </a:p>
        </p:txBody>
      </p:sp>
      <p:sp>
        <p:nvSpPr>
          <p:cNvPr id="3" name="Content Placeholder 2">
            <a:extLst>
              <a:ext uri="{FF2B5EF4-FFF2-40B4-BE49-F238E27FC236}">
                <a16:creationId xmlns:a16="http://schemas.microsoft.com/office/drawing/2014/main" id="{994228CA-BAFA-4A8C-B493-FD3D06F66B11}"/>
              </a:ext>
            </a:extLst>
          </p:cNvPr>
          <p:cNvSpPr>
            <a:spLocks noGrp="1"/>
          </p:cNvSpPr>
          <p:nvPr>
            <p:ph idx="1"/>
          </p:nvPr>
        </p:nvSpPr>
        <p:spPr>
          <a:xfrm>
            <a:off x="914401" y="1751015"/>
            <a:ext cx="10361084" cy="4343400"/>
          </a:xfrm>
        </p:spPr>
        <p:txBody>
          <a:bodyPr/>
          <a:lstStyle/>
          <a:p>
            <a:pPr>
              <a:buFont typeface="Arial" panose="020B0604020202020204" pitchFamily="34" charset="0"/>
              <a:buChar char="•"/>
            </a:pPr>
            <a:r>
              <a:rPr lang="en-US" sz="2000" b="0" dirty="0"/>
              <a:t>Current pipeline:</a:t>
            </a:r>
          </a:p>
          <a:p>
            <a:pPr lvl="1" algn="just">
              <a:spcBef>
                <a:spcPct val="20000"/>
              </a:spcBef>
              <a:buFontTx/>
              <a:buChar char="•"/>
            </a:pPr>
            <a:endParaRPr lang="en-US" sz="1800" dirty="0"/>
          </a:p>
          <a:p>
            <a:pPr lvl="1" algn="just">
              <a:spcBef>
                <a:spcPct val="20000"/>
              </a:spcBef>
              <a:buFontTx/>
              <a:buChar char="•"/>
            </a:pPr>
            <a:endParaRPr lang="en-US" sz="1800" b="1" dirty="0"/>
          </a:p>
          <a:p>
            <a:pPr lvl="1" algn="just">
              <a:spcBef>
                <a:spcPct val="20000"/>
              </a:spcBef>
              <a:buFontTx/>
              <a:buChar char="•"/>
            </a:pPr>
            <a:endParaRPr lang="en-US" sz="1800" dirty="0"/>
          </a:p>
          <a:p>
            <a:pPr lvl="1" algn="just">
              <a:spcBef>
                <a:spcPct val="20000"/>
              </a:spcBef>
              <a:buFontTx/>
              <a:buChar char="•"/>
            </a:pPr>
            <a:endParaRPr lang="en-US" sz="1800" dirty="0"/>
          </a:p>
          <a:p>
            <a:pPr lvl="1" algn="just">
              <a:spcBef>
                <a:spcPct val="20000"/>
              </a:spcBef>
              <a:buFontTx/>
              <a:buChar char="•"/>
            </a:pPr>
            <a:endParaRPr lang="en-US" sz="1800" dirty="0"/>
          </a:p>
          <a:p>
            <a:pPr lvl="1" algn="just">
              <a:spcBef>
                <a:spcPct val="20000"/>
              </a:spcBef>
              <a:buFontTx/>
              <a:buChar char="•"/>
            </a:pPr>
            <a:endParaRPr lang="en-US" sz="1800" dirty="0"/>
          </a:p>
          <a:p>
            <a:pPr lvl="1" algn="just">
              <a:spcBef>
                <a:spcPct val="20000"/>
              </a:spcBef>
              <a:buFontTx/>
              <a:buChar char="•"/>
            </a:pPr>
            <a:endParaRPr lang="en-US" sz="1800" dirty="0"/>
          </a:p>
          <a:p>
            <a:pPr>
              <a:buFont typeface="Arial" panose="020B0604020202020204" pitchFamily="34" charset="0"/>
              <a:buChar char="•"/>
            </a:pPr>
            <a:endParaRPr lang="en-US" sz="2000" b="0" dirty="0"/>
          </a:p>
          <a:p>
            <a:pPr>
              <a:buFont typeface="Arial" panose="020B0604020202020204" pitchFamily="34" charset="0"/>
              <a:buChar char="•"/>
            </a:pPr>
            <a:endParaRPr lang="en-US" sz="2000" b="0" dirty="0"/>
          </a:p>
          <a:p>
            <a:pPr>
              <a:buFont typeface="Arial" panose="020B0604020202020204" pitchFamily="34" charset="0"/>
              <a:buChar char="•"/>
            </a:pPr>
            <a:r>
              <a:rPr lang="en-US" sz="2000" b="0" dirty="0"/>
              <a:t>If you have a submission and would like to allocate agenda time, please indicate the DCN and the submission topic. </a:t>
            </a:r>
          </a:p>
        </p:txBody>
      </p:sp>
      <p:sp>
        <p:nvSpPr>
          <p:cNvPr id="4" name="Slide Number Placeholder 3">
            <a:extLst>
              <a:ext uri="{FF2B5EF4-FFF2-40B4-BE49-F238E27FC236}">
                <a16:creationId xmlns:a16="http://schemas.microsoft.com/office/drawing/2014/main" id="{F24A7E18-7519-4C20-8B8D-59B42F66E213}"/>
              </a:ext>
            </a:extLst>
          </p:cNvPr>
          <p:cNvSpPr>
            <a:spLocks noGrp="1"/>
          </p:cNvSpPr>
          <p:nvPr>
            <p:ph type="sldNum" idx="12"/>
          </p:nvPr>
        </p:nvSpPr>
        <p:spPr/>
        <p:txBody>
          <a:bodyPr/>
          <a:lstStyle/>
          <a:p>
            <a:r>
              <a:rPr lang="en-GB"/>
              <a:t>Slide </a:t>
            </a:r>
            <a:fld id="{440F5867-744E-4AA6-B0ED-4C44D2DFBB7B}" type="slidenum">
              <a:rPr lang="en-GB" smtClean="0"/>
              <a:pPr/>
              <a:t>84</a:t>
            </a:fld>
            <a:endParaRPr lang="en-GB" dirty="0"/>
          </a:p>
        </p:txBody>
      </p:sp>
      <p:sp>
        <p:nvSpPr>
          <p:cNvPr id="5" name="Footer Placeholder 4">
            <a:extLst>
              <a:ext uri="{FF2B5EF4-FFF2-40B4-BE49-F238E27FC236}">
                <a16:creationId xmlns:a16="http://schemas.microsoft.com/office/drawing/2014/main" id="{A0D3163A-4B1E-4283-AAB7-88B5B31214D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FC2A14A-99BF-400F-B17D-6F39DA467155}"/>
              </a:ext>
            </a:extLst>
          </p:cNvPr>
          <p:cNvSpPr>
            <a:spLocks noGrp="1"/>
          </p:cNvSpPr>
          <p:nvPr>
            <p:ph type="dt" idx="15"/>
          </p:nvPr>
        </p:nvSpPr>
        <p:spPr/>
        <p:txBody>
          <a:bodyPr/>
          <a:lstStyle/>
          <a:p>
            <a:r>
              <a:rPr lang="en-US"/>
              <a:t>June 2021</a:t>
            </a:r>
            <a:endParaRPr lang="en-GB" dirty="0"/>
          </a:p>
        </p:txBody>
      </p:sp>
      <p:graphicFrame>
        <p:nvGraphicFramePr>
          <p:cNvPr id="7" name="Table 6">
            <a:extLst>
              <a:ext uri="{FF2B5EF4-FFF2-40B4-BE49-F238E27FC236}">
                <a16:creationId xmlns:a16="http://schemas.microsoft.com/office/drawing/2014/main" id="{6C8D2FEA-B533-401B-AF5A-6E2965139836}"/>
              </a:ext>
            </a:extLst>
          </p:cNvPr>
          <p:cNvGraphicFramePr>
            <a:graphicFrameLocks noGrp="1"/>
          </p:cNvGraphicFramePr>
          <p:nvPr>
            <p:extLst>
              <p:ext uri="{D42A27DB-BD31-4B8C-83A1-F6EECF244321}">
                <p14:modId xmlns:p14="http://schemas.microsoft.com/office/powerpoint/2010/main" val="3513868664"/>
              </p:ext>
            </p:extLst>
          </p:nvPr>
        </p:nvGraphicFramePr>
        <p:xfrm>
          <a:off x="914400" y="2239968"/>
          <a:ext cx="10361085" cy="2042064"/>
        </p:xfrm>
        <a:graphic>
          <a:graphicData uri="http://schemas.openxmlformats.org/drawingml/2006/table">
            <a:tbl>
              <a:tblPr firstRow="1" bandRow="1">
                <a:tableStyleId>{21E4AEA4-8DFA-4A89-87EB-49C32662AFE0}</a:tableStyleId>
              </a:tblPr>
              <a:tblGrid>
                <a:gridCol w="1492699">
                  <a:extLst>
                    <a:ext uri="{9D8B030D-6E8A-4147-A177-3AD203B41FA5}">
                      <a16:colId xmlns:a16="http://schemas.microsoft.com/office/drawing/2014/main" val="1606124545"/>
                    </a:ext>
                  </a:extLst>
                </a:gridCol>
                <a:gridCol w="2248741">
                  <a:extLst>
                    <a:ext uri="{9D8B030D-6E8A-4147-A177-3AD203B41FA5}">
                      <a16:colId xmlns:a16="http://schemas.microsoft.com/office/drawing/2014/main" val="955909157"/>
                    </a:ext>
                  </a:extLst>
                </a:gridCol>
                <a:gridCol w="4824536">
                  <a:extLst>
                    <a:ext uri="{9D8B030D-6E8A-4147-A177-3AD203B41FA5}">
                      <a16:colId xmlns:a16="http://schemas.microsoft.com/office/drawing/2014/main" val="1172985495"/>
                    </a:ext>
                  </a:extLst>
                </a:gridCol>
                <a:gridCol w="1795109">
                  <a:extLst>
                    <a:ext uri="{9D8B030D-6E8A-4147-A177-3AD203B41FA5}">
                      <a16:colId xmlns:a16="http://schemas.microsoft.com/office/drawing/2014/main" val="3046600212"/>
                    </a:ext>
                  </a:extLst>
                </a:gridCol>
              </a:tblGrid>
              <a:tr h="279755">
                <a:tc>
                  <a:txBody>
                    <a:bodyPr/>
                    <a:lstStyle/>
                    <a:p>
                      <a:pPr algn="ctr"/>
                      <a:r>
                        <a:rPr lang="en-US" sz="1800" dirty="0"/>
                        <a:t>DCN</a:t>
                      </a:r>
                    </a:p>
                  </a:txBody>
                  <a:tcPr marR="36000" marT="45712" marB="45712"/>
                </a:tc>
                <a:tc>
                  <a:txBody>
                    <a:bodyPr/>
                    <a:lstStyle/>
                    <a:p>
                      <a:pPr algn="ctr"/>
                      <a:r>
                        <a:rPr lang="en-US" sz="1800" dirty="0">
                          <a:solidFill>
                            <a:schemeClr val="bg1"/>
                          </a:solidFill>
                        </a:rPr>
                        <a:t>Presenter</a:t>
                      </a:r>
                    </a:p>
                  </a:txBody>
                  <a:tcPr marR="36000" marT="45712" marB="45712"/>
                </a:tc>
                <a:tc>
                  <a:txBody>
                    <a:bodyPr/>
                    <a:lstStyle/>
                    <a:p>
                      <a:pPr algn="ctr"/>
                      <a:r>
                        <a:rPr lang="en-US" sz="1800" kern="1200" dirty="0">
                          <a:solidFill>
                            <a:schemeClr val="bg1"/>
                          </a:solidFill>
                          <a:latin typeface="+mn-lt"/>
                          <a:ea typeface="+mn-ea"/>
                          <a:cs typeface="+mn-cs"/>
                        </a:rPr>
                        <a:t>Title</a:t>
                      </a:r>
                    </a:p>
                  </a:txBody>
                  <a:tcPr marR="36000" marT="45712" marB="45712"/>
                </a:tc>
                <a:tc>
                  <a:txBody>
                    <a:bodyPr/>
                    <a:lstStyle/>
                    <a:p>
                      <a:pPr algn="ctr"/>
                      <a:r>
                        <a:rPr lang="en-US" sz="1800" dirty="0">
                          <a:solidFill>
                            <a:schemeClr val="bg1"/>
                          </a:solidFill>
                        </a:rPr>
                        <a:t>Topic</a:t>
                      </a:r>
                    </a:p>
                  </a:txBody>
                  <a:tcPr marR="36000" marT="45712" marB="45712"/>
                </a:tc>
                <a:extLst>
                  <a:ext uri="{0D108BD9-81ED-4DB2-BD59-A6C34878D82A}">
                    <a16:rowId xmlns:a16="http://schemas.microsoft.com/office/drawing/2014/main" val="3255526064"/>
                  </a:ext>
                </a:extLst>
              </a:tr>
              <a:tr h="0">
                <a:tc>
                  <a:txBody>
                    <a:bodyPr/>
                    <a:lstStyle/>
                    <a:p>
                      <a:r>
                        <a:rPr lang="en-US" sz="1600" dirty="0"/>
                        <a:t>11-21-911</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comment-resolution-lb253-CID 5377</a:t>
                      </a:r>
                    </a:p>
                  </a:txBody>
                  <a:tcPr marT="45712" marB="45712"/>
                </a:tc>
                <a:tc>
                  <a:txBody>
                    <a:bodyPr/>
                    <a:lstStyle/>
                    <a:p>
                      <a:r>
                        <a:rPr lang="en-US" sz="1600" dirty="0"/>
                        <a:t>CR</a:t>
                      </a:r>
                    </a:p>
                  </a:txBody>
                  <a:tcPr marT="45712" marB="45712"/>
                </a:tc>
                <a:extLst>
                  <a:ext uri="{0D108BD9-81ED-4DB2-BD59-A6C34878D82A}">
                    <a16:rowId xmlns:a16="http://schemas.microsoft.com/office/drawing/2014/main" val="2042622864"/>
                  </a:ext>
                </a:extLst>
              </a:tr>
              <a:tr h="152392">
                <a:tc>
                  <a:txBody>
                    <a:bodyPr/>
                    <a:lstStyle/>
                    <a:p>
                      <a:r>
                        <a:rPr lang="en-US" sz="1600" dirty="0"/>
                        <a:t>11-21-929</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LMR frame CR</a:t>
                      </a:r>
                    </a:p>
                  </a:txBody>
                  <a:tcPr marT="45712" marB="45712"/>
                </a:tc>
                <a:tc>
                  <a:txBody>
                    <a:bodyPr/>
                    <a:lstStyle/>
                    <a:p>
                      <a:r>
                        <a:rPr lang="en-US" sz="1600" dirty="0"/>
                        <a:t>CR</a:t>
                      </a:r>
                    </a:p>
                  </a:txBody>
                  <a:tcPr marT="45712" marB="45712"/>
                </a:tc>
                <a:extLst>
                  <a:ext uri="{0D108BD9-81ED-4DB2-BD59-A6C34878D82A}">
                    <a16:rowId xmlns:a16="http://schemas.microsoft.com/office/drawing/2014/main" val="1413780422"/>
                  </a:ext>
                </a:extLst>
              </a:tr>
              <a:tr h="0">
                <a:tc>
                  <a:txBody>
                    <a:bodyPr/>
                    <a:lstStyle/>
                    <a:p>
                      <a:r>
                        <a:rPr lang="en-US" sz="1600" dirty="0"/>
                        <a:t>11-21-968</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Youhan Kim</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Nominal Packet Padding for </a:t>
                      </a:r>
                      <a:r>
                        <a:rPr lang="en-US" sz="1600" dirty="0" err="1"/>
                        <a:t>Nonassociated</a:t>
                      </a:r>
                      <a:r>
                        <a:rPr lang="en-US" sz="1600" dirty="0"/>
                        <a:t> STAs</a:t>
                      </a:r>
                    </a:p>
                  </a:txBody>
                  <a:tcPr marT="45712" marB="45712"/>
                </a:tc>
                <a:tc>
                  <a:txBody>
                    <a:bodyPr/>
                    <a:lstStyle/>
                    <a:p>
                      <a:r>
                        <a:rPr lang="en-US" sz="1600" dirty="0"/>
                        <a:t>Amendment text</a:t>
                      </a:r>
                    </a:p>
                  </a:txBody>
                  <a:tcPr marT="45712" marB="45712"/>
                </a:tc>
                <a:extLst>
                  <a:ext uri="{0D108BD9-81ED-4DB2-BD59-A6C34878D82A}">
                    <a16:rowId xmlns:a16="http://schemas.microsoft.com/office/drawing/2014/main" val="404971853"/>
                  </a:ext>
                </a:extLst>
              </a:tr>
              <a:tr h="0">
                <a:tc>
                  <a:txBody>
                    <a:bodyPr/>
                    <a:lstStyle/>
                    <a:p>
                      <a:r>
                        <a:rPr lang="en-US" sz="1600" dirty="0"/>
                        <a:t>11-21-969</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Nehru Bhandaru </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LB253 CRs part C</a:t>
                      </a:r>
                    </a:p>
                  </a:txBody>
                  <a:tcPr marT="45712" marB="45712"/>
                </a:tc>
                <a:tc>
                  <a:txBody>
                    <a:bodyPr/>
                    <a:lstStyle/>
                    <a:p>
                      <a:r>
                        <a:rPr lang="en-US" sz="1600" dirty="0"/>
                        <a:t>CR</a:t>
                      </a:r>
                    </a:p>
                  </a:txBody>
                  <a:tcPr marT="45712" marB="45712"/>
                </a:tc>
                <a:extLst>
                  <a:ext uri="{0D108BD9-81ED-4DB2-BD59-A6C34878D82A}">
                    <a16:rowId xmlns:a16="http://schemas.microsoft.com/office/drawing/2014/main" val="3589511022"/>
                  </a:ext>
                </a:extLst>
              </a:tr>
              <a:tr h="0">
                <a:tc>
                  <a:txBody>
                    <a:bodyPr/>
                    <a:lstStyle/>
                    <a:p>
                      <a:r>
                        <a:rPr lang="en-US" sz="1600" dirty="0"/>
                        <a:t>11-21-989</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CID5044</a:t>
                      </a:r>
                    </a:p>
                  </a:txBody>
                  <a:tcPr marT="45712" marB="45712"/>
                </a:tc>
                <a:tc>
                  <a:txBody>
                    <a:bodyPr/>
                    <a:lstStyle/>
                    <a:p>
                      <a:r>
                        <a:rPr lang="en-US" sz="1600" dirty="0"/>
                        <a:t>CR</a:t>
                      </a:r>
                    </a:p>
                  </a:txBody>
                  <a:tcPr marT="45712" marB="45712"/>
                </a:tc>
                <a:extLst>
                  <a:ext uri="{0D108BD9-81ED-4DB2-BD59-A6C34878D82A}">
                    <a16:rowId xmlns:a16="http://schemas.microsoft.com/office/drawing/2014/main" val="2542463634"/>
                  </a:ext>
                </a:extLst>
              </a:tr>
            </a:tbl>
          </a:graphicData>
        </a:graphic>
      </p:graphicFrame>
    </p:spTree>
    <p:extLst>
      <p:ext uri="{BB962C8B-B14F-4D97-AF65-F5344CB8AC3E}">
        <p14:creationId xmlns:p14="http://schemas.microsoft.com/office/powerpoint/2010/main" val="2085038457"/>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7093B6-3243-4D59-A348-CCF04BE0A347}"/>
              </a:ext>
            </a:extLst>
          </p:cNvPr>
          <p:cNvSpPr>
            <a:spLocks noGrp="1"/>
          </p:cNvSpPr>
          <p:nvPr>
            <p:ph type="title"/>
          </p:nvPr>
        </p:nvSpPr>
        <p:spPr/>
        <p:txBody>
          <a:bodyPr/>
          <a:lstStyle/>
          <a:p>
            <a:r>
              <a:rPr lang="en-US" dirty="0"/>
              <a:t>Scheduled telecons</a:t>
            </a:r>
          </a:p>
        </p:txBody>
      </p:sp>
      <p:sp>
        <p:nvSpPr>
          <p:cNvPr id="3" name="Content Placeholder 2">
            <a:extLst>
              <a:ext uri="{FF2B5EF4-FFF2-40B4-BE49-F238E27FC236}">
                <a16:creationId xmlns:a16="http://schemas.microsoft.com/office/drawing/2014/main" id="{F30A83CA-58D9-452A-AACC-13EE929DB1E6}"/>
              </a:ext>
            </a:extLst>
          </p:cNvPr>
          <p:cNvSpPr>
            <a:spLocks noGrp="1"/>
          </p:cNvSpPr>
          <p:nvPr>
            <p:ph idx="1"/>
          </p:nvPr>
        </p:nvSpPr>
        <p:spPr>
          <a:xfrm>
            <a:off x="839416" y="1751015"/>
            <a:ext cx="10361084" cy="4343400"/>
          </a:xfrm>
        </p:spPr>
        <p:txBody>
          <a:bodyPr/>
          <a:lstStyle/>
          <a:p>
            <a:pPr>
              <a:buFont typeface="Arial" panose="020B0604020202020204" pitchFamily="34" charset="0"/>
              <a:buChar char="•"/>
            </a:pPr>
            <a:r>
              <a:rPr lang="en-US" altLang="en-US" sz="2000" b="0" dirty="0"/>
              <a:t>June 30				Wed. 13:00 – 15:00 ET</a:t>
            </a:r>
          </a:p>
          <a:p>
            <a:pPr>
              <a:buFont typeface="Arial" panose="020B0604020202020204" pitchFamily="34" charset="0"/>
              <a:buChar char="•"/>
            </a:pPr>
            <a:r>
              <a:rPr lang="en-US" altLang="en-US" sz="2000" b="0" dirty="0"/>
              <a:t>June 24</a:t>
            </a:r>
            <a:r>
              <a:rPr lang="en-US" altLang="en-US" sz="2000" b="0" baseline="30000" dirty="0"/>
              <a:t> + </a:t>
            </a:r>
            <a:r>
              <a:rPr lang="en-US" altLang="en-US" sz="2000" b="0" dirty="0"/>
              <a:t>				Thur. 10:00 – 12:00 ET</a:t>
            </a:r>
          </a:p>
          <a:p>
            <a:pPr>
              <a:buFont typeface="Arial" panose="020B0604020202020204" pitchFamily="34" charset="0"/>
              <a:buChar char="•"/>
            </a:pPr>
            <a:r>
              <a:rPr lang="en-US" altLang="en-US" sz="2000" b="0" dirty="0"/>
              <a:t>July	7				Wed. 13:00 – 15:00 ET</a:t>
            </a:r>
          </a:p>
          <a:p>
            <a:pPr>
              <a:buFont typeface="Arial" panose="020B0604020202020204" pitchFamily="34" charset="0"/>
              <a:buChar char="•"/>
            </a:pPr>
            <a:r>
              <a:rPr lang="en-US" altLang="en-US" sz="2000" b="0" dirty="0"/>
              <a:t>July 1, 8</a:t>
            </a:r>
            <a:r>
              <a:rPr lang="en-US" altLang="en-US" sz="1800" b="0" dirty="0"/>
              <a:t>	</a:t>
            </a:r>
            <a:r>
              <a:rPr lang="en-US" altLang="en-US" sz="2000" b="0" dirty="0"/>
              <a:t>			Thur. 12:00 – 14:00 ET</a:t>
            </a:r>
          </a:p>
          <a:p>
            <a:pPr>
              <a:buFont typeface="Arial" panose="020B0604020202020204" pitchFamily="34" charset="0"/>
              <a:buChar char="•"/>
            </a:pPr>
            <a:endParaRPr lang="en-US" altLang="en-US" sz="2000" b="0" dirty="0"/>
          </a:p>
          <a:p>
            <a:pPr marL="0" indent="0"/>
            <a:endParaRPr lang="en-US" altLang="en-US" sz="1600" b="0" dirty="0"/>
          </a:p>
          <a:p>
            <a:pPr marL="0" indent="0"/>
            <a:endParaRPr lang="en-US" altLang="en-US" sz="1600" b="0" dirty="0"/>
          </a:p>
          <a:p>
            <a:pPr marL="0" indent="0"/>
            <a:endParaRPr lang="en-US" altLang="en-US" sz="1600" b="0" dirty="0"/>
          </a:p>
          <a:p>
            <a:pPr marL="0" indent="0"/>
            <a:r>
              <a:rPr lang="en-US" altLang="en-US" sz="2000" b="0" dirty="0"/>
              <a:t>**</a:t>
            </a:r>
            <a:r>
              <a:rPr lang="en-US" altLang="en-US" sz="1800" b="0" dirty="0"/>
              <a:t>WG May meeting is running July 9</a:t>
            </a:r>
            <a:r>
              <a:rPr lang="en-US" altLang="en-US" sz="1800" b="0" baseline="30000" dirty="0"/>
              <a:t>th</a:t>
            </a:r>
            <a:r>
              <a:rPr lang="en-US" altLang="en-US" sz="1800" b="0" dirty="0"/>
              <a:t>  – 16</a:t>
            </a:r>
            <a:r>
              <a:rPr lang="en-US" altLang="en-US" sz="1800" b="0" baseline="30000" dirty="0"/>
              <a:t>th</a:t>
            </a:r>
            <a:r>
              <a:rPr lang="en-US" altLang="en-US" sz="1800" b="0" dirty="0"/>
              <a:t> , refer to WG agenda doc.</a:t>
            </a:r>
          </a:p>
          <a:p>
            <a:pPr marL="0" indent="0"/>
            <a:r>
              <a:rPr lang="en-US" altLang="en-US" sz="1800" b="0" dirty="0"/>
              <a:t>+ </a:t>
            </a:r>
            <a:r>
              <a:rPr lang="en-US" altLang="en-US" sz="1800" b="0" dirty="0" err="1"/>
              <a:t>TGaz</a:t>
            </a:r>
            <a:r>
              <a:rPr lang="en-US" altLang="en-US" sz="1800" b="0" dirty="0"/>
              <a:t> Plenary (motion) meeting.</a:t>
            </a:r>
          </a:p>
        </p:txBody>
      </p:sp>
      <p:sp>
        <p:nvSpPr>
          <p:cNvPr id="4" name="Slide Number Placeholder 3">
            <a:extLst>
              <a:ext uri="{FF2B5EF4-FFF2-40B4-BE49-F238E27FC236}">
                <a16:creationId xmlns:a16="http://schemas.microsoft.com/office/drawing/2014/main" id="{C42C2128-FBFD-4CC0-AF0E-C8D3A3A3AF7C}"/>
              </a:ext>
            </a:extLst>
          </p:cNvPr>
          <p:cNvSpPr>
            <a:spLocks noGrp="1"/>
          </p:cNvSpPr>
          <p:nvPr>
            <p:ph type="sldNum" idx="12"/>
          </p:nvPr>
        </p:nvSpPr>
        <p:spPr/>
        <p:txBody>
          <a:bodyPr/>
          <a:lstStyle/>
          <a:p>
            <a:r>
              <a:rPr lang="en-GB"/>
              <a:t>Slide </a:t>
            </a:r>
            <a:fld id="{440F5867-744E-4AA6-B0ED-4C44D2DFBB7B}" type="slidenum">
              <a:rPr lang="en-GB" smtClean="0"/>
              <a:pPr/>
              <a:t>85</a:t>
            </a:fld>
            <a:endParaRPr lang="en-GB" dirty="0"/>
          </a:p>
        </p:txBody>
      </p:sp>
      <p:sp>
        <p:nvSpPr>
          <p:cNvPr id="5" name="Footer Placeholder 4">
            <a:extLst>
              <a:ext uri="{FF2B5EF4-FFF2-40B4-BE49-F238E27FC236}">
                <a16:creationId xmlns:a16="http://schemas.microsoft.com/office/drawing/2014/main" id="{3729A0E8-DECD-44DF-BD16-767526C65A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9AF5C31B-C59D-46E5-B2DC-5EE1CD0A161F}"/>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1478737488"/>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1146740182"/>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4141517116"/>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err="1">
                <a:solidFill>
                  <a:schemeClr val="tx2"/>
                </a:solidFill>
              </a:rPr>
              <a:t>TGaz</a:t>
            </a:r>
            <a:r>
              <a:rPr lang="en-US" altLang="en-US" dirty="0">
                <a:solidFill>
                  <a:schemeClr val="tx2"/>
                </a:solidFill>
              </a:rPr>
              <a:t> June 24</a:t>
            </a:r>
            <a:r>
              <a:rPr lang="en-US" altLang="en-US" baseline="30000" dirty="0">
                <a:solidFill>
                  <a:schemeClr val="tx2"/>
                </a:solidFill>
              </a:rPr>
              <a:t>th</a:t>
            </a:r>
            <a:r>
              <a:rPr lang="en-US" altLang="en-US" dirty="0">
                <a:solidFill>
                  <a:schemeClr val="tx2"/>
                </a:solidFill>
              </a:rPr>
              <a:t> Telecon - Agenda</a:t>
            </a:r>
            <a:endParaRPr lang="en-US" dirty="0"/>
          </a:p>
        </p:txBody>
      </p:sp>
      <p:sp>
        <p:nvSpPr>
          <p:cNvPr id="3" name="Content Placeholder 2"/>
          <p:cNvSpPr>
            <a:spLocks noGrp="1"/>
          </p:cNvSpPr>
          <p:nvPr>
            <p:ph idx="1"/>
          </p:nvPr>
        </p:nvSpPr>
        <p:spPr>
          <a:xfrm>
            <a:off x="407368" y="1124744"/>
            <a:ext cx="11305256" cy="5061518"/>
          </a:xfrm>
        </p:spPr>
        <p:txBody>
          <a:bodyPr/>
          <a:lstStyle/>
          <a:p>
            <a:pPr algn="just">
              <a:spcBef>
                <a:spcPct val="20000"/>
              </a:spcBef>
              <a:buFontTx/>
              <a:buChar char="•"/>
            </a:pPr>
            <a:r>
              <a:rPr lang="en-US" sz="2000" b="0" dirty="0"/>
              <a:t>Call the meeting to order (3min)</a:t>
            </a:r>
          </a:p>
          <a:p>
            <a:pPr algn="just">
              <a:spcBef>
                <a:spcPct val="20000"/>
              </a:spcBef>
              <a:buFontTx/>
              <a:buChar char="•"/>
            </a:pPr>
            <a:r>
              <a:rPr lang="en-US" altLang="en-US" sz="2000" b="0" dirty="0"/>
              <a:t>Review IEEE-SA patent policy, duty to inform, call for potential essential patents, guidelines for anti-trust and competition laws and participation on individual basis in IEEE 802 meeting, IEEE-SA copyrights policy (10 min).</a:t>
            </a:r>
          </a:p>
          <a:p>
            <a:pPr algn="just">
              <a:spcBef>
                <a:spcPct val="20000"/>
              </a:spcBef>
              <a:buFontTx/>
              <a:buChar char="•"/>
            </a:pPr>
            <a:r>
              <a:rPr lang="en-US" sz="2000" b="0" dirty="0"/>
              <a:t>Attendance reminder – </a:t>
            </a:r>
            <a:r>
              <a:rPr lang="en-US" sz="2000" dirty="0"/>
              <a:t>we’re now using IMAT</a:t>
            </a:r>
            <a:r>
              <a:rPr lang="en-US" sz="2000" b="0" dirty="0"/>
              <a:t>.</a:t>
            </a:r>
          </a:p>
          <a:p>
            <a:pPr algn="just">
              <a:spcBef>
                <a:spcPct val="20000"/>
              </a:spcBef>
              <a:buFontTx/>
              <a:buChar char="•"/>
            </a:pPr>
            <a:r>
              <a:rPr lang="en-US" sz="2000" b="0" dirty="0"/>
              <a:t>Consider motions of submission 11-21-771 (45min – as needed)</a:t>
            </a:r>
          </a:p>
          <a:p>
            <a:pPr algn="just">
              <a:spcBef>
                <a:spcPct val="20000"/>
              </a:spcBef>
              <a:buFontTx/>
              <a:buChar char="•"/>
            </a:pPr>
            <a:r>
              <a:rPr lang="en-US" sz="2000" b="0" dirty="0"/>
              <a:t>Discussion topics (review submissions):</a:t>
            </a:r>
          </a:p>
          <a:p>
            <a:pPr lvl="1" algn="just">
              <a:spcBef>
                <a:spcPct val="20000"/>
              </a:spcBef>
              <a:buFontTx/>
              <a:buChar char="•"/>
            </a:pPr>
            <a:r>
              <a:rPr lang="en-US" sz="1600" dirty="0"/>
              <a:t>Discussion topics:</a:t>
            </a:r>
          </a:p>
          <a:p>
            <a:pPr lvl="1" algn="just">
              <a:spcBef>
                <a:spcPct val="20000"/>
              </a:spcBef>
              <a:buFontTx/>
              <a:buChar char="•"/>
            </a:pPr>
            <a:r>
              <a:rPr lang="en-US" sz="1600" dirty="0"/>
              <a:t>11-21-911 comment-resolution-lb253-CID 537 </a:t>
            </a:r>
            <a:r>
              <a:rPr lang="en-US" sz="1600"/>
              <a:t>(Christian Berger) – 15min</a:t>
            </a:r>
          </a:p>
          <a:p>
            <a:pPr lvl="1" algn="just">
              <a:spcBef>
                <a:spcPct val="20000"/>
              </a:spcBef>
              <a:buFontTx/>
              <a:buChar char="•"/>
            </a:pPr>
            <a:r>
              <a:rPr lang="en-US" sz="1600" dirty="0"/>
              <a:t>11-21-929 LMR frame CR (Erik Lindskog) – 20min (as needed)</a:t>
            </a:r>
          </a:p>
          <a:p>
            <a:pPr lvl="1" algn="just">
              <a:spcBef>
                <a:spcPct val="20000"/>
              </a:spcBef>
              <a:buFontTx/>
              <a:buChar char="•"/>
            </a:pPr>
            <a:r>
              <a:rPr lang="en-US" sz="1600" dirty="0"/>
              <a:t>11-21-968 Nominal Packet Padding for </a:t>
            </a:r>
            <a:r>
              <a:rPr lang="en-US" sz="1600" dirty="0" err="1"/>
              <a:t>Nonassociated</a:t>
            </a:r>
            <a:r>
              <a:rPr lang="en-US" sz="1600" dirty="0"/>
              <a:t> STAs (Youhan Kim) – 20min</a:t>
            </a:r>
          </a:p>
          <a:p>
            <a:pPr lvl="1" algn="just">
              <a:spcBef>
                <a:spcPct val="20000"/>
              </a:spcBef>
              <a:buFontTx/>
              <a:buChar char="•"/>
            </a:pPr>
            <a:r>
              <a:rPr lang="en-US" sz="1600" dirty="0"/>
              <a:t>11-21-969 LB253 CRs part C (Nehru Bhandaru) – 30 min</a:t>
            </a:r>
          </a:p>
          <a:p>
            <a:pPr algn="just">
              <a:spcBef>
                <a:spcPct val="20000"/>
              </a:spcBef>
              <a:buFontTx/>
              <a:buChar char="•"/>
            </a:pPr>
            <a:r>
              <a:rPr lang="en-US" sz="2000" b="0" dirty="0"/>
              <a:t>Review submission pipeline and call for submissions (2min – special order)</a:t>
            </a:r>
          </a:p>
          <a:p>
            <a:pPr algn="just">
              <a:spcBef>
                <a:spcPct val="20000"/>
              </a:spcBef>
              <a:buFontTx/>
              <a:buChar char="•"/>
            </a:pPr>
            <a:r>
              <a:rPr lang="en-US" sz="2000" b="0" dirty="0"/>
              <a:t>Review future telecons (3 min – special order)</a:t>
            </a:r>
          </a:p>
          <a:p>
            <a:pPr algn="just">
              <a:spcBef>
                <a:spcPct val="20000"/>
              </a:spcBef>
              <a:buFontTx/>
              <a:buChar char="•"/>
            </a:pPr>
            <a:r>
              <a:rPr lang="en-US" sz="2000" b="0" dirty="0" err="1"/>
              <a:t>AoB</a:t>
            </a:r>
            <a:endParaRPr lang="en-US" sz="2000" b="0" dirty="0"/>
          </a:p>
          <a:p>
            <a:pPr algn="just">
              <a:spcBef>
                <a:spcPct val="20000"/>
              </a:spcBef>
              <a:buFontTx/>
              <a:buChar char="•"/>
            </a:pPr>
            <a:r>
              <a:rPr lang="en-US" sz="2000" b="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1327113636"/>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F7ACF9-91CB-493D-9D30-0D49E4F3D6DA}"/>
              </a:ext>
            </a:extLst>
          </p:cNvPr>
          <p:cNvSpPr>
            <a:spLocks noGrp="1"/>
          </p:cNvSpPr>
          <p:nvPr>
            <p:ph type="title"/>
          </p:nvPr>
        </p:nvSpPr>
        <p:spPr/>
        <p:txBody>
          <a:bodyPr/>
          <a:lstStyle/>
          <a:p>
            <a:r>
              <a:rPr lang="en-US" dirty="0"/>
              <a:t>Submission 11-20-771 – Motions for Consideration</a:t>
            </a:r>
          </a:p>
        </p:txBody>
      </p:sp>
      <p:sp>
        <p:nvSpPr>
          <p:cNvPr id="3" name="Content Placeholder 2">
            <a:extLst>
              <a:ext uri="{FF2B5EF4-FFF2-40B4-BE49-F238E27FC236}">
                <a16:creationId xmlns:a16="http://schemas.microsoft.com/office/drawing/2014/main" id="{30BA08CC-E3C2-4250-BD79-DB247C127B82}"/>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A9D901A9-E08A-4CBB-8A34-E4F8F39DB46B}"/>
              </a:ext>
            </a:extLst>
          </p:cNvPr>
          <p:cNvSpPr>
            <a:spLocks noGrp="1"/>
          </p:cNvSpPr>
          <p:nvPr>
            <p:ph type="sldNum" idx="12"/>
          </p:nvPr>
        </p:nvSpPr>
        <p:spPr/>
        <p:txBody>
          <a:bodyPr/>
          <a:lstStyle/>
          <a:p>
            <a:r>
              <a:rPr lang="en-GB"/>
              <a:t>Slide </a:t>
            </a:r>
            <a:fld id="{440F5867-744E-4AA6-B0ED-4C44D2DFBB7B}" type="slidenum">
              <a:rPr lang="en-GB" smtClean="0"/>
              <a:pPr/>
              <a:t>89</a:t>
            </a:fld>
            <a:endParaRPr lang="en-GB" dirty="0"/>
          </a:p>
        </p:txBody>
      </p:sp>
      <p:sp>
        <p:nvSpPr>
          <p:cNvPr id="5" name="Footer Placeholder 4">
            <a:extLst>
              <a:ext uri="{FF2B5EF4-FFF2-40B4-BE49-F238E27FC236}">
                <a16:creationId xmlns:a16="http://schemas.microsoft.com/office/drawing/2014/main" id="{8CB7D920-8318-42C0-9429-F06D1491DCE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78FC595-13C5-46B3-9DA0-B68766E51599}"/>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34631951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2021</a:t>
            </a:r>
            <a:endParaRPr lang="en-GB" dirty="0"/>
          </a:p>
        </p:txBody>
      </p:sp>
      <p:sp>
        <p:nvSpPr>
          <p:cNvPr id="7" name="Text Box 7">
            <a:extLst>
              <a:ext uri="{FF2B5EF4-FFF2-40B4-BE49-F238E27FC236}">
                <a16:creationId xmlns:a16="http://schemas.microsoft.com/office/drawing/2014/main" id="{6EE376DF-B823-47B7-9BF4-6E97CA5FB19A}"/>
              </a:ext>
            </a:extLst>
          </p:cNvPr>
          <p:cNvSpPr txBox="1">
            <a:spLocks noChangeArrowheads="1"/>
          </p:cNvSpPr>
          <p:nvPr/>
        </p:nvSpPr>
        <p:spPr bwMode="auto">
          <a:xfrm>
            <a:off x="10704512" y="6084121"/>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649380078"/>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6D9516-6BA6-4C12-A829-558EFB1492F3}"/>
              </a:ext>
            </a:extLst>
          </p:cNvPr>
          <p:cNvSpPr>
            <a:spLocks noGrp="1"/>
          </p:cNvSpPr>
          <p:nvPr>
            <p:ph type="title"/>
          </p:nvPr>
        </p:nvSpPr>
        <p:spPr/>
        <p:txBody>
          <a:bodyPr/>
          <a:lstStyle/>
          <a:p>
            <a:r>
              <a:rPr lang="en-US" dirty="0"/>
              <a:t>Submission 11-21-??</a:t>
            </a:r>
          </a:p>
        </p:txBody>
      </p:sp>
      <p:sp>
        <p:nvSpPr>
          <p:cNvPr id="3" name="Content Placeholder 2">
            <a:extLst>
              <a:ext uri="{FF2B5EF4-FFF2-40B4-BE49-F238E27FC236}">
                <a16:creationId xmlns:a16="http://schemas.microsoft.com/office/drawing/2014/main" id="{D09813FD-7492-4F13-BFCF-BDB50CBAFDDF}"/>
              </a:ext>
            </a:extLst>
          </p:cNvPr>
          <p:cNvSpPr>
            <a:spLocks noGrp="1"/>
          </p:cNvSpPr>
          <p:nvPr>
            <p:ph idx="1"/>
          </p:nvPr>
        </p:nvSpPr>
        <p:spPr/>
        <p:txBody>
          <a:bodyPr/>
          <a:lstStyle/>
          <a:p>
            <a:pPr marL="0" indent="0"/>
            <a:r>
              <a:rPr lang="en-US" dirty="0" err="1"/>
              <a:t>Strawpoll</a:t>
            </a:r>
            <a:r>
              <a:rPr lang="en-US" dirty="0"/>
              <a:t> </a:t>
            </a:r>
            <a:r>
              <a:rPr lang="en-US" b="0" dirty="0"/>
              <a:t>:</a:t>
            </a:r>
            <a:endParaRPr lang="en-US" dirty="0">
              <a:solidFill>
                <a:schemeClr val="tx1"/>
              </a:solidFill>
            </a:endParaRPr>
          </a:p>
          <a:p>
            <a:pPr marL="0" indent="0"/>
            <a:r>
              <a:rPr lang="en-US" b="0" dirty="0"/>
              <a:t>We agree to the resolutions contained in document 11-21-0??r? for </a:t>
            </a:r>
            <a:r>
              <a:rPr lang="pt-BR" b="0" dirty="0"/>
              <a:t>CIDs ??? (? CIDs total).</a:t>
            </a:r>
            <a:endParaRPr lang="en-US" b="0" dirty="0"/>
          </a:p>
          <a:p>
            <a:pPr marL="0" indent="0"/>
            <a:endParaRPr lang="en-US" b="0" dirty="0"/>
          </a:p>
          <a:p>
            <a:pPr marL="0" indent="0"/>
            <a:endParaRPr lang="en-US" b="0" dirty="0"/>
          </a:p>
          <a:p>
            <a:pPr marL="0" indent="0"/>
            <a:endParaRPr lang="en-US" b="0" dirty="0"/>
          </a:p>
          <a:p>
            <a:pPr marL="0" indent="0"/>
            <a:r>
              <a:rPr lang="en-US" b="0" dirty="0"/>
              <a:t>Results (Y/N/A):</a:t>
            </a:r>
          </a:p>
          <a:p>
            <a:pPr marL="0" indent="0"/>
            <a:endParaRPr lang="en-US" b="0" dirty="0"/>
          </a:p>
        </p:txBody>
      </p:sp>
      <p:sp>
        <p:nvSpPr>
          <p:cNvPr id="4" name="Slide Number Placeholder 3">
            <a:extLst>
              <a:ext uri="{FF2B5EF4-FFF2-40B4-BE49-F238E27FC236}">
                <a16:creationId xmlns:a16="http://schemas.microsoft.com/office/drawing/2014/main" id="{D17CE9B5-0E61-4998-80F5-A402574B4FA1}"/>
              </a:ext>
            </a:extLst>
          </p:cNvPr>
          <p:cNvSpPr>
            <a:spLocks noGrp="1"/>
          </p:cNvSpPr>
          <p:nvPr>
            <p:ph type="sldNum" idx="12"/>
          </p:nvPr>
        </p:nvSpPr>
        <p:spPr/>
        <p:txBody>
          <a:bodyPr/>
          <a:lstStyle/>
          <a:p>
            <a:r>
              <a:rPr lang="en-GB"/>
              <a:t>Slide </a:t>
            </a:r>
            <a:fld id="{440F5867-744E-4AA6-B0ED-4C44D2DFBB7B}" type="slidenum">
              <a:rPr lang="en-GB" smtClean="0"/>
              <a:pPr/>
              <a:t>90</a:t>
            </a:fld>
            <a:endParaRPr lang="en-GB" dirty="0"/>
          </a:p>
        </p:txBody>
      </p:sp>
      <p:sp>
        <p:nvSpPr>
          <p:cNvPr id="5" name="Footer Placeholder 4">
            <a:extLst>
              <a:ext uri="{FF2B5EF4-FFF2-40B4-BE49-F238E27FC236}">
                <a16:creationId xmlns:a16="http://schemas.microsoft.com/office/drawing/2014/main" id="{1BD351ED-5509-4A36-8CC5-74CC6702FFD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046DABD-9B12-48C7-9355-8EDA03BF9D8F}"/>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3816232150"/>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BB3C23-ED34-4C32-B218-D821DD976ED1}"/>
              </a:ext>
            </a:extLst>
          </p:cNvPr>
          <p:cNvSpPr>
            <a:spLocks noGrp="1"/>
          </p:cNvSpPr>
          <p:nvPr>
            <p:ph type="title"/>
          </p:nvPr>
        </p:nvSpPr>
        <p:spPr/>
        <p:txBody>
          <a:bodyPr/>
          <a:lstStyle/>
          <a:p>
            <a:r>
              <a:rPr lang="en-US" dirty="0"/>
              <a:t>Submission pipeline</a:t>
            </a:r>
          </a:p>
        </p:txBody>
      </p:sp>
      <p:sp>
        <p:nvSpPr>
          <p:cNvPr id="3" name="Content Placeholder 2">
            <a:extLst>
              <a:ext uri="{FF2B5EF4-FFF2-40B4-BE49-F238E27FC236}">
                <a16:creationId xmlns:a16="http://schemas.microsoft.com/office/drawing/2014/main" id="{994228CA-BAFA-4A8C-B493-FD3D06F66B11}"/>
              </a:ext>
            </a:extLst>
          </p:cNvPr>
          <p:cNvSpPr>
            <a:spLocks noGrp="1"/>
          </p:cNvSpPr>
          <p:nvPr>
            <p:ph idx="1"/>
          </p:nvPr>
        </p:nvSpPr>
        <p:spPr>
          <a:xfrm>
            <a:off x="914401" y="1751015"/>
            <a:ext cx="10361084" cy="4343400"/>
          </a:xfrm>
        </p:spPr>
        <p:txBody>
          <a:bodyPr/>
          <a:lstStyle/>
          <a:p>
            <a:pPr>
              <a:buFont typeface="Arial" panose="020B0604020202020204" pitchFamily="34" charset="0"/>
              <a:buChar char="•"/>
            </a:pPr>
            <a:r>
              <a:rPr lang="en-US" sz="2000" b="0" dirty="0"/>
              <a:t>Current pipeline:</a:t>
            </a:r>
          </a:p>
          <a:p>
            <a:pPr lvl="1" algn="just">
              <a:spcBef>
                <a:spcPct val="20000"/>
              </a:spcBef>
              <a:buFontTx/>
              <a:buChar char="•"/>
            </a:pPr>
            <a:endParaRPr lang="en-US" sz="1800" dirty="0"/>
          </a:p>
          <a:p>
            <a:pPr lvl="1" algn="just">
              <a:spcBef>
                <a:spcPct val="20000"/>
              </a:spcBef>
              <a:buFontTx/>
              <a:buChar char="•"/>
            </a:pPr>
            <a:endParaRPr lang="en-US" sz="1800" b="1" dirty="0"/>
          </a:p>
          <a:p>
            <a:pPr lvl="1" algn="just">
              <a:spcBef>
                <a:spcPct val="20000"/>
              </a:spcBef>
              <a:buFontTx/>
              <a:buChar char="•"/>
            </a:pPr>
            <a:endParaRPr lang="en-US" sz="1800" dirty="0"/>
          </a:p>
          <a:p>
            <a:pPr lvl="1" algn="just">
              <a:spcBef>
                <a:spcPct val="20000"/>
              </a:spcBef>
              <a:buFontTx/>
              <a:buChar char="•"/>
            </a:pPr>
            <a:endParaRPr lang="en-US" sz="1800" dirty="0"/>
          </a:p>
          <a:p>
            <a:pPr lvl="1" algn="just">
              <a:spcBef>
                <a:spcPct val="20000"/>
              </a:spcBef>
              <a:buFontTx/>
              <a:buChar char="•"/>
            </a:pPr>
            <a:endParaRPr lang="en-US" sz="1800" dirty="0"/>
          </a:p>
          <a:p>
            <a:pPr lvl="1" algn="just">
              <a:spcBef>
                <a:spcPct val="20000"/>
              </a:spcBef>
              <a:buFontTx/>
              <a:buChar char="•"/>
            </a:pPr>
            <a:endParaRPr lang="en-US" sz="1800" dirty="0"/>
          </a:p>
          <a:p>
            <a:pPr lvl="1" algn="just">
              <a:spcBef>
                <a:spcPct val="20000"/>
              </a:spcBef>
              <a:buFontTx/>
              <a:buChar char="•"/>
            </a:pPr>
            <a:endParaRPr lang="en-US" sz="1800" dirty="0"/>
          </a:p>
          <a:p>
            <a:pPr>
              <a:buFont typeface="Arial" panose="020B0604020202020204" pitchFamily="34" charset="0"/>
              <a:buChar char="•"/>
            </a:pPr>
            <a:endParaRPr lang="en-US" sz="2000" b="0" dirty="0"/>
          </a:p>
          <a:p>
            <a:pPr>
              <a:buFont typeface="Arial" panose="020B0604020202020204" pitchFamily="34" charset="0"/>
              <a:buChar char="•"/>
            </a:pPr>
            <a:r>
              <a:rPr lang="en-US" sz="2000" b="0" dirty="0"/>
              <a:t>If you have a submission and would like to allocate agenda time, please indicate the DCN and the submission topic. </a:t>
            </a:r>
          </a:p>
        </p:txBody>
      </p:sp>
      <p:sp>
        <p:nvSpPr>
          <p:cNvPr id="4" name="Slide Number Placeholder 3">
            <a:extLst>
              <a:ext uri="{FF2B5EF4-FFF2-40B4-BE49-F238E27FC236}">
                <a16:creationId xmlns:a16="http://schemas.microsoft.com/office/drawing/2014/main" id="{F24A7E18-7519-4C20-8B8D-59B42F66E213}"/>
              </a:ext>
            </a:extLst>
          </p:cNvPr>
          <p:cNvSpPr>
            <a:spLocks noGrp="1"/>
          </p:cNvSpPr>
          <p:nvPr>
            <p:ph type="sldNum" idx="12"/>
          </p:nvPr>
        </p:nvSpPr>
        <p:spPr/>
        <p:txBody>
          <a:bodyPr/>
          <a:lstStyle/>
          <a:p>
            <a:r>
              <a:rPr lang="en-GB"/>
              <a:t>Slide </a:t>
            </a:r>
            <a:fld id="{440F5867-744E-4AA6-B0ED-4C44D2DFBB7B}" type="slidenum">
              <a:rPr lang="en-GB" smtClean="0"/>
              <a:pPr/>
              <a:t>91</a:t>
            </a:fld>
            <a:endParaRPr lang="en-GB" dirty="0"/>
          </a:p>
        </p:txBody>
      </p:sp>
      <p:sp>
        <p:nvSpPr>
          <p:cNvPr id="5" name="Footer Placeholder 4">
            <a:extLst>
              <a:ext uri="{FF2B5EF4-FFF2-40B4-BE49-F238E27FC236}">
                <a16:creationId xmlns:a16="http://schemas.microsoft.com/office/drawing/2014/main" id="{A0D3163A-4B1E-4283-AAB7-88B5B31214D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FC2A14A-99BF-400F-B17D-6F39DA467155}"/>
              </a:ext>
            </a:extLst>
          </p:cNvPr>
          <p:cNvSpPr>
            <a:spLocks noGrp="1"/>
          </p:cNvSpPr>
          <p:nvPr>
            <p:ph type="dt" idx="15"/>
          </p:nvPr>
        </p:nvSpPr>
        <p:spPr/>
        <p:txBody>
          <a:bodyPr/>
          <a:lstStyle/>
          <a:p>
            <a:r>
              <a:rPr lang="en-US"/>
              <a:t>June 2021</a:t>
            </a:r>
            <a:endParaRPr lang="en-GB" dirty="0"/>
          </a:p>
        </p:txBody>
      </p:sp>
      <p:graphicFrame>
        <p:nvGraphicFramePr>
          <p:cNvPr id="8" name="Table 7">
            <a:extLst>
              <a:ext uri="{FF2B5EF4-FFF2-40B4-BE49-F238E27FC236}">
                <a16:creationId xmlns:a16="http://schemas.microsoft.com/office/drawing/2014/main" id="{20BCBFFF-DC01-4FFF-B157-BBB875F269B1}"/>
              </a:ext>
            </a:extLst>
          </p:cNvPr>
          <p:cNvGraphicFramePr>
            <a:graphicFrameLocks noGrp="1"/>
          </p:cNvGraphicFramePr>
          <p:nvPr>
            <p:extLst>
              <p:ext uri="{D42A27DB-BD31-4B8C-83A1-F6EECF244321}">
                <p14:modId xmlns:p14="http://schemas.microsoft.com/office/powerpoint/2010/main" val="2208693516"/>
              </p:ext>
            </p:extLst>
          </p:nvPr>
        </p:nvGraphicFramePr>
        <p:xfrm>
          <a:off x="914400" y="2239968"/>
          <a:ext cx="10361085" cy="2377328"/>
        </p:xfrm>
        <a:graphic>
          <a:graphicData uri="http://schemas.openxmlformats.org/drawingml/2006/table">
            <a:tbl>
              <a:tblPr firstRow="1" bandRow="1">
                <a:tableStyleId>{21E4AEA4-8DFA-4A89-87EB-49C32662AFE0}</a:tableStyleId>
              </a:tblPr>
              <a:tblGrid>
                <a:gridCol w="1492699">
                  <a:extLst>
                    <a:ext uri="{9D8B030D-6E8A-4147-A177-3AD203B41FA5}">
                      <a16:colId xmlns:a16="http://schemas.microsoft.com/office/drawing/2014/main" val="1606124545"/>
                    </a:ext>
                  </a:extLst>
                </a:gridCol>
                <a:gridCol w="2248741">
                  <a:extLst>
                    <a:ext uri="{9D8B030D-6E8A-4147-A177-3AD203B41FA5}">
                      <a16:colId xmlns:a16="http://schemas.microsoft.com/office/drawing/2014/main" val="955909157"/>
                    </a:ext>
                  </a:extLst>
                </a:gridCol>
                <a:gridCol w="4824536">
                  <a:extLst>
                    <a:ext uri="{9D8B030D-6E8A-4147-A177-3AD203B41FA5}">
                      <a16:colId xmlns:a16="http://schemas.microsoft.com/office/drawing/2014/main" val="1172985495"/>
                    </a:ext>
                  </a:extLst>
                </a:gridCol>
                <a:gridCol w="1795109">
                  <a:extLst>
                    <a:ext uri="{9D8B030D-6E8A-4147-A177-3AD203B41FA5}">
                      <a16:colId xmlns:a16="http://schemas.microsoft.com/office/drawing/2014/main" val="3046600212"/>
                    </a:ext>
                  </a:extLst>
                </a:gridCol>
              </a:tblGrid>
              <a:tr h="279755">
                <a:tc>
                  <a:txBody>
                    <a:bodyPr/>
                    <a:lstStyle/>
                    <a:p>
                      <a:pPr algn="ctr"/>
                      <a:r>
                        <a:rPr lang="en-US" sz="1800" dirty="0"/>
                        <a:t>DCN</a:t>
                      </a:r>
                    </a:p>
                  </a:txBody>
                  <a:tcPr marR="36000" marT="45712" marB="45712"/>
                </a:tc>
                <a:tc>
                  <a:txBody>
                    <a:bodyPr/>
                    <a:lstStyle/>
                    <a:p>
                      <a:pPr algn="ctr"/>
                      <a:r>
                        <a:rPr lang="en-US" sz="1800" dirty="0">
                          <a:solidFill>
                            <a:schemeClr val="bg1"/>
                          </a:solidFill>
                        </a:rPr>
                        <a:t>Presenter</a:t>
                      </a:r>
                    </a:p>
                  </a:txBody>
                  <a:tcPr marR="36000" marT="45712" marB="45712"/>
                </a:tc>
                <a:tc>
                  <a:txBody>
                    <a:bodyPr/>
                    <a:lstStyle/>
                    <a:p>
                      <a:pPr algn="ctr"/>
                      <a:r>
                        <a:rPr lang="en-US" sz="1800" kern="1200" dirty="0">
                          <a:solidFill>
                            <a:schemeClr val="bg1"/>
                          </a:solidFill>
                          <a:latin typeface="+mn-lt"/>
                          <a:ea typeface="+mn-ea"/>
                          <a:cs typeface="+mn-cs"/>
                        </a:rPr>
                        <a:t>Title</a:t>
                      </a:r>
                    </a:p>
                  </a:txBody>
                  <a:tcPr marR="36000" marT="45712" marB="45712"/>
                </a:tc>
                <a:tc>
                  <a:txBody>
                    <a:bodyPr/>
                    <a:lstStyle/>
                    <a:p>
                      <a:pPr algn="ctr"/>
                      <a:r>
                        <a:rPr lang="en-US" sz="1800" dirty="0">
                          <a:solidFill>
                            <a:schemeClr val="bg1"/>
                          </a:solidFill>
                        </a:rPr>
                        <a:t>Topic</a:t>
                      </a:r>
                    </a:p>
                  </a:txBody>
                  <a:tcPr marR="36000" marT="45712" marB="45712"/>
                </a:tc>
                <a:extLst>
                  <a:ext uri="{0D108BD9-81ED-4DB2-BD59-A6C34878D82A}">
                    <a16:rowId xmlns:a16="http://schemas.microsoft.com/office/drawing/2014/main" val="3255526064"/>
                  </a:ext>
                </a:extLst>
              </a:tr>
              <a:tr h="0">
                <a:tc>
                  <a:txBody>
                    <a:bodyPr/>
                    <a:lstStyle/>
                    <a:p>
                      <a:r>
                        <a:rPr lang="en-US" sz="1600" dirty="0"/>
                        <a:t>11-21-911</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comment-resolution-lb253-CID 5377</a:t>
                      </a:r>
                    </a:p>
                  </a:txBody>
                  <a:tcPr marT="45712" marB="45712"/>
                </a:tc>
                <a:tc>
                  <a:txBody>
                    <a:bodyPr/>
                    <a:lstStyle/>
                    <a:p>
                      <a:r>
                        <a:rPr lang="en-US" sz="1600" dirty="0"/>
                        <a:t>CR</a:t>
                      </a:r>
                    </a:p>
                  </a:txBody>
                  <a:tcPr marT="45712" marB="45712"/>
                </a:tc>
                <a:extLst>
                  <a:ext uri="{0D108BD9-81ED-4DB2-BD59-A6C34878D82A}">
                    <a16:rowId xmlns:a16="http://schemas.microsoft.com/office/drawing/2014/main" val="2042622864"/>
                  </a:ext>
                </a:extLst>
              </a:tr>
              <a:tr h="152392">
                <a:tc>
                  <a:txBody>
                    <a:bodyPr/>
                    <a:lstStyle/>
                    <a:p>
                      <a:r>
                        <a:rPr lang="en-US" sz="1600" dirty="0"/>
                        <a:t>11-21-929</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LMR frame CR</a:t>
                      </a:r>
                    </a:p>
                  </a:txBody>
                  <a:tcPr marT="45712" marB="45712"/>
                </a:tc>
                <a:tc>
                  <a:txBody>
                    <a:bodyPr/>
                    <a:lstStyle/>
                    <a:p>
                      <a:r>
                        <a:rPr lang="en-US" sz="1600" dirty="0"/>
                        <a:t>CR</a:t>
                      </a:r>
                    </a:p>
                  </a:txBody>
                  <a:tcPr marT="45712" marB="45712"/>
                </a:tc>
                <a:extLst>
                  <a:ext uri="{0D108BD9-81ED-4DB2-BD59-A6C34878D82A}">
                    <a16:rowId xmlns:a16="http://schemas.microsoft.com/office/drawing/2014/main" val="1413780422"/>
                  </a:ext>
                </a:extLst>
              </a:tr>
              <a:tr h="0">
                <a:tc>
                  <a:txBody>
                    <a:bodyPr/>
                    <a:lstStyle/>
                    <a:p>
                      <a:r>
                        <a:rPr lang="en-US" sz="1600" dirty="0"/>
                        <a:t>11-21-967</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err="1"/>
                        <a:t>Misc</a:t>
                      </a:r>
                      <a:r>
                        <a:rPr lang="en-US" sz="1600" dirty="0"/>
                        <a:t>-CID-resolution </a:t>
                      </a:r>
                    </a:p>
                  </a:txBody>
                  <a:tcPr marT="45712" marB="45712"/>
                </a:tc>
                <a:tc>
                  <a:txBody>
                    <a:bodyPr/>
                    <a:lstStyle/>
                    <a:p>
                      <a:r>
                        <a:rPr lang="en-US" sz="1600" dirty="0"/>
                        <a:t>CR</a:t>
                      </a:r>
                    </a:p>
                  </a:txBody>
                  <a:tcPr marT="45712" marB="45712"/>
                </a:tc>
                <a:extLst>
                  <a:ext uri="{0D108BD9-81ED-4DB2-BD59-A6C34878D82A}">
                    <a16:rowId xmlns:a16="http://schemas.microsoft.com/office/drawing/2014/main" val="2583281116"/>
                  </a:ext>
                </a:extLst>
              </a:tr>
              <a:tr h="0">
                <a:tc>
                  <a:txBody>
                    <a:bodyPr/>
                    <a:lstStyle/>
                    <a:p>
                      <a:r>
                        <a:rPr lang="en-US" sz="1600" dirty="0"/>
                        <a:t>11-21-968</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Youhan Kim</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Nominal Packet Padding for </a:t>
                      </a:r>
                      <a:r>
                        <a:rPr lang="en-US" sz="1600" dirty="0" err="1"/>
                        <a:t>Nonassociated</a:t>
                      </a:r>
                      <a:r>
                        <a:rPr lang="en-US" sz="1600" dirty="0"/>
                        <a:t> STAs</a:t>
                      </a:r>
                    </a:p>
                  </a:txBody>
                  <a:tcPr marT="45712" marB="45712"/>
                </a:tc>
                <a:tc>
                  <a:txBody>
                    <a:bodyPr/>
                    <a:lstStyle/>
                    <a:p>
                      <a:r>
                        <a:rPr lang="en-US" sz="1600" dirty="0"/>
                        <a:t>Amendment text</a:t>
                      </a:r>
                    </a:p>
                  </a:txBody>
                  <a:tcPr marT="45712" marB="45712"/>
                </a:tc>
                <a:extLst>
                  <a:ext uri="{0D108BD9-81ED-4DB2-BD59-A6C34878D82A}">
                    <a16:rowId xmlns:a16="http://schemas.microsoft.com/office/drawing/2014/main" val="404971853"/>
                  </a:ext>
                </a:extLst>
              </a:tr>
              <a:tr h="0">
                <a:tc>
                  <a:txBody>
                    <a:bodyPr/>
                    <a:lstStyle/>
                    <a:p>
                      <a:r>
                        <a:rPr lang="en-US" sz="1600" dirty="0"/>
                        <a:t>11-21-969</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Nehru Bhandaru </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LB253 CRs part C</a:t>
                      </a:r>
                    </a:p>
                  </a:txBody>
                  <a:tcPr marT="45712" marB="45712"/>
                </a:tc>
                <a:tc>
                  <a:txBody>
                    <a:bodyPr/>
                    <a:lstStyle/>
                    <a:p>
                      <a:r>
                        <a:rPr lang="en-US" sz="1600" dirty="0"/>
                        <a:t>CR</a:t>
                      </a:r>
                    </a:p>
                  </a:txBody>
                  <a:tcPr marT="45712" marB="45712"/>
                </a:tc>
                <a:extLst>
                  <a:ext uri="{0D108BD9-81ED-4DB2-BD59-A6C34878D82A}">
                    <a16:rowId xmlns:a16="http://schemas.microsoft.com/office/drawing/2014/main" val="3589511022"/>
                  </a:ext>
                </a:extLst>
              </a:tr>
              <a:tr h="0">
                <a:tc>
                  <a:txBody>
                    <a:bodyPr/>
                    <a:lstStyle/>
                    <a:p>
                      <a:r>
                        <a:rPr lang="en-US" sz="1600" dirty="0"/>
                        <a:t>11-21-989</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CID5044</a:t>
                      </a:r>
                    </a:p>
                  </a:txBody>
                  <a:tcPr marT="45712" marB="45712"/>
                </a:tc>
                <a:tc>
                  <a:txBody>
                    <a:bodyPr/>
                    <a:lstStyle/>
                    <a:p>
                      <a:r>
                        <a:rPr lang="en-US" sz="1600" dirty="0"/>
                        <a:t>CR</a:t>
                      </a:r>
                    </a:p>
                  </a:txBody>
                  <a:tcPr marT="45712" marB="45712"/>
                </a:tc>
                <a:extLst>
                  <a:ext uri="{0D108BD9-81ED-4DB2-BD59-A6C34878D82A}">
                    <a16:rowId xmlns:a16="http://schemas.microsoft.com/office/drawing/2014/main" val="2542463634"/>
                  </a:ext>
                </a:extLst>
              </a:tr>
            </a:tbl>
          </a:graphicData>
        </a:graphic>
      </p:graphicFrame>
    </p:spTree>
    <p:extLst>
      <p:ext uri="{BB962C8B-B14F-4D97-AF65-F5344CB8AC3E}">
        <p14:creationId xmlns:p14="http://schemas.microsoft.com/office/powerpoint/2010/main" val="301276120"/>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7093B6-3243-4D59-A348-CCF04BE0A347}"/>
              </a:ext>
            </a:extLst>
          </p:cNvPr>
          <p:cNvSpPr>
            <a:spLocks noGrp="1"/>
          </p:cNvSpPr>
          <p:nvPr>
            <p:ph type="title"/>
          </p:nvPr>
        </p:nvSpPr>
        <p:spPr/>
        <p:txBody>
          <a:bodyPr/>
          <a:lstStyle/>
          <a:p>
            <a:r>
              <a:rPr lang="en-US" dirty="0"/>
              <a:t>Scheduled telecons</a:t>
            </a:r>
          </a:p>
        </p:txBody>
      </p:sp>
      <p:sp>
        <p:nvSpPr>
          <p:cNvPr id="3" name="Content Placeholder 2">
            <a:extLst>
              <a:ext uri="{FF2B5EF4-FFF2-40B4-BE49-F238E27FC236}">
                <a16:creationId xmlns:a16="http://schemas.microsoft.com/office/drawing/2014/main" id="{F30A83CA-58D9-452A-AACC-13EE929DB1E6}"/>
              </a:ext>
            </a:extLst>
          </p:cNvPr>
          <p:cNvSpPr>
            <a:spLocks noGrp="1"/>
          </p:cNvSpPr>
          <p:nvPr>
            <p:ph idx="1"/>
          </p:nvPr>
        </p:nvSpPr>
        <p:spPr>
          <a:xfrm>
            <a:off x="839416" y="1751015"/>
            <a:ext cx="10361084" cy="4343400"/>
          </a:xfrm>
        </p:spPr>
        <p:txBody>
          <a:bodyPr/>
          <a:lstStyle/>
          <a:p>
            <a:pPr>
              <a:buFont typeface="Arial" panose="020B0604020202020204" pitchFamily="34" charset="0"/>
              <a:buChar char="•"/>
            </a:pPr>
            <a:r>
              <a:rPr lang="en-US" altLang="en-US" sz="2000" b="0" dirty="0"/>
              <a:t>June 30				Wed. 13:00 – 15:00 ET</a:t>
            </a:r>
          </a:p>
          <a:p>
            <a:pPr>
              <a:buFont typeface="Arial" panose="020B0604020202020204" pitchFamily="34" charset="0"/>
              <a:buChar char="•"/>
            </a:pPr>
            <a:r>
              <a:rPr lang="en-US" altLang="en-US" sz="2000" b="0" dirty="0"/>
              <a:t>July	7				Wed. 13:00 – 15:00 ET</a:t>
            </a:r>
          </a:p>
          <a:p>
            <a:pPr>
              <a:buFont typeface="Arial" panose="020B0604020202020204" pitchFamily="34" charset="0"/>
              <a:buChar char="•"/>
            </a:pPr>
            <a:r>
              <a:rPr lang="en-US" altLang="en-US" sz="2000" b="0" dirty="0"/>
              <a:t>July 1*, 8</a:t>
            </a:r>
            <a:r>
              <a:rPr lang="en-US" altLang="en-US" sz="1800" b="0" dirty="0"/>
              <a:t>*	</a:t>
            </a:r>
            <a:r>
              <a:rPr lang="en-US" altLang="en-US" sz="2000" b="0" dirty="0"/>
              <a:t>		Thur. 12:00 – 14:00 ET</a:t>
            </a:r>
          </a:p>
          <a:p>
            <a:pPr>
              <a:buFont typeface="Arial" panose="020B0604020202020204" pitchFamily="34" charset="0"/>
              <a:buChar char="•"/>
            </a:pPr>
            <a:endParaRPr lang="en-US" altLang="en-US" sz="2000" b="0" dirty="0"/>
          </a:p>
          <a:p>
            <a:pPr marL="0" indent="0"/>
            <a:endParaRPr lang="en-US" altLang="en-US" sz="1600" b="0" dirty="0"/>
          </a:p>
          <a:p>
            <a:pPr marL="0" indent="0"/>
            <a:endParaRPr lang="en-US" altLang="en-US" sz="1600" b="0" dirty="0"/>
          </a:p>
          <a:p>
            <a:pPr marL="0" indent="0"/>
            <a:endParaRPr lang="en-US" altLang="en-US" sz="1600" b="0" dirty="0"/>
          </a:p>
          <a:p>
            <a:pPr marL="0" indent="0"/>
            <a:endParaRPr lang="en-US" altLang="en-US" sz="1600" b="0" dirty="0"/>
          </a:p>
          <a:p>
            <a:pPr marL="0" indent="0"/>
            <a:endParaRPr lang="en-US" altLang="en-US" sz="1600" b="0" dirty="0"/>
          </a:p>
          <a:p>
            <a:pPr marL="0" indent="0"/>
            <a:r>
              <a:rPr lang="en-US" altLang="en-US" sz="2000" b="0" dirty="0"/>
              <a:t>* Newly announced telecons</a:t>
            </a:r>
          </a:p>
          <a:p>
            <a:pPr marL="0" indent="0"/>
            <a:r>
              <a:rPr lang="en-US" altLang="en-US" sz="2000" b="0" dirty="0"/>
              <a:t>**</a:t>
            </a:r>
            <a:r>
              <a:rPr lang="en-US" altLang="en-US" sz="1800" b="0" dirty="0"/>
              <a:t>WG May meeting is running July 9</a:t>
            </a:r>
            <a:r>
              <a:rPr lang="en-US" altLang="en-US" sz="1800" b="0" baseline="30000" dirty="0"/>
              <a:t>th</a:t>
            </a:r>
            <a:r>
              <a:rPr lang="en-US" altLang="en-US" sz="1800" b="0" dirty="0"/>
              <a:t>  – 16</a:t>
            </a:r>
            <a:r>
              <a:rPr lang="en-US" altLang="en-US" sz="1800" b="0" baseline="30000" dirty="0"/>
              <a:t>th</a:t>
            </a:r>
            <a:r>
              <a:rPr lang="en-US" altLang="en-US" sz="1800" b="0" dirty="0"/>
              <a:t> , refer to WG agenda doc.</a:t>
            </a:r>
          </a:p>
          <a:p>
            <a:pPr marL="0" indent="0"/>
            <a:r>
              <a:rPr lang="en-US" altLang="en-US" sz="1800" b="0" dirty="0"/>
              <a:t>+ </a:t>
            </a:r>
            <a:r>
              <a:rPr lang="en-US" altLang="en-US" sz="1800" b="0" dirty="0" err="1"/>
              <a:t>TGaz</a:t>
            </a:r>
            <a:r>
              <a:rPr lang="en-US" altLang="en-US" sz="1800" b="0" dirty="0"/>
              <a:t> Plenary (motion) meeting.</a:t>
            </a:r>
          </a:p>
        </p:txBody>
      </p:sp>
      <p:sp>
        <p:nvSpPr>
          <p:cNvPr id="4" name="Slide Number Placeholder 3">
            <a:extLst>
              <a:ext uri="{FF2B5EF4-FFF2-40B4-BE49-F238E27FC236}">
                <a16:creationId xmlns:a16="http://schemas.microsoft.com/office/drawing/2014/main" id="{C42C2128-FBFD-4CC0-AF0E-C8D3A3A3AF7C}"/>
              </a:ext>
            </a:extLst>
          </p:cNvPr>
          <p:cNvSpPr>
            <a:spLocks noGrp="1"/>
          </p:cNvSpPr>
          <p:nvPr>
            <p:ph type="sldNum" idx="12"/>
          </p:nvPr>
        </p:nvSpPr>
        <p:spPr/>
        <p:txBody>
          <a:bodyPr/>
          <a:lstStyle/>
          <a:p>
            <a:r>
              <a:rPr lang="en-GB"/>
              <a:t>Slide </a:t>
            </a:r>
            <a:fld id="{440F5867-744E-4AA6-B0ED-4C44D2DFBB7B}" type="slidenum">
              <a:rPr lang="en-GB" smtClean="0"/>
              <a:pPr/>
              <a:t>92</a:t>
            </a:fld>
            <a:endParaRPr lang="en-GB" dirty="0"/>
          </a:p>
        </p:txBody>
      </p:sp>
      <p:sp>
        <p:nvSpPr>
          <p:cNvPr id="5" name="Footer Placeholder 4">
            <a:extLst>
              <a:ext uri="{FF2B5EF4-FFF2-40B4-BE49-F238E27FC236}">
                <a16:creationId xmlns:a16="http://schemas.microsoft.com/office/drawing/2014/main" id="{3729A0E8-DECD-44DF-BD16-767526C65A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9AF5C31B-C59D-46E5-B2DC-5EE1CD0A161F}"/>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3401032769"/>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2212765390"/>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882356575"/>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t>Backup</a:t>
            </a:r>
          </a:p>
        </p:txBody>
      </p:sp>
      <p:sp>
        <p:nvSpPr>
          <p:cNvPr id="3" name="Content Placeholder 2"/>
          <p:cNvSpPr>
            <a:spLocks noGrp="1"/>
          </p:cNvSpPr>
          <p:nvPr>
            <p:ph idx="1"/>
          </p:nvPr>
        </p:nvSpPr>
        <p:spPr/>
        <p:txBody>
          <a:bodyPr/>
          <a:lstStyle/>
          <a:p>
            <a:r>
              <a:rPr lang="en-US"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121284206"/>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adopt text</a:t>
            </a:r>
          </a:p>
        </p:txBody>
      </p:sp>
      <p:sp>
        <p:nvSpPr>
          <p:cNvPr id="3" name="Content Placeholder 2"/>
          <p:cNvSpPr>
            <a:spLocks noGrp="1"/>
          </p:cNvSpPr>
          <p:nvPr>
            <p:ph idx="1"/>
          </p:nvPr>
        </p:nvSpPr>
        <p:spPr/>
        <p:txBody>
          <a:bodyPr/>
          <a:lstStyle/>
          <a:p>
            <a:r>
              <a:rPr lang="en-US" dirty="0"/>
              <a:t>Motion</a:t>
            </a:r>
          </a:p>
          <a:p>
            <a:pPr marL="0" indent="0"/>
            <a:r>
              <a:rPr lang="en-US" b="0" dirty="0"/>
              <a:t>Move to adopt document 11-18-xxxx r? to the 802.11az draft, instruct the technical editor to incorporate it in the 802.11az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1611601519"/>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11-20/140 “Meeting Minutes January 2020 session” posted to Mentor January 13</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11-20/14r0 as </a:t>
            </a:r>
            <a:r>
              <a:rPr lang="en-US" sz="2000" b="0" dirty="0" err="1"/>
              <a:t>TGaz</a:t>
            </a:r>
            <a:r>
              <a:rPr lang="en-US" sz="2000" b="0" dirty="0"/>
              <a:t> meeting minutes for the Jan. 2020 meeting.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2729203249"/>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11-20/249 “</a:t>
            </a:r>
            <a:r>
              <a:rPr lang="en-US" sz="2000" b="0" dirty="0" err="1"/>
              <a:t>TGaz</a:t>
            </a:r>
            <a:r>
              <a:rPr lang="en-US" sz="2000" b="0" dirty="0"/>
              <a:t> telecon minutes January 8</a:t>
            </a:r>
            <a:r>
              <a:rPr lang="en-US" sz="2000" b="0" baseline="30000" dirty="0"/>
              <a:t>th</a:t>
            </a:r>
            <a:r>
              <a:rPr lang="en-US" sz="2000" b="0" dirty="0"/>
              <a:t> 2020” posted to Mentor January 29</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11-20/249r0 as </a:t>
            </a:r>
            <a:r>
              <a:rPr lang="en-US" sz="2000" b="0" dirty="0" err="1"/>
              <a:t>TGaz</a:t>
            </a:r>
            <a:r>
              <a:rPr lang="en-US" sz="2000" b="0" dirty="0"/>
              <a:t> meeting minutes for the Jan. 8</a:t>
            </a:r>
            <a:r>
              <a:rPr lang="en-US" sz="2000" b="0" baseline="30000" dirty="0"/>
              <a:t>th</a:t>
            </a:r>
            <a:r>
              <a:rPr lang="en-US" sz="2000" b="0" dirty="0"/>
              <a:t> 2020 telecon.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563446950"/>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11-20/251 “</a:t>
            </a:r>
            <a:r>
              <a:rPr lang="en-US" sz="2000" b="0" dirty="0" err="1"/>
              <a:t>TGaz</a:t>
            </a:r>
            <a:r>
              <a:rPr lang="en-US" sz="2000" b="0" dirty="0"/>
              <a:t> telecon minutes January-February 2020” posted to Mentor Mar. 25</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11-20/251r0 as </a:t>
            </a:r>
            <a:r>
              <a:rPr lang="en-US" sz="2000" b="0" dirty="0" err="1"/>
              <a:t>TGaz</a:t>
            </a:r>
            <a:r>
              <a:rPr lang="en-US" sz="2000" b="0" dirty="0"/>
              <a:t> meeting minutes for the Jan. 29</a:t>
            </a:r>
            <a:r>
              <a:rPr lang="en-US" sz="2000" b="0" baseline="30000" dirty="0"/>
              <a:t>th</a:t>
            </a:r>
            <a:r>
              <a:rPr lang="en-US" sz="2000" b="0" dirty="0"/>
              <a:t>, Feb. 5</a:t>
            </a:r>
            <a:r>
              <a:rPr lang="en-US" sz="2000" b="0" baseline="30000" dirty="0"/>
              <a:t>th</a:t>
            </a:r>
            <a:r>
              <a:rPr lang="en-US" sz="2000" b="0" dirty="0"/>
              <a:t> , Feb. 12</a:t>
            </a:r>
            <a:r>
              <a:rPr lang="en-US" sz="2000" b="0" baseline="30000" dirty="0"/>
              <a:t>th</a:t>
            </a:r>
            <a:r>
              <a:rPr lang="en-US" sz="2000" b="0" dirty="0"/>
              <a:t> and Mar. 4 2020 telecons.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3026454083"/>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84D75958EA156945B96A9BA2920B642F" ma:contentTypeVersion="13" ma:contentTypeDescription="Create a new document." ma:contentTypeScope="" ma:versionID="8bb142fe4d78dbb3452ef4bf725bc080">
  <xsd:schema xmlns:xsd="http://www.w3.org/2001/XMLSchema" xmlns:xs="http://www.w3.org/2001/XMLSchema" xmlns:p="http://schemas.microsoft.com/office/2006/metadata/properties" xmlns:ns3="f2533ba4-53af-420a-89cf-577912c8763b" xmlns:ns4="5cbd6f90-5746-4c28-8323-c697ba0165b7" targetNamespace="http://schemas.microsoft.com/office/2006/metadata/properties" ma:root="true" ma:fieldsID="d7cda52873c3cfba9187473440357b1e" ns3:_="" ns4:_="">
    <xsd:import namespace="f2533ba4-53af-420a-89cf-577912c8763b"/>
    <xsd:import namespace="5cbd6f90-5746-4c28-8323-c697ba0165b7"/>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GenerationTime" minOccurs="0"/>
                <xsd:element ref="ns3:MediaServiceEventHashCode" minOccurs="0"/>
                <xsd:element ref="ns3:MediaServiceOCR" minOccurs="0"/>
                <xsd:element ref="ns3:MediaServiceDateTaken" minOccurs="0"/>
                <xsd:element ref="ns3:MediaServiceAutoKeyPoints" minOccurs="0"/>
                <xsd:element ref="ns3:MediaServiceKeyPoints" minOccurs="0"/>
                <xsd:element ref="ns3:MediaServiceLocation"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2533ba4-53af-420a-89cf-577912c8763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cbd6f90-5746-4c28-8323-c697ba0165b7"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2E347D0-8CE0-40BC-93E3-CD560CE834F6}">
  <ds:schemaRefs>
    <ds:schemaRef ds:uri="http://purl.org/dc/terms/"/>
    <ds:schemaRef ds:uri="http://schemas.openxmlformats.org/package/2006/metadata/core-properties"/>
    <ds:schemaRef ds:uri="5cbd6f90-5746-4c28-8323-c697ba0165b7"/>
    <ds:schemaRef ds:uri="http://schemas.microsoft.com/office/2006/documentManagement/types"/>
    <ds:schemaRef ds:uri="http://schemas.microsoft.com/office/infopath/2007/PartnerControls"/>
    <ds:schemaRef ds:uri="http://purl.org/dc/elements/1.1/"/>
    <ds:schemaRef ds:uri="http://schemas.microsoft.com/office/2006/metadata/properties"/>
    <ds:schemaRef ds:uri="f2533ba4-53af-420a-89cf-577912c8763b"/>
    <ds:schemaRef ds:uri="http://www.w3.org/XML/1998/namespace"/>
    <ds:schemaRef ds:uri="http://purl.org/dc/dcmitype/"/>
  </ds:schemaRefs>
</ds:datastoreItem>
</file>

<file path=customXml/itemProps2.xml><?xml version="1.0" encoding="utf-8"?>
<ds:datastoreItem xmlns:ds="http://schemas.openxmlformats.org/officeDocument/2006/customXml" ds:itemID="{40960296-99AE-4154-A540-179AFFA7BD4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2533ba4-53af-420a-89cf-577912c8763b"/>
    <ds:schemaRef ds:uri="5cbd6f90-5746-4c28-8323-c697ba0165b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4160736C-A0BE-4639-833A-85F68BE7871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802-11-Submission-16-9</Template>
  <TotalTime>147174</TotalTime>
  <Words>9450</Words>
  <Application>Microsoft Office PowerPoint</Application>
  <PresentationFormat>Widescreen</PresentationFormat>
  <Paragraphs>2354</Paragraphs>
  <Slides>104</Slides>
  <Notes>13</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104</vt:i4>
      </vt:variant>
    </vt:vector>
  </HeadingPairs>
  <TitlesOfParts>
    <vt:vector size="112" baseType="lpstr">
      <vt:lpstr>Arial</vt:lpstr>
      <vt:lpstr>Calibri</vt:lpstr>
      <vt:lpstr>Monotype Sorts</vt:lpstr>
      <vt:lpstr>Montserrat</vt:lpstr>
      <vt:lpstr>Times</vt:lpstr>
      <vt:lpstr>Times New Roman</vt:lpstr>
      <vt:lpstr>Office Theme</vt:lpstr>
      <vt:lpstr>Document</vt:lpstr>
      <vt:lpstr>TGaz Next Generation Positioning  Agenda for the May Electronic Meeting and  the Following Telecons Agenda</vt:lpstr>
      <vt:lpstr>IEEE 802.11 Task Group AZ Next Generation Positioning </vt:lpstr>
      <vt:lpstr>Abstract</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Instructions for Chairs of  standards development activities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lpstr>IEEE 802 Ground Rules</vt:lpstr>
      <vt:lpstr>IEEE 802 Rules Documents </vt:lpstr>
      <vt:lpstr>IEEE Event Conduct and Safety Statement </vt:lpstr>
      <vt:lpstr>IEEE Event Conduct and Safety Statement</vt:lpstr>
      <vt:lpstr>Meeting Decorum</vt:lpstr>
      <vt:lpstr>May IEEE  Electronic Meeting Week Agenda</vt:lpstr>
      <vt:lpstr>Submission List for the week</vt:lpstr>
      <vt:lpstr>IEEE Electronic Meeting Week – May 10th</vt:lpstr>
      <vt:lpstr>Submission List for the Tue. meeting</vt:lpstr>
      <vt:lpstr>Approval of previous meeting minutes</vt:lpstr>
      <vt:lpstr>Approval of previous meeting minutes</vt:lpstr>
      <vt:lpstr>Submissions Awaiting Motions</vt:lpstr>
      <vt:lpstr>Submissions Awaiting Motions</vt:lpstr>
      <vt:lpstr>Review Submissions</vt:lpstr>
      <vt:lpstr>PowerPoint Presentation</vt:lpstr>
      <vt:lpstr>IEEE Electronic Meeting slot – May 12th </vt:lpstr>
      <vt:lpstr>Submission List for the Wed. meeting</vt:lpstr>
      <vt:lpstr>Review Submissions</vt:lpstr>
      <vt:lpstr>Submission 11-21-761</vt:lpstr>
      <vt:lpstr>Submission 11-21-811</vt:lpstr>
      <vt:lpstr>PowerPoint Presentation</vt:lpstr>
      <vt:lpstr>PowerPoint Presentation</vt:lpstr>
      <vt:lpstr>IEEE Electronic Meeting slot – May 17th</vt:lpstr>
      <vt:lpstr>Submission List for the Wed. meeting</vt:lpstr>
      <vt:lpstr>PAR Extension</vt:lpstr>
      <vt:lpstr>Submission 11-21-810</vt:lpstr>
      <vt:lpstr>Submission 11-21-815</vt:lpstr>
      <vt:lpstr>Submission pipeline</vt:lpstr>
      <vt:lpstr>Timeline – updated past May meeting</vt:lpstr>
      <vt:lpstr>LB253 – Completion Status</vt:lpstr>
      <vt:lpstr>May Progress and Targets Towards the July Meeting</vt:lpstr>
      <vt:lpstr>Scheduled telecons</vt:lpstr>
      <vt:lpstr>PowerPoint Presentation</vt:lpstr>
      <vt:lpstr>PowerPoint Presentation</vt:lpstr>
      <vt:lpstr>TGaz May 26th Telecon - Agenda</vt:lpstr>
      <vt:lpstr>Submission 11-21-0835</vt:lpstr>
      <vt:lpstr>Submission 11-21-0864</vt:lpstr>
      <vt:lpstr>Submission pipeline</vt:lpstr>
      <vt:lpstr>Scheduled telecons</vt:lpstr>
      <vt:lpstr>PowerPoint Presentation</vt:lpstr>
      <vt:lpstr>PowerPoint Presentation</vt:lpstr>
      <vt:lpstr>TGaz June 2nd Telecon - Agenda</vt:lpstr>
      <vt:lpstr>LB253 Status</vt:lpstr>
      <vt:lpstr>Submission 11-21-901</vt:lpstr>
      <vt:lpstr>Submission 11-21-0917</vt:lpstr>
      <vt:lpstr>Submission pipeline</vt:lpstr>
      <vt:lpstr>Scheduled telecons</vt:lpstr>
      <vt:lpstr>PowerPoint Presentation</vt:lpstr>
      <vt:lpstr>PowerPoint Presentation</vt:lpstr>
      <vt:lpstr>TGaz June 9th Telecon - Agenda</vt:lpstr>
      <vt:lpstr>LB253 Status</vt:lpstr>
      <vt:lpstr>Submission 11-21-928</vt:lpstr>
      <vt:lpstr>Submission pipeline</vt:lpstr>
      <vt:lpstr>Scheduled telecons</vt:lpstr>
      <vt:lpstr>PowerPoint Presentation</vt:lpstr>
      <vt:lpstr>PowerPoint Presentation</vt:lpstr>
      <vt:lpstr>TGaz June 16th Telecon - Agenda</vt:lpstr>
      <vt:lpstr>LB253 Status</vt:lpstr>
      <vt:lpstr>Submission 11-21-978</vt:lpstr>
      <vt:lpstr>Submission pipeline</vt:lpstr>
      <vt:lpstr>Scheduled telecons</vt:lpstr>
      <vt:lpstr>PowerPoint Presentation</vt:lpstr>
      <vt:lpstr>PowerPoint Presentation</vt:lpstr>
      <vt:lpstr>TGaz June 23rd Telecon - Agenda</vt:lpstr>
      <vt:lpstr>Submission 11-21-967</vt:lpstr>
      <vt:lpstr>Submission pipeline</vt:lpstr>
      <vt:lpstr>Scheduled telecons</vt:lpstr>
      <vt:lpstr>PowerPoint Presentation</vt:lpstr>
      <vt:lpstr>PowerPoint Presentation</vt:lpstr>
      <vt:lpstr>TGaz June 24th Telecon - Agenda</vt:lpstr>
      <vt:lpstr>Submission 11-20-771 – Motions for Consideration</vt:lpstr>
      <vt:lpstr>Submission 11-21-??</vt:lpstr>
      <vt:lpstr>Submission pipeline</vt:lpstr>
      <vt:lpstr>Scheduled telecons</vt:lpstr>
      <vt:lpstr>PowerPoint Presentation</vt:lpstr>
      <vt:lpstr>PowerPoint Presentation</vt:lpstr>
      <vt:lpstr>Backup</vt:lpstr>
      <vt:lpstr>Motion to adopt text</vt:lpstr>
      <vt:lpstr>Approval of previous meeting minutes</vt:lpstr>
      <vt:lpstr>Approval of previous meeting minutes</vt:lpstr>
      <vt:lpstr>Approval of previous meeting minutes</vt:lpstr>
      <vt:lpstr>Approval of previous meeting minutes</vt:lpstr>
      <vt:lpstr>Comment Resolution from Ad Hoc and Telecon</vt:lpstr>
      <vt:lpstr>802.11 Template Instructions 2/4</vt:lpstr>
      <vt:lpstr>802.11 Template Instructions 3/4</vt:lpstr>
      <vt:lpstr>802.11 Template Instructions 4/4 Recommendations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710</cp:revision>
  <cp:lastPrinted>1601-01-01T00:00:00Z</cp:lastPrinted>
  <dcterms:created xsi:type="dcterms:W3CDTF">2018-08-06T10:28:59Z</dcterms:created>
  <dcterms:modified xsi:type="dcterms:W3CDTF">2021-06-24T13:54:48Z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e0fefc8e-efe4-41e0-baf1-140a4ea19220</vt:lpwstr>
  </property>
  <property fmtid="{D5CDD505-2E9C-101B-9397-08002B2CF9AE}" pid="3" name="CTP_TimeStamp">
    <vt:lpwstr>2020-08-21 00:51:45Z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y fmtid="{D5CDD505-2E9C-101B-9397-08002B2CF9AE}" pid="8" name="ContentTypeId">
    <vt:lpwstr>0x01010084D75958EA156945B96A9BA2920B642F</vt:lpwstr>
  </property>
</Properties>
</file>