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85" d="100"/>
          <a:sy n="85" d="100"/>
        </p:scale>
        <p:origin x="45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802.11-21/0473r0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optimizes-wi-fi-mobility-experie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news-events/newsroom/wi-fi-alliance-delivers-wi-fi-6e-certification-program" TargetMode="External"/><Relationship Id="rId5" Type="http://schemas.openxmlformats.org/officeDocument/2006/relationships/hyperlink" Target="https://www.wi-fi.org/news-events/newsroom/wi-fi-alliance-connects-and-expands-home-wi-fi" TargetMode="External"/><Relationship Id="rId4" Type="http://schemas.openxmlformats.org/officeDocument/2006/relationships/hyperlink" Target="https://www.wi-fi.org/news-events/newsroom/wi-fi-alliance-improves-quality-of-service-for-real-time-wi-fi-application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2021-03-16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6048672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altLang="en-US" sz="3300" b="0" dirty="0"/>
              <a:t>Wi-Fi Alliance work is continuing with regular task group teleconferences and remotely managed interoperability testing. Virtual member events are being held from time to time</a:t>
            </a:r>
          </a:p>
          <a:p>
            <a:pPr>
              <a:defRPr/>
            </a:pPr>
            <a:endParaRPr lang="en-US" altLang="en-US" sz="3300" b="0" dirty="0"/>
          </a:p>
          <a:p>
            <a:pPr>
              <a:defRPr/>
            </a:pPr>
            <a:r>
              <a:rPr lang="en-US" altLang="en-US" sz="3300" b="0" dirty="0"/>
              <a:t>Recent Items of note</a:t>
            </a:r>
          </a:p>
          <a:p>
            <a:pPr lvl="1">
              <a:defRPr/>
            </a:pPr>
            <a:r>
              <a:rPr lang="en-US" altLang="en-US" sz="2900" dirty="0"/>
              <a:t>3</a:t>
            </a:r>
            <a:r>
              <a:rPr lang="en-US" altLang="en-US" sz="2900" baseline="30000" dirty="0"/>
              <a:t>rd</a:t>
            </a:r>
            <a:r>
              <a:rPr lang="en-US" altLang="en-US" sz="2900" dirty="0"/>
              <a:t> Mar</a:t>
            </a:r>
            <a:r>
              <a:rPr lang="en-US" altLang="en-US" sz="2900" b="0" dirty="0"/>
              <a:t> 20210 : </a:t>
            </a:r>
            <a:r>
              <a:rPr lang="en-US" altLang="en-US" sz="2900" dirty="0"/>
              <a:t>Wi-Fi Alliance® optimizes Wi-Fi® mobility experience</a:t>
            </a:r>
          </a:p>
          <a:p>
            <a:pPr lvl="1">
              <a:defRPr/>
            </a:pPr>
            <a:r>
              <a:rPr lang="en-US" altLang="en-US" sz="2900" dirty="0">
                <a:hlinkClick r:id="rId3"/>
              </a:rPr>
              <a:t>https://www.wi-fi.org/news-events/newsroom/wi-fi-alliance-optimizes-wi-fi-mobility-experience</a:t>
            </a:r>
            <a:r>
              <a:rPr lang="en-US" altLang="en-US" sz="2900" dirty="0"/>
              <a:t> </a:t>
            </a:r>
            <a:endParaRPr lang="en-US" altLang="en-US" sz="2500" dirty="0"/>
          </a:p>
          <a:p>
            <a:pPr lvl="1"/>
            <a:r>
              <a:rPr lang="en-US" altLang="en-US" sz="2900" dirty="0">
                <a:solidFill>
                  <a:srgbClr val="000000"/>
                </a:solidFill>
              </a:rPr>
              <a:t>23</a:t>
            </a:r>
            <a:r>
              <a:rPr lang="en-US" altLang="en-US" sz="2900" baseline="30000" dirty="0">
                <a:solidFill>
                  <a:srgbClr val="000000"/>
                </a:solidFill>
              </a:rPr>
              <a:t>rd</a:t>
            </a:r>
            <a:r>
              <a:rPr lang="en-US" altLang="en-US" sz="2900" dirty="0">
                <a:solidFill>
                  <a:srgbClr val="000000"/>
                </a:solidFill>
              </a:rPr>
              <a:t> Feb 2021 :Wi-Fi Alliance® improves Quality of Service for real-time Wi-Fi® applications </a:t>
            </a:r>
            <a:endParaRPr lang="en-US" altLang="en-US" sz="2900" dirty="0">
              <a:hlinkClick r:id="rId4"/>
            </a:endParaRPr>
          </a:p>
          <a:p>
            <a:pPr lvl="1"/>
            <a:r>
              <a:rPr lang="en-US" altLang="en-US" sz="2900" dirty="0">
                <a:hlinkClick r:id="rId4"/>
              </a:rPr>
              <a:t>https://www.wi-fi.org/news-events/newsroom/wi-fi-alliance-improves-quality-of-service-for-real-time-wi-fi-applications</a:t>
            </a:r>
            <a:r>
              <a:rPr lang="en-US" altLang="en-US" sz="2900" dirty="0"/>
              <a:t> </a:t>
            </a:r>
          </a:p>
          <a:p>
            <a:pPr lvl="1"/>
            <a:r>
              <a:rPr lang="en-US" altLang="en-US" sz="2900" dirty="0"/>
              <a:t>4</a:t>
            </a:r>
            <a:r>
              <a:rPr lang="en-US" altLang="en-US" sz="2900" baseline="30000" dirty="0"/>
              <a:t>th</a:t>
            </a:r>
            <a:r>
              <a:rPr lang="en-US" altLang="en-US" sz="2900" dirty="0"/>
              <a:t> Feb 2021: Wi-Fi Alliance® connects and expands home Wi-Fi® </a:t>
            </a:r>
          </a:p>
          <a:p>
            <a:pPr lvl="1"/>
            <a:r>
              <a:rPr lang="en-US" altLang="en-US" sz="2900" dirty="0">
                <a:hlinkClick r:id="rId5"/>
              </a:rPr>
              <a:t>https://www.wi-fi.org/news-events/newsroom/wi-fi-alliance-connects-and-expands-home-wi-fi</a:t>
            </a:r>
            <a:r>
              <a:rPr lang="en-US" altLang="en-US" sz="2900" dirty="0"/>
              <a:t> </a:t>
            </a:r>
          </a:p>
          <a:p>
            <a:pPr lvl="1"/>
            <a:r>
              <a:rPr lang="it-IT" altLang="en-US" sz="2900" dirty="0"/>
              <a:t>11° Jan 2021 Wi-Fi Alliance® delivers Wi-Fi 6E certification program </a:t>
            </a:r>
            <a:endParaRPr lang="en-US" altLang="en-US" sz="2900" dirty="0">
              <a:hlinkClick r:id="rId6"/>
            </a:endParaRPr>
          </a:p>
          <a:p>
            <a:pPr lvl="1"/>
            <a:r>
              <a:rPr lang="en-US" altLang="en-US" sz="2900" dirty="0">
                <a:hlinkClick r:id="rId6"/>
              </a:rPr>
              <a:t>https://www.wi-fi.org/news-events/newsroom/wi-fi-alliance-delivers-wi-fi-6e-certification-program</a:t>
            </a:r>
            <a:r>
              <a:rPr lang="en-US" altLang="en-US" sz="2900" dirty="0"/>
              <a:t> </a:t>
            </a:r>
          </a:p>
          <a:p>
            <a:pPr marL="457200" lvl="1" indent="0">
              <a:buNone/>
            </a:pPr>
            <a:endParaRPr lang="en-US" altLang="en-US" sz="3300" b="0" dirty="0"/>
          </a:p>
          <a:p>
            <a:pPr>
              <a:defRPr/>
            </a:pPr>
            <a:r>
              <a:rPr lang="en-US" altLang="en-US" sz="3300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2500" dirty="0"/>
              <a:t>  </a:t>
            </a:r>
          </a:p>
          <a:p>
            <a:pPr lvl="1">
              <a:defRPr/>
            </a:pPr>
            <a:r>
              <a:rPr lang="en-US" altLang="en-US" sz="2500" dirty="0"/>
              <a:t>60GHz</a:t>
            </a:r>
          </a:p>
          <a:p>
            <a:pPr lvl="1">
              <a:defRPr/>
            </a:pPr>
            <a:r>
              <a:rPr lang="en-US" altLang="en-US" sz="2500" dirty="0" err="1"/>
              <a:t>HaLow</a:t>
            </a:r>
            <a:endParaRPr lang="en-US" altLang="en-US" sz="2500" dirty="0"/>
          </a:p>
          <a:p>
            <a:pPr lvl="1">
              <a:defRPr/>
            </a:pPr>
            <a:r>
              <a:rPr lang="en-US" altLang="en-US" sz="2500" dirty="0"/>
              <a:t>Wi-Fi 6</a:t>
            </a:r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lvl="1">
              <a:defRPr/>
            </a:pPr>
            <a:r>
              <a:rPr lang="en-US" altLang="en-US" sz="1600" dirty="0"/>
              <a:t>Location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317</Words>
  <Application>Microsoft Office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2021-03-16T03:37:57Z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