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3" r:id="rId8"/>
    <p:sldId id="268" r:id="rId9"/>
    <p:sldId id="270" r:id="rId10"/>
    <p:sldId id="269" r:id="rId11"/>
    <p:sldId id="273" r:id="rId12"/>
    <p:sldId id="271" r:id="rId13"/>
    <p:sldId id="272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>
        <p:scale>
          <a:sx n="100" d="100"/>
          <a:sy n="100" d="100"/>
        </p:scale>
        <p:origin x="216" y="4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17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5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62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25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81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82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2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28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802.11-21/0448r0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Mark RISON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Mark RISON (Samsung)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802.11-21/0448r0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Miscellaneous 11me/D0.0 issues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79053"/>
              </p:ext>
            </p:extLst>
          </p:nvPr>
        </p:nvGraphicFramePr>
        <p:xfrm>
          <a:off x="996950" y="2419350"/>
          <a:ext cx="10225088" cy="291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4" imgW="10418812" imgH="2990602" progId="Word.Document.8">
                  <p:embed/>
                </p:oleObj>
              </mc:Choice>
              <mc:Fallback>
                <p:oleObj name="Document" r:id="rId4" imgW="10418812" imgH="29906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225088" cy="2919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in a QBSS (Data)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"</a:t>
            </a:r>
            <a:r>
              <a:rPr lang="en-GB" dirty="0"/>
              <a:t>A </a:t>
            </a:r>
            <a:r>
              <a:rPr lang="en-GB" dirty="0" err="1"/>
              <a:t>QoS</a:t>
            </a:r>
            <a:r>
              <a:rPr lang="en-GB" dirty="0"/>
              <a:t> STA shall use </a:t>
            </a:r>
            <a:r>
              <a:rPr lang="en-GB" dirty="0" err="1"/>
              <a:t>QoS</a:t>
            </a:r>
            <a:r>
              <a:rPr lang="en-GB" dirty="0"/>
              <a:t> Data frames for all MSDU transfers to </a:t>
            </a:r>
            <a:r>
              <a:rPr lang="en-GB" dirty="0" smtClean="0"/>
              <a:t>another </a:t>
            </a:r>
            <a:r>
              <a:rPr lang="en-GB" dirty="0" err="1"/>
              <a:t>QoS</a:t>
            </a:r>
            <a:r>
              <a:rPr lang="en-GB" dirty="0"/>
              <a:t> STA."</a:t>
            </a:r>
          </a:p>
          <a:p>
            <a:pPr lvl="1">
              <a:buFont typeface="Times New Roman" pitchFamily="16" charset="0"/>
              <a:buChar char="•"/>
            </a:pPr>
            <a:r>
              <a:rPr lang="eo-001" dirty="0" smtClean="0"/>
              <a:t>…</a:t>
            </a:r>
            <a:r>
              <a:rPr lang="en-GB" dirty="0" smtClean="0"/>
              <a:t> but that's </a:t>
            </a:r>
            <a:r>
              <a:rPr lang="en-GB" dirty="0"/>
              <a:t>in 10.23.3.5 HCCA transfer rules so </a:t>
            </a:r>
            <a:r>
              <a:rPr lang="en-GB" dirty="0" smtClean="0"/>
              <a:t>probably doesn't </a:t>
            </a:r>
            <a:r>
              <a:rPr lang="en-GB" dirty="0"/>
              <a:t>apply </a:t>
            </a:r>
            <a:r>
              <a:rPr lang="en-GB" dirty="0" smtClean="0"/>
              <a:t>in a </a:t>
            </a:r>
            <a:r>
              <a:rPr lang="en-GB" dirty="0"/>
              <a:t>QBSS that doesn't use </a:t>
            </a:r>
            <a:r>
              <a:rPr lang="en-GB" dirty="0" smtClean="0"/>
              <a:t>HCCA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"In a </a:t>
            </a:r>
            <a:r>
              <a:rPr lang="en-GB" dirty="0" err="1"/>
              <a:t>QoS</a:t>
            </a:r>
            <a:r>
              <a:rPr lang="en-GB" dirty="0"/>
              <a:t> STA, the TID parameter of the MA-</a:t>
            </a:r>
            <a:r>
              <a:rPr lang="en-GB" dirty="0" err="1"/>
              <a:t>UNITDATA.request</a:t>
            </a:r>
            <a:r>
              <a:rPr lang="en-GB" dirty="0"/>
              <a:t> primitive </a:t>
            </a:r>
            <a:r>
              <a:rPr lang="en-GB" dirty="0" smtClean="0"/>
              <a:t>results </a:t>
            </a:r>
            <a:r>
              <a:rPr lang="en-GB" dirty="0"/>
              <a:t>in a TID being </a:t>
            </a:r>
            <a:r>
              <a:rPr lang="en-GB" dirty="0" smtClean="0"/>
              <a:t>specified </a:t>
            </a:r>
            <a:r>
              <a:rPr lang="en-GB" dirty="0"/>
              <a:t>for the transmitted MSDU</a:t>
            </a:r>
            <a:r>
              <a:rPr lang="en-GB" dirty="0" smtClean="0"/>
              <a:t>.“</a:t>
            </a:r>
          </a:p>
          <a:p>
            <a:pPr lvl="1">
              <a:buFont typeface="Times New Roman" pitchFamily="16" charset="0"/>
              <a:buChar char="•"/>
            </a:pPr>
            <a:r>
              <a:rPr lang="eo-001" dirty="0" smtClean="0"/>
              <a:t>…</a:t>
            </a:r>
            <a:r>
              <a:rPr lang="en-GB" dirty="0" smtClean="0"/>
              <a:t> implies </a:t>
            </a:r>
            <a:r>
              <a:rPr lang="en-GB" dirty="0"/>
              <a:t>use of </a:t>
            </a:r>
            <a:r>
              <a:rPr lang="en-GB" dirty="0" err="1"/>
              <a:t>QoS</a:t>
            </a:r>
            <a:r>
              <a:rPr lang="en-GB" dirty="0"/>
              <a:t> Control header and </a:t>
            </a:r>
            <a:r>
              <a:rPr lang="en-GB" dirty="0" smtClean="0"/>
              <a:t>hence </a:t>
            </a:r>
            <a:r>
              <a:rPr lang="en-GB" dirty="0" err="1"/>
              <a:t>QoS</a:t>
            </a:r>
            <a:r>
              <a:rPr lang="en-GB" dirty="0"/>
              <a:t> frames</a:t>
            </a:r>
            <a:r>
              <a:rPr lang="en-GB" dirty="0" smtClean="0"/>
              <a:t>?</a:t>
            </a:r>
          </a:p>
          <a:p>
            <a:pPr lvl="1">
              <a:buFont typeface="Times New Roman" pitchFamily="16" charset="0"/>
              <a:buChar char="•"/>
            </a:pPr>
            <a:r>
              <a:rPr lang="eo-001" dirty="0" smtClean="0"/>
              <a:t>…</a:t>
            </a:r>
            <a:r>
              <a:rPr lang="en-GB" dirty="0" smtClean="0"/>
              <a:t> but doesn’t then allow non-</a:t>
            </a:r>
            <a:r>
              <a:rPr lang="en-GB" dirty="0" err="1" smtClean="0"/>
              <a:t>QoS</a:t>
            </a:r>
            <a:r>
              <a:rPr lang="en-GB" dirty="0" smtClean="0"/>
              <a:t> data broadcasts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410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in a QBSS (Data)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Bonus question: what replay counter is used for non-</a:t>
            </a:r>
            <a:r>
              <a:rPr lang="en-GB" dirty="0" err="1" smtClean="0"/>
              <a:t>QoS</a:t>
            </a:r>
            <a:r>
              <a:rPr lang="en-GB" dirty="0" smtClean="0"/>
              <a:t> Data frames (assuming there is more than one replay counter for the PTKSA or GTKSA, as appropriate)?</a:t>
            </a:r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770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in a QBSS (Null)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Can a QSTA in a QBSS send a (non-</a:t>
            </a:r>
            <a:r>
              <a:rPr lang="en-GB" dirty="0" err="1" smtClean="0"/>
              <a:t>QoS</a:t>
            </a:r>
            <a:r>
              <a:rPr lang="en-GB" dirty="0" smtClean="0"/>
              <a:t>) Null to another QSTA?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e.g. for PM bit signalling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My mental model was “no, QSTAs in a QBSS use </a:t>
            </a:r>
            <a:r>
              <a:rPr lang="en-GB" dirty="0" err="1" smtClean="0"/>
              <a:t>QoS</a:t>
            </a:r>
            <a:r>
              <a:rPr lang="en-GB" dirty="0" smtClean="0"/>
              <a:t> frames (except for broadcasts from a QAP when non-QSTAs are members of the QBSS)”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However, I cannot find this clearly in the spec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991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in a QBSS (Null)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“A TXOP limit of 0 indicates that the TXOP holder may transmit or cause to be transmitted (as responses) </a:t>
            </a:r>
            <a:r>
              <a:rPr lang="en-GB" sz="2000" dirty="0" smtClean="0"/>
              <a:t>the following </a:t>
            </a:r>
            <a:r>
              <a:rPr lang="en-GB" sz="2000" dirty="0"/>
              <a:t>within the current TXOP:</a:t>
            </a:r>
          </a:p>
          <a:p>
            <a:pPr marL="0" indent="0"/>
            <a:r>
              <a:rPr lang="en-GB" sz="2000" dirty="0" smtClean="0"/>
              <a:t>	a</a:t>
            </a:r>
            <a:r>
              <a:rPr lang="en-GB" sz="2000" dirty="0"/>
              <a:t>) One of the following at any rate, subject to the rules in 10.6 (</a:t>
            </a:r>
            <a:r>
              <a:rPr lang="en-GB" sz="2000" dirty="0" err="1"/>
              <a:t>Multirate</a:t>
            </a:r>
            <a:r>
              <a:rPr lang="en-GB" sz="2000" dirty="0"/>
              <a:t> support)</a:t>
            </a:r>
          </a:p>
          <a:p>
            <a:pPr marL="0" indent="0"/>
            <a:r>
              <a:rPr lang="en-GB" sz="2000" dirty="0" smtClean="0"/>
              <a:t>		</a:t>
            </a:r>
            <a:r>
              <a:rPr lang="en-GB" sz="1800" dirty="0" smtClean="0"/>
              <a:t>1</a:t>
            </a:r>
            <a:r>
              <a:rPr lang="en-GB" sz="1800" dirty="0"/>
              <a:t>) One or more SU PPDUs carrying fragments of a single MSDU or MMPDU</a:t>
            </a:r>
          </a:p>
          <a:p>
            <a:pPr marL="0" indent="0"/>
            <a:r>
              <a:rPr lang="en-GB" sz="1800" dirty="0" smtClean="0"/>
              <a:t>		2</a:t>
            </a:r>
            <a:r>
              <a:rPr lang="en-GB" sz="1800" dirty="0"/>
              <a:t>) </a:t>
            </a:r>
            <a:r>
              <a:rPr lang="en-GB" sz="1800" dirty="0" smtClean="0"/>
              <a:t>An</a:t>
            </a:r>
            <a:r>
              <a:rPr lang="eo-001" sz="1800" dirty="0" smtClean="0"/>
              <a:t> </a:t>
            </a:r>
            <a:r>
              <a:rPr lang="en-GB" sz="1800" dirty="0" smtClean="0"/>
              <a:t>SU</a:t>
            </a:r>
            <a:r>
              <a:rPr lang="eo-001" sz="1800" dirty="0" smtClean="0"/>
              <a:t> </a:t>
            </a:r>
            <a:r>
              <a:rPr lang="en-GB" sz="1800" dirty="0" smtClean="0"/>
              <a:t>PPDU</a:t>
            </a:r>
            <a:r>
              <a:rPr lang="eo-001" sz="1800" dirty="0" smtClean="0"/>
              <a:t> </a:t>
            </a:r>
            <a:r>
              <a:rPr lang="en-GB" sz="1800" dirty="0" smtClean="0"/>
              <a:t>or</a:t>
            </a:r>
            <a:r>
              <a:rPr lang="eo-001" sz="1800" dirty="0" smtClean="0"/>
              <a:t> </a:t>
            </a:r>
            <a:r>
              <a:rPr lang="en-GB" sz="1800" dirty="0" smtClean="0"/>
              <a:t>a</a:t>
            </a:r>
            <a:r>
              <a:rPr lang="eo-001" sz="1800" dirty="0" smtClean="0"/>
              <a:t> </a:t>
            </a:r>
            <a:r>
              <a:rPr lang="en-GB" sz="1800" dirty="0" smtClean="0"/>
              <a:t>VHT</a:t>
            </a:r>
            <a:r>
              <a:rPr lang="eo-001" sz="1800" dirty="0" smtClean="0"/>
              <a:t> </a:t>
            </a:r>
            <a:r>
              <a:rPr lang="en-GB" sz="1800" dirty="0" smtClean="0"/>
              <a:t>MU</a:t>
            </a:r>
            <a:r>
              <a:rPr lang="eo-001" sz="1800" dirty="0" smtClean="0"/>
              <a:t> </a:t>
            </a:r>
            <a:r>
              <a:rPr lang="en-GB" sz="1800" dirty="0" smtClean="0"/>
              <a:t>PPDU</a:t>
            </a:r>
            <a:r>
              <a:rPr lang="eo-001" sz="1800" dirty="0" smtClean="0"/>
              <a:t> </a:t>
            </a:r>
            <a:r>
              <a:rPr lang="en-GB" sz="1800" dirty="0" smtClean="0"/>
              <a:t>carrying</a:t>
            </a:r>
            <a:r>
              <a:rPr lang="eo-001" sz="1800" dirty="0" smtClean="0"/>
              <a:t> </a:t>
            </a:r>
            <a:r>
              <a:rPr lang="en-GB" sz="1800" dirty="0" smtClean="0"/>
              <a:t>a</a:t>
            </a:r>
            <a:r>
              <a:rPr lang="eo-001" sz="1800" dirty="0" smtClean="0"/>
              <a:t> </a:t>
            </a:r>
            <a:r>
              <a:rPr lang="en-GB" sz="1800" dirty="0" smtClean="0"/>
              <a:t>single</a:t>
            </a:r>
            <a:r>
              <a:rPr lang="eo-001" sz="1800" dirty="0" smtClean="0"/>
              <a:t> </a:t>
            </a:r>
            <a:r>
              <a:rPr lang="en-GB" sz="1800" dirty="0" smtClean="0"/>
              <a:t>MSDU,</a:t>
            </a:r>
            <a:r>
              <a:rPr lang="eo-001" sz="1800" dirty="0" smtClean="0"/>
              <a:t> </a:t>
            </a:r>
            <a:r>
              <a:rPr lang="en-GB" sz="1800" dirty="0" smtClean="0"/>
              <a:t>a</a:t>
            </a:r>
            <a:r>
              <a:rPr lang="eo-001" sz="1800" dirty="0" smtClean="0"/>
              <a:t> </a:t>
            </a:r>
            <a:r>
              <a:rPr lang="en-GB" sz="1800" dirty="0" smtClean="0"/>
              <a:t>single</a:t>
            </a:r>
            <a:r>
              <a:rPr lang="eo-001" sz="1800" dirty="0" smtClean="0"/>
              <a:t> </a:t>
            </a:r>
            <a:r>
              <a:rPr lang="en-GB" sz="1800" dirty="0" smtClean="0"/>
              <a:t>MMPDU,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			a single A-MSDU</a:t>
            </a:r>
            <a:r>
              <a:rPr lang="en-GB" sz="1800" dirty="0"/>
              <a:t>, or a single A-MPDU</a:t>
            </a:r>
          </a:p>
          <a:p>
            <a:pPr marL="0" indent="0"/>
            <a:r>
              <a:rPr lang="en-GB" sz="1800" dirty="0" smtClean="0"/>
              <a:t>		3</a:t>
            </a:r>
            <a:r>
              <a:rPr lang="en-GB" sz="1800" dirty="0"/>
              <a:t>) A VHT MU PPDU carrying A-MPDUs to different users (a single A-MPDU to each user</a:t>
            </a:r>
            <a:r>
              <a:rPr lang="en-GB" sz="1800" dirty="0" smtClean="0"/>
              <a:t>)</a:t>
            </a:r>
            <a:br>
              <a:rPr lang="en-GB" sz="1800" dirty="0" smtClean="0"/>
            </a:br>
            <a:r>
              <a:rPr lang="en-GB" sz="1800" dirty="0" smtClean="0"/>
              <a:t>		4</a:t>
            </a:r>
            <a:r>
              <a:rPr lang="en-GB" sz="1800" dirty="0"/>
              <a:t>) A </a:t>
            </a:r>
            <a:r>
              <a:rPr lang="en-GB" sz="1800" dirty="0" err="1">
                <a:solidFill>
                  <a:srgbClr val="FF0000"/>
                </a:solidFill>
              </a:rPr>
              <a:t>QoS</a:t>
            </a:r>
            <a:r>
              <a:rPr lang="en-GB" sz="1800" dirty="0">
                <a:solidFill>
                  <a:srgbClr val="FF0000"/>
                </a:solidFill>
              </a:rPr>
              <a:t> Null</a:t>
            </a:r>
            <a:r>
              <a:rPr lang="en-GB" sz="1800" dirty="0"/>
              <a:t> frame or PS-Poll frame </a:t>
            </a:r>
            <a:r>
              <a:rPr lang="en-GB" sz="1800" dirty="0" smtClean="0"/>
              <a:t>that </a:t>
            </a:r>
            <a:r>
              <a:rPr lang="en-GB" sz="1800" dirty="0"/>
              <a:t>is not an </a:t>
            </a:r>
            <a:r>
              <a:rPr lang="en-GB" sz="1800" dirty="0" err="1"/>
              <a:t>PS-Poll+BDT</a:t>
            </a:r>
            <a:r>
              <a:rPr lang="en-GB" sz="1800" dirty="0"/>
              <a:t> frame</a:t>
            </a:r>
            <a:r>
              <a:rPr lang="en-GB" sz="2000" dirty="0"/>
              <a:t>”</a:t>
            </a:r>
          </a:p>
          <a:p>
            <a:pPr lvl="1">
              <a:buFont typeface="Times New Roman" pitchFamily="16" charset="0"/>
              <a:buChar char="•"/>
            </a:pPr>
            <a:r>
              <a:rPr lang="eo-001" dirty="0" smtClean="0"/>
              <a:t>…</a:t>
            </a:r>
            <a:r>
              <a:rPr lang="en-GB" dirty="0" smtClean="0"/>
              <a:t> but that’s a bit indirect (and doesn’t apply if the TXOP limit is non-zero, or in cases when a </a:t>
            </a:r>
            <a:r>
              <a:rPr lang="en-GB" dirty="0" err="1" smtClean="0"/>
              <a:t>QoS</a:t>
            </a:r>
            <a:r>
              <a:rPr lang="en-GB" dirty="0" smtClean="0"/>
              <a:t> Null is permitted in an A-MPDU)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020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802.11-2020</a:t>
            </a:r>
          </a:p>
          <a:p>
            <a:r>
              <a:rPr lang="en-GB" dirty="0" smtClean="0"/>
              <a:t>20/0435</a:t>
            </a:r>
          </a:p>
          <a:p>
            <a:r>
              <a:rPr lang="en-GB" dirty="0" smtClean="0"/>
              <a:t>19/0856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examines various miscellaneous points left over from </a:t>
            </a:r>
            <a:r>
              <a:rPr lang="en-GB" dirty="0" err="1" smtClean="0"/>
              <a:t>REVmd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QoS</a:t>
            </a:r>
            <a:r>
              <a:rPr lang="en-GB" dirty="0" smtClean="0"/>
              <a:t> Data frame”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Per CID 4259 in </a:t>
            </a:r>
            <a:r>
              <a:rPr lang="en-GB" dirty="0" err="1" smtClean="0"/>
              <a:t>REVmd</a:t>
            </a:r>
            <a:r>
              <a:rPr lang="en-GB" dirty="0" smtClean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"</a:t>
            </a:r>
            <a:r>
              <a:rPr lang="en-GB" dirty="0" err="1"/>
              <a:t>QoS</a:t>
            </a:r>
            <a:r>
              <a:rPr lang="en-GB" dirty="0"/>
              <a:t> Data frame" is ambiguous.  It could mean Type = </a:t>
            </a:r>
            <a:r>
              <a:rPr lang="en-GB" dirty="0" smtClean="0"/>
              <a:t>Data,</a:t>
            </a:r>
            <a:br>
              <a:rPr lang="en-GB" dirty="0" smtClean="0"/>
            </a:br>
            <a:r>
              <a:rPr lang="en-GB" dirty="0" smtClean="0"/>
              <a:t>Subtype </a:t>
            </a:r>
            <a:r>
              <a:rPr lang="en-GB" dirty="0"/>
              <a:t>has b7 set, or it could mean Type = Data, Subtype = </a:t>
            </a:r>
            <a:r>
              <a:rPr lang="en-GB" dirty="0" err="1"/>
              <a:t>QoS</a:t>
            </a:r>
            <a:r>
              <a:rPr lang="en-GB" dirty="0"/>
              <a:t> </a:t>
            </a:r>
            <a:r>
              <a:rPr lang="en-GB" dirty="0" smtClean="0"/>
              <a:t>Data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In some parts of the spec, “</a:t>
            </a:r>
            <a:r>
              <a:rPr lang="en-GB" dirty="0" err="1"/>
              <a:t>QoS</a:t>
            </a:r>
            <a:r>
              <a:rPr lang="en-GB" dirty="0"/>
              <a:t> Data” clearly just refers to the specific subtype, because it’s in a context like “</a:t>
            </a:r>
            <a:r>
              <a:rPr lang="en-GB" dirty="0" err="1"/>
              <a:t>QoS</a:t>
            </a:r>
            <a:r>
              <a:rPr lang="en-GB" dirty="0"/>
              <a:t> Data or </a:t>
            </a:r>
            <a:r>
              <a:rPr lang="en-GB" dirty="0" err="1"/>
              <a:t>QoS</a:t>
            </a:r>
            <a:r>
              <a:rPr lang="en-GB" dirty="0"/>
              <a:t> Null </a:t>
            </a:r>
            <a:r>
              <a:rPr lang="en-GB" dirty="0" smtClean="0"/>
              <a:t>frame”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On </a:t>
            </a:r>
            <a:r>
              <a:rPr lang="en-GB" dirty="0"/>
              <a:t>the other hand, </a:t>
            </a:r>
            <a:r>
              <a:rPr lang="en-GB" dirty="0" smtClean="0"/>
              <a:t>in 802.11-2016 we had </a:t>
            </a:r>
            <a:r>
              <a:rPr lang="en-GB" dirty="0"/>
              <a:t>an explicit definition of “</a:t>
            </a:r>
            <a:r>
              <a:rPr lang="en-GB" dirty="0" err="1"/>
              <a:t>QoS</a:t>
            </a:r>
            <a:r>
              <a:rPr lang="en-GB" dirty="0"/>
              <a:t> Data frame” that </a:t>
            </a:r>
            <a:r>
              <a:rPr lang="en-GB" dirty="0" smtClean="0"/>
              <a:t>meant </a:t>
            </a:r>
            <a:r>
              <a:rPr lang="en-GB" dirty="0"/>
              <a:t>it </a:t>
            </a:r>
            <a:r>
              <a:rPr lang="en-GB" dirty="0" smtClean="0"/>
              <a:t>applied </a:t>
            </a:r>
            <a:r>
              <a:rPr lang="en-GB" dirty="0"/>
              <a:t>to all Data frames with b7 set in </a:t>
            </a:r>
            <a:r>
              <a:rPr lang="en-GB" dirty="0" smtClean="0"/>
              <a:t>FC: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“</a:t>
            </a:r>
            <a:r>
              <a:rPr lang="en-GB" dirty="0"/>
              <a:t>Data frames with a 1 in the </a:t>
            </a:r>
            <a:r>
              <a:rPr lang="en-GB" dirty="0" err="1"/>
              <a:t>QoS</a:t>
            </a:r>
            <a:r>
              <a:rPr lang="en-GB" dirty="0"/>
              <a:t> subfield of the Subtype subfield are collectively referred to as </a:t>
            </a:r>
            <a:r>
              <a:rPr lang="en-GB" i="1" dirty="0" err="1" smtClean="0"/>
              <a:t>QoS</a:t>
            </a:r>
            <a:r>
              <a:rPr lang="en-GB" i="1" dirty="0" smtClean="0"/>
              <a:t> Data </a:t>
            </a:r>
            <a:r>
              <a:rPr lang="en-GB" i="1" dirty="0"/>
              <a:t>frames</a:t>
            </a:r>
            <a:r>
              <a:rPr lang="en-GB" dirty="0" smtClean="0"/>
              <a:t>.”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344" y="2162628"/>
            <a:ext cx="2160000" cy="9220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2344" y="735610"/>
            <a:ext cx="2531020" cy="1440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10848528" y="1124744"/>
            <a:ext cx="144016" cy="1026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848528" y="1124744"/>
            <a:ext cx="288032" cy="108000"/>
          </a:xfrm>
          <a:prstGeom prst="rect">
            <a:avLst/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QoS</a:t>
            </a:r>
            <a:r>
              <a:rPr lang="en-GB" dirty="0" smtClean="0"/>
              <a:t> Data frame”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We resolved CID 4259 so that 802.11-2020 would say: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Data frames with the </a:t>
            </a:r>
            <a:r>
              <a:rPr lang="en-GB" dirty="0" err="1"/>
              <a:t>QoS</a:t>
            </a:r>
            <a:r>
              <a:rPr lang="en-GB" dirty="0"/>
              <a:t> subfield of the Subtype subfield (see 9.2.4.1.3) set to 1 contain </a:t>
            </a:r>
            <a:r>
              <a:rPr lang="en-GB" i="1" dirty="0" err="1"/>
              <a:t>QoS</a:t>
            </a:r>
            <a:r>
              <a:rPr lang="en-GB" dirty="0"/>
              <a:t> in their names and contain a </a:t>
            </a:r>
            <a:r>
              <a:rPr lang="en-GB" dirty="0" err="1"/>
              <a:t>QoS</a:t>
            </a:r>
            <a:r>
              <a:rPr lang="en-GB" dirty="0"/>
              <a:t> Control field in the MAC header. Depending on the context, </a:t>
            </a:r>
            <a:r>
              <a:rPr lang="en-GB" i="1" dirty="0" err="1"/>
              <a:t>QoS</a:t>
            </a:r>
            <a:r>
              <a:rPr lang="en-GB" i="1" dirty="0"/>
              <a:t> Data frame</a:t>
            </a:r>
            <a:r>
              <a:rPr lang="en-GB" dirty="0"/>
              <a:t> either refers to any such frame, or refers specifically to the Data frame with subtype 1000.  References nearby to other specific Data frames with </a:t>
            </a:r>
            <a:r>
              <a:rPr lang="en-GB" i="1" dirty="0" err="1"/>
              <a:t>QoS</a:t>
            </a:r>
            <a:r>
              <a:rPr lang="en-GB" dirty="0"/>
              <a:t> in their name (e.g. </a:t>
            </a:r>
            <a:r>
              <a:rPr lang="en-GB" dirty="0" err="1"/>
              <a:t>QoS</a:t>
            </a:r>
            <a:r>
              <a:rPr lang="en-GB" dirty="0"/>
              <a:t> Null or </a:t>
            </a:r>
            <a:r>
              <a:rPr lang="en-GB" dirty="0" err="1"/>
              <a:t>QoS</a:t>
            </a:r>
            <a:r>
              <a:rPr lang="en-GB" dirty="0"/>
              <a:t> Data +CF-Poll) typically suggest the latter interpretation</a:t>
            </a:r>
            <a:r>
              <a:rPr lang="en-GB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“Depending on the context” and “typically suggest” heuristics are not ideal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Is there a better solution?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~185 instances of “</a:t>
            </a:r>
            <a:r>
              <a:rPr lang="en-GB" dirty="0" err="1" smtClean="0"/>
              <a:t>QoS</a:t>
            </a:r>
            <a:r>
              <a:rPr lang="en-GB" dirty="0" smtClean="0"/>
              <a:t> Data frame” in 802.11-2020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82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“beacon interval”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Per CID 2316 in </a:t>
            </a:r>
            <a:r>
              <a:rPr lang="en-GB" dirty="0" err="1" smtClean="0"/>
              <a:t>REVmd</a:t>
            </a:r>
            <a:r>
              <a:rPr lang="en-GB" dirty="0" smtClean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References to "within a beacon interval" are not clear as to whether they mean "the nominal duration of one beacon period relative to a starting point that might not be a TBTT" or "the period of time between two consecutive TBTTs"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An example of the meaning being the </a:t>
            </a:r>
            <a:r>
              <a:rPr lang="en-GB" sz="1800" dirty="0" smtClean="0"/>
              <a:t>former </a:t>
            </a:r>
            <a:r>
              <a:rPr lang="en-GB" sz="1800" dirty="0"/>
              <a:t>is </a:t>
            </a:r>
            <a:r>
              <a:rPr lang="en-GB" sz="1800" dirty="0"/>
              <a:t>“The Quiet Period field is set to the number of beacon intervals between the start of regularly scheduled </a:t>
            </a:r>
            <a:r>
              <a:rPr lang="en-GB" sz="1800" dirty="0" smtClean="0"/>
              <a:t>quiet intervals </a:t>
            </a:r>
            <a:r>
              <a:rPr lang="en-GB" sz="1800" dirty="0"/>
              <a:t>defined by this Quiet element</a:t>
            </a:r>
            <a:r>
              <a:rPr lang="en-GB" sz="1800" dirty="0" smtClean="0"/>
              <a:t>.” in 9.4.2.22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An </a:t>
            </a:r>
            <a:r>
              <a:rPr lang="en-GB" sz="1800" dirty="0"/>
              <a:t>example of the meaning being the latter is “The </a:t>
            </a:r>
            <a:r>
              <a:rPr lang="en-GB" sz="1800" dirty="0" err="1"/>
              <a:t>grpID</a:t>
            </a:r>
            <a:r>
              <a:rPr lang="en-GB" sz="1800" dirty="0"/>
              <a:t> 0 STAs are allowed to transmit within a beacon interval regardless of whether it is a </a:t>
            </a:r>
            <a:r>
              <a:rPr lang="en-GB" sz="1800" dirty="0" err="1"/>
              <a:t>sectorized</a:t>
            </a:r>
            <a:r>
              <a:rPr lang="en-GB" sz="1800" dirty="0"/>
              <a:t> beacon interval or not.” in 9.4.2.195, and 10.40.2 Access periods within a beacon </a:t>
            </a:r>
            <a:r>
              <a:rPr lang="en-GB" sz="1800" dirty="0" smtClean="0"/>
              <a:t>interval.  Probably also “</a:t>
            </a:r>
            <a:r>
              <a:rPr lang="en-GB" sz="1800" dirty="0"/>
              <a:t>The beacon interval within an IBSS is established by the STA at which the MLME-</a:t>
            </a:r>
            <a:r>
              <a:rPr lang="en-GB" sz="1800" dirty="0" err="1"/>
              <a:t>START.request</a:t>
            </a:r>
            <a:r>
              <a:rPr lang="en-GB" sz="1800" dirty="0"/>
              <a:t> primitive is performed to create the IBSS” in </a:t>
            </a:r>
            <a:r>
              <a:rPr lang="en-GB" sz="1800" dirty="0" smtClean="0"/>
              <a:t>11.1.3.5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Actually, there is a third possible interpretation, namely “the period of time between two beacons on the air”. </a:t>
            </a:r>
            <a:r>
              <a:rPr lang="en-GB" sz="1800" dirty="0" smtClean="0"/>
              <a:t> Probably </a:t>
            </a:r>
            <a:r>
              <a:rPr lang="en-GB" sz="1800" dirty="0"/>
              <a:t>what is intended in “The STAs included in a page slice and indicated by the Page Slice element are served during the beacon intervals within a page period, starting from the Beacon frame that carries the Page Slice element for the page” in 9.4.2.192, and </a:t>
            </a:r>
            <a:r>
              <a:rPr lang="en-GB" sz="1800" dirty="0" smtClean="0"/>
              <a:t>possibly </a:t>
            </a:r>
            <a:r>
              <a:rPr lang="en-GB" sz="1800" dirty="0"/>
              <a:t>also in </a:t>
            </a:r>
            <a:r>
              <a:rPr lang="en-GB" sz="1800" dirty="0" smtClean="0"/>
              <a:t>10.40.2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560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“beacon interval”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0083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wording “within an interval of time equal to one beacon interval” already appears in </a:t>
            </a:r>
            <a:r>
              <a:rPr lang="en-GB" dirty="0" smtClean="0"/>
              <a:t>10.2.3.2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Having said all this, there is a definition of “beacon interval</a:t>
            </a:r>
            <a:r>
              <a:rPr lang="en-GB" dirty="0" smtClean="0"/>
              <a:t>”:</a:t>
            </a:r>
            <a:r>
              <a:rPr lang="en-GB" dirty="0"/>
              <a:t>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/>
              <a:t>beacon interval:</a:t>
            </a:r>
            <a:r>
              <a:rPr lang="en-GB" dirty="0"/>
              <a:t> The time interval between two consecutive target beacon transmission times (TBTTs</a:t>
            </a:r>
            <a:r>
              <a:rPr lang="en-GB" dirty="0" smtClean="0"/>
              <a:t>).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GB" dirty="0" smtClean="0"/>
              <a:t>o </a:t>
            </a:r>
            <a:r>
              <a:rPr lang="en-GB" dirty="0"/>
              <a:t>anything that is referring to either the time between beacons on the air or the time to the next beacon or TBTT is using the wrong </a:t>
            </a:r>
            <a:r>
              <a:rPr lang="en-GB" dirty="0" smtClean="0"/>
              <a:t>terminology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527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“beacon interval”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Consider the following timeline, for a BSS where the value in the Beacon Interval field of beacons is </a:t>
            </a:r>
            <a:r>
              <a:rPr lang="en-GB" sz="1600" dirty="0" smtClean="0"/>
              <a:t>100 (102.4 </a:t>
            </a:r>
            <a:r>
              <a:rPr lang="en-GB" sz="1600" dirty="0" err="1" smtClean="0"/>
              <a:t>ms</a:t>
            </a:r>
            <a:r>
              <a:rPr lang="en-GB" sz="1600" dirty="0" smtClean="0"/>
              <a:t>):</a:t>
            </a:r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r>
              <a:rPr lang="en-GB" sz="1600" dirty="0" smtClean="0"/>
              <a:t>Is </a:t>
            </a:r>
            <a:r>
              <a:rPr lang="en-GB" sz="1600" dirty="0"/>
              <a:t>“a beacon interval</a:t>
            </a:r>
            <a:r>
              <a:rPr lang="en-GB" sz="1600" dirty="0" smtClean="0"/>
              <a:t>”:</a:t>
            </a:r>
            <a:r>
              <a:rPr lang="en-GB" sz="1600" dirty="0"/>
              <a:t> </a:t>
            </a:r>
          </a:p>
          <a:p>
            <a:r>
              <a:rPr lang="en-GB" sz="1600" dirty="0"/>
              <a:t>1) A to D only (anything happening from one TBTT to the next)</a:t>
            </a:r>
          </a:p>
          <a:p>
            <a:r>
              <a:rPr lang="en-GB" sz="1600" dirty="0"/>
              <a:t>2) A to D, or C to F, etc. (anything happening over 102.4 </a:t>
            </a:r>
            <a:r>
              <a:rPr lang="en-GB" sz="1600" dirty="0" err="1"/>
              <a:t>ms</a:t>
            </a:r>
            <a:r>
              <a:rPr lang="en-GB" sz="1600" dirty="0"/>
              <a:t>)</a:t>
            </a:r>
          </a:p>
          <a:p>
            <a:r>
              <a:rPr lang="en-GB" sz="1600" dirty="0"/>
              <a:t>3) B to E only (anything happening from the start of one beacon to the next, typically not exactly 102.4 </a:t>
            </a:r>
            <a:r>
              <a:rPr lang="en-GB" sz="1600" dirty="0" err="1"/>
              <a:t>ms</a:t>
            </a:r>
            <a:r>
              <a:rPr lang="en-GB" sz="1600" dirty="0"/>
              <a:t>)</a:t>
            </a:r>
          </a:p>
          <a:p>
            <a:r>
              <a:rPr lang="en-GB" sz="1600" dirty="0"/>
              <a:t>4) B to D only (anything happening from the start of a beacon to the next TBTT)</a:t>
            </a:r>
          </a:p>
          <a:p>
            <a:r>
              <a:rPr lang="en-GB" sz="1600" dirty="0"/>
              <a:t>5) Some combination of the above (e.g. 1 and 3, depending on context)</a:t>
            </a:r>
          </a:p>
          <a:p>
            <a:r>
              <a:rPr lang="en-GB" sz="1600" dirty="0"/>
              <a:t>6) Something else</a:t>
            </a:r>
          </a:p>
          <a:p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320603"/>
              </p:ext>
            </p:extLst>
          </p:nvPr>
        </p:nvGraphicFramePr>
        <p:xfrm>
          <a:off x="2279576" y="2492896"/>
          <a:ext cx="68294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Visio" r:id="rId4" imgW="6829292" imgH="1228607" progId="Visio.Drawing.15">
                  <p:embed/>
                </p:oleObj>
              </mc:Choice>
              <mc:Fallback>
                <p:oleObj name="Visio" r:id="rId4" imgW="6829292" imgH="1228607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576" y="2492896"/>
                        <a:ext cx="6829425" cy="122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“beacon interval”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72816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Some possible changes discussed in but punted from </a:t>
            </a:r>
            <a:r>
              <a:rPr lang="en-GB" dirty="0" err="1" smtClean="0"/>
              <a:t>REVmd</a:t>
            </a:r>
            <a:r>
              <a:rPr lang="en-GB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3.2, </a:t>
            </a:r>
            <a:r>
              <a:rPr lang="en-GB" dirty="0" smtClean="0"/>
              <a:t>change </a:t>
            </a:r>
            <a:r>
              <a:rPr lang="en-GB" dirty="0"/>
              <a:t>the definition of “beacon interval” </a:t>
            </a:r>
            <a:r>
              <a:rPr lang="en-GB" dirty="0" smtClean="0"/>
              <a:t>to:</a:t>
            </a:r>
            <a:r>
              <a:rPr lang="en-GB" dirty="0"/>
              <a:t> </a:t>
            </a:r>
          </a:p>
          <a:p>
            <a:pPr marL="914400" lvl="2" indent="0"/>
            <a:r>
              <a:rPr lang="en-GB" b="1" dirty="0"/>
              <a:t>beacon interval:</a:t>
            </a:r>
            <a:r>
              <a:rPr lang="en-GB" dirty="0"/>
              <a:t> An interval of time equal to the time interval between two consecutive target beacon transmission times (TBTTs).</a:t>
            </a:r>
          </a:p>
          <a:p>
            <a:pPr marL="914400" lvl="2" indent="0"/>
            <a:r>
              <a:rPr lang="en-GB" dirty="0"/>
              <a:t>NOTE—A beacon interval is a duration; it does not necessarily start at a TBTT.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In 10.2.3.2 </a:t>
            </a:r>
            <a:r>
              <a:rPr lang="en-GB" dirty="0"/>
              <a:t>change “within an interval of time equal to one beacon interval” to “within one beacon interval</a:t>
            </a:r>
            <a:r>
              <a:rPr lang="en-GB" dirty="0" smtClean="0"/>
              <a:t>”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In 10.40.2 (first one) change </a:t>
            </a:r>
            <a:r>
              <a:rPr lang="en-GB" dirty="0"/>
              <a:t>“within a beacon interval” to “in the time interval between TBTTs” (or “within a beacon interval starting at a TBTT</a:t>
            </a:r>
            <a:r>
              <a:rPr lang="en-GB" dirty="0" smtClean="0"/>
              <a:t>”?)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In 10.40.2 (others) </a:t>
            </a:r>
            <a:r>
              <a:rPr lang="en-GB" dirty="0"/>
              <a:t>change “within a beacon interval” to “within a beacon interval starting at a TBTT</a:t>
            </a:r>
            <a:r>
              <a:rPr lang="en-GB" dirty="0" smtClean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~800 </a:t>
            </a:r>
            <a:r>
              <a:rPr lang="en-GB" dirty="0"/>
              <a:t>instances of </a:t>
            </a:r>
            <a:r>
              <a:rPr lang="en-GB" dirty="0" smtClean="0"/>
              <a:t>“beacon interval” </a:t>
            </a:r>
            <a:r>
              <a:rPr lang="en-GB" dirty="0"/>
              <a:t>in </a:t>
            </a:r>
            <a:r>
              <a:rPr lang="en-GB" dirty="0" smtClean="0"/>
              <a:t>802.11-2020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And ~120 “beacon period”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in a QBSS (Data)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Can a QSTA in a QBSS send data to another QSTA in a non-</a:t>
            </a:r>
            <a:r>
              <a:rPr lang="en-GB" dirty="0" err="1" smtClean="0"/>
              <a:t>QoS</a:t>
            </a:r>
            <a:r>
              <a:rPr lang="en-GB" dirty="0" smtClean="0"/>
              <a:t> Data frame?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My mental model was “no, except for broadcasts from a QAP when non-QSTAs are members of the QBSS”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However, I cannot find this clearly in the spec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RISON (Samsung)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534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1783</TotalTime>
  <Words>1650</Words>
  <Application>Microsoft Office PowerPoint</Application>
  <PresentationFormat>Widescreen</PresentationFormat>
  <Paragraphs>179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Microsoft Visio Drawing</vt:lpstr>
      <vt:lpstr>Miscellaneous 11me/D0.0 issues</vt:lpstr>
      <vt:lpstr>Abstract</vt:lpstr>
      <vt:lpstr>“QoS Data frame”</vt:lpstr>
      <vt:lpstr>“QoS Data frame”</vt:lpstr>
      <vt:lpstr>“beacon interval”</vt:lpstr>
      <vt:lpstr>“beacon interval”</vt:lpstr>
      <vt:lpstr>“beacon interval”</vt:lpstr>
      <vt:lpstr>“beacon interval”</vt:lpstr>
      <vt:lpstr>Non-QoS in a QBSS (Data)</vt:lpstr>
      <vt:lpstr>Non-QoS in a QBSS (Data)</vt:lpstr>
      <vt:lpstr>Non-QoS in a QBSS (Data)</vt:lpstr>
      <vt:lpstr>Non-QoS in a QBSS (Null)</vt:lpstr>
      <vt:lpstr>Non-QoS in a QBSS (Null)</vt:lpstr>
      <vt:lpstr>References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Miscellaneous 11me/D0.0 issues</dc:title>
  <dc:creator>Mark RISON</dc:creator>
  <cp:lastModifiedBy>Mark Rison</cp:lastModifiedBy>
  <cp:revision>21</cp:revision>
  <cp:lastPrinted>1601-01-01T00:00:00Z</cp:lastPrinted>
  <dcterms:created xsi:type="dcterms:W3CDTF">2021-03-10T12:59:56Z</dcterms:created>
  <dcterms:modified xsi:type="dcterms:W3CDTF">2021-03-11T18:43:00Z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C:\Users\mrison\Documents\Work\IEEE\TGmc\Miscellaneous REVme issues.pptx</vt:lpwstr>
  </property>
</Properties>
</file>