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3" r:id="rId8"/>
    <p:sldId id="268" r:id="rId9"/>
    <p:sldId id="264" r:id="rId1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689" autoAdjust="0"/>
  </p:normalViewPr>
  <p:slideViewPr>
    <p:cSldViewPr>
      <p:cViewPr varScale="1">
        <p:scale>
          <a:sx n="113" d="100"/>
          <a:sy n="113" d="100"/>
        </p:scale>
        <p:origin x="514" y="75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1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802.11-21/0447r0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9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802.11-21/0447r0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REVmd</a:t>
            </a:r>
            <a:r>
              <a:rPr lang="en-GB" dirty="0"/>
              <a:t> 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2021-03-15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00687"/>
              </p:ext>
            </p:extLst>
          </p:nvPr>
        </p:nvGraphicFramePr>
        <p:xfrm>
          <a:off x="996950" y="2416175"/>
          <a:ext cx="9648825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10466184" imgH="2751163" progId="Word.Document.8">
                  <p:embed/>
                </p:oleObj>
              </mc:Choice>
              <mc:Fallback>
                <p:oleObj name="Document" r:id="rId4" imgW="10466184" imgH="275116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16175"/>
                        <a:ext cx="9648825" cy="255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P802.11REVmd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and </a:t>
            </a:r>
            <a:r>
              <a:rPr lang="en-US" dirty="0" err="1"/>
              <a:t>TGmd</a:t>
            </a:r>
            <a:r>
              <a:rPr lang="en-US" dirty="0"/>
              <a:t> Officer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285975"/>
              </p:ext>
            </p:extLst>
          </p:nvPr>
        </p:nvGraphicFramePr>
        <p:xfrm>
          <a:off x="914400" y="1981200"/>
          <a:ext cx="1036161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7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Officer Position and contributions to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TGmd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Dorothy Stanley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Chair, </a:t>
                      </a:r>
                      <a:r>
                        <a:rPr lang="en-US" dirty="0" err="1"/>
                        <a:t>TGmd</a:t>
                      </a:r>
                      <a:r>
                        <a:rPr lang="en-US" dirty="0"/>
                        <a:t> 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 Rosdahl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Chair,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TGmd</a:t>
                      </a:r>
                      <a:r>
                        <a:rPr lang="en-US" baseline="0" dirty="0"/>
                        <a:t> secretary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Robert Stacey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Stephen McCann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Secretary, 11u</a:t>
                      </a:r>
                      <a:r>
                        <a:rPr lang="en-US" baseline="0" dirty="0"/>
                        <a:t> and 11aq contributions</a:t>
                      </a:r>
                      <a:endParaRPr lang="en-GB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TGmd</a:t>
                      </a:r>
                      <a:r>
                        <a:rPr lang="en-US" dirty="0"/>
                        <a:t> Vice Chair, significant MAC contributions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Michael </a:t>
                      </a:r>
                      <a:r>
                        <a:rPr lang="en-US" dirty="0" err="1"/>
                        <a:t>Montemurro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TGmd</a:t>
                      </a:r>
                      <a:r>
                        <a:rPr lang="en-US" dirty="0"/>
                        <a:t> Vice Chair, significant</a:t>
                      </a:r>
                      <a:r>
                        <a:rPr lang="en-US" baseline="0" dirty="0"/>
                        <a:t> PHY and security resolution contributions</a:t>
                      </a:r>
                      <a:endParaRPr lang="en-GB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/>
                        <a:t>Emily Qi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TGmd</a:t>
                      </a:r>
                      <a:r>
                        <a:rPr lang="en-US" dirty="0"/>
                        <a:t> Editor, significant editorial and technical comment resolutions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Edward Kwok Shum Au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TGmd</a:t>
                      </a:r>
                      <a:r>
                        <a:rPr lang="en-US" dirty="0"/>
                        <a:t> Sub-editor, significant comment resolution contributor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TGmd</a:t>
            </a:r>
            <a:r>
              <a:rPr lang="en-US" dirty="0"/>
              <a:t> Major 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327118"/>
              </p:ext>
            </p:extLst>
          </p:nvPr>
        </p:nvGraphicFramePr>
        <p:xfrm>
          <a:off x="914400" y="1981200"/>
          <a:ext cx="103616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7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TGmd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 Harkins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 related contributions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Jouni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Malinen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 </a:t>
                      </a:r>
                      <a:r>
                        <a:rPr lang="en-US" dirty="0" smtClean="0"/>
                        <a:t>and MAC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related </a:t>
                      </a:r>
                      <a:r>
                        <a:rPr lang="en-US" dirty="0"/>
                        <a:t>contributions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 and substantial MAC and PHY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Menzo Wentink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 PHY and MAC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1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TGmd</a:t>
            </a:r>
            <a:r>
              <a:rPr lang="en-US" dirty="0"/>
              <a:t> 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823926"/>
              </p:ext>
            </p:extLst>
          </p:nvPr>
        </p:nvGraphicFramePr>
        <p:xfrm>
          <a:off x="762000" y="1747297"/>
          <a:ext cx="1036161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7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TGmd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Tomo</a:t>
                      </a:r>
                      <a:r>
                        <a:rPr lang="en-US" dirty="0"/>
                        <a:t> Adachi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PHY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Gabor </a:t>
                      </a:r>
                      <a:r>
                        <a:rPr lang="en-US" dirty="0" err="1"/>
                        <a:t>Bajko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Beacon Report and MAC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Nehru</a:t>
                      </a:r>
                      <a:r>
                        <a:rPr lang="en-US" baseline="0" dirty="0"/>
                        <a:t> Bhandaru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 related contributions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Jiamin 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11aj related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Sean</a:t>
                      </a:r>
                      <a:r>
                        <a:rPr lang="en-US" baseline="0" dirty="0"/>
                        <a:t> Coffey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and 5GHz PHY operation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Thomas Derham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 and security related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Peter Ecclesine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Regulatory and Operating Class comments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 Emmelmann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TGai</a:t>
                      </a:r>
                      <a:r>
                        <a:rPr lang="en-GB" dirty="0"/>
                        <a:t>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Matthew Fischer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MAC contributions and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David Goodall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S1G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 Hansen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11ad related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8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TGmd</a:t>
            </a:r>
            <a:r>
              <a:rPr lang="en-US" dirty="0"/>
              <a:t> 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197654"/>
              </p:ext>
            </p:extLst>
          </p:nvPr>
        </p:nvGraphicFramePr>
        <p:xfrm>
          <a:off x="838200" y="1676400"/>
          <a:ext cx="10361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7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TGmd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Jerome</a:t>
                      </a:r>
                      <a:r>
                        <a:rPr lang="en-US" baseline="0" dirty="0"/>
                        <a:t> Henry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QoS</a:t>
                      </a:r>
                      <a:r>
                        <a:rPr lang="en-US" dirty="0"/>
                        <a:t> and Neighbor Discovery contributions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Guido Hiertz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MAC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Srinivas Kandala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BSS Max Idle Period enhancements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Assaf Kasher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11ad and DMG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PHY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Yujin</a:t>
                      </a:r>
                      <a:r>
                        <a:rPr lang="en-US" dirty="0"/>
                        <a:t> Noh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S1G related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Abhishek </a:t>
                      </a:r>
                      <a:r>
                        <a:rPr lang="en-US" dirty="0" err="1"/>
                        <a:t>Patil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BSSID and related comment resolutions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Kazuyuki Sakoda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Mesh operation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Sigurd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Schelstraete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 operation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 and PHY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 Sun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PHY comment resolution contributions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88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TGmd</a:t>
            </a:r>
            <a:r>
              <a:rPr lang="en-US" dirty="0"/>
              <a:t> Contributor Awards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6987"/>
              </p:ext>
            </p:extLst>
          </p:nvPr>
        </p:nvGraphicFramePr>
        <p:xfrm>
          <a:off x="762000" y="1751014"/>
          <a:ext cx="10361614" cy="450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7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94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TGmd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r>
                        <a:rPr lang="en-US" dirty="0" err="1"/>
                        <a:t>Payam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Torab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11ad maintenance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r>
                        <a:rPr lang="en-US" dirty="0"/>
                        <a:t>Solomon Trainin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11ad maintenance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r>
                        <a:rPr lang="en-US" dirty="0"/>
                        <a:t>Ganesh </a:t>
                      </a:r>
                      <a:r>
                        <a:rPr lang="en-US" dirty="0" err="1"/>
                        <a:t>Venkatesan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Fine Timing Measurement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r>
                        <a:rPr lang="en-US" dirty="0" err="1"/>
                        <a:t>Haiming</a:t>
                      </a:r>
                      <a:r>
                        <a:rPr lang="en-US" dirty="0"/>
                        <a:t> Wang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11aj related comment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7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C6255511-C17B-4CCD-8AEB-E03DB089D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2" y="27152"/>
            <a:ext cx="12191980" cy="685799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="" xmlns:a16="http://schemas.microsoft.com/office/drawing/2014/main" id="{3358D742-56E7-4056-A6B8-092FEA2502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6" name="Date Placeholder 5" hidden="1">
            <a:extLst>
              <a:ext uri="{FF2B5EF4-FFF2-40B4-BE49-F238E27FC236}">
                <a16:creationId xmlns="" xmlns:a16="http://schemas.microsoft.com/office/drawing/2014/main" id="{8937D2D3-BF17-4132-8BEF-1BEC52F737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March 2021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55849F-649A-4D95-AFE4-EADC0B019D82}"/>
              </a:ext>
            </a:extLst>
          </p:cNvPr>
          <p:cNvSpPr txBox="1"/>
          <p:nvPr/>
        </p:nvSpPr>
        <p:spPr>
          <a:xfrm>
            <a:off x="6088049" y="3849469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Dorothy Stanley</a:t>
            </a:r>
          </a:p>
          <a:p>
            <a:pPr algn="ctr"/>
            <a:r>
              <a:rPr lang="en-US" sz="1000" dirty="0"/>
              <a:t>WG chair</a:t>
            </a:r>
          </a:p>
          <a:p>
            <a:pPr algn="ctr"/>
            <a:r>
              <a:rPr lang="en-US" sz="1000" dirty="0" err="1"/>
              <a:t>TGmd</a:t>
            </a:r>
            <a:r>
              <a:rPr lang="en-US" sz="1000" dirty="0"/>
              <a:t> chair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532ADB-E060-41D5-AB80-B4D33F269DD8}"/>
              </a:ext>
            </a:extLst>
          </p:cNvPr>
          <p:cNvSpPr txBox="1"/>
          <p:nvPr/>
        </p:nvSpPr>
        <p:spPr>
          <a:xfrm>
            <a:off x="543187" y="3328136"/>
            <a:ext cx="1504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Jon Rosdahl</a:t>
            </a:r>
          </a:p>
          <a:p>
            <a:pPr algn="ctr"/>
            <a:r>
              <a:rPr lang="en-US" sz="1000" dirty="0"/>
              <a:t>WG </a:t>
            </a:r>
            <a:r>
              <a:rPr lang="en-US" sz="1000" dirty="0" smtClean="0"/>
              <a:t>vice chair</a:t>
            </a:r>
            <a:endParaRPr lang="en-US" sz="1000" dirty="0"/>
          </a:p>
          <a:p>
            <a:pPr algn="ctr"/>
            <a:r>
              <a:rPr lang="en-US" sz="1000" dirty="0" err="1"/>
              <a:t>TGmd</a:t>
            </a:r>
            <a:r>
              <a:rPr lang="en-US" sz="1000" dirty="0"/>
              <a:t> secretary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913A7E-E2A0-4F95-AB06-E00C251C5500}"/>
              </a:ext>
            </a:extLst>
          </p:cNvPr>
          <p:cNvSpPr txBox="1"/>
          <p:nvPr/>
        </p:nvSpPr>
        <p:spPr>
          <a:xfrm>
            <a:off x="1524000" y="4096718"/>
            <a:ext cx="96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Emily Qi</a:t>
            </a:r>
          </a:p>
          <a:p>
            <a:pPr algn="ctr"/>
            <a:r>
              <a:rPr lang="en-US" sz="1000" dirty="0" err="1"/>
              <a:t>TGmd</a:t>
            </a:r>
            <a:r>
              <a:rPr lang="en-US" sz="1000" dirty="0"/>
              <a:t> editor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92AE87-0164-4AFD-9BE4-3957A63E3BFF}"/>
              </a:ext>
            </a:extLst>
          </p:cNvPr>
          <p:cNvSpPr txBox="1"/>
          <p:nvPr/>
        </p:nvSpPr>
        <p:spPr>
          <a:xfrm>
            <a:off x="0" y="2305591"/>
            <a:ext cx="134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Edward Au</a:t>
            </a:r>
          </a:p>
          <a:p>
            <a:pPr algn="ctr"/>
            <a:r>
              <a:rPr lang="en-US" sz="1000" dirty="0" err="1"/>
              <a:t>TGmd</a:t>
            </a:r>
            <a:r>
              <a:rPr lang="en-US" sz="1000" dirty="0"/>
              <a:t> sub-editor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1DE651-1E48-4078-BD2D-A70A6ADEC1E1}"/>
              </a:ext>
            </a:extLst>
          </p:cNvPr>
          <p:cNvSpPr txBox="1"/>
          <p:nvPr/>
        </p:nvSpPr>
        <p:spPr>
          <a:xfrm>
            <a:off x="1788157" y="1880915"/>
            <a:ext cx="1348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Mike Montemurro</a:t>
            </a:r>
          </a:p>
          <a:p>
            <a:pPr algn="ctr"/>
            <a:r>
              <a:rPr lang="en-US" sz="1000" dirty="0" err="1"/>
              <a:t>TGmd</a:t>
            </a:r>
            <a:r>
              <a:rPr lang="en-US" sz="1000" dirty="0"/>
              <a:t> vice chair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AC1BFA-F2C3-4A71-A01A-83266B1E5DDA}"/>
              </a:ext>
            </a:extLst>
          </p:cNvPr>
          <p:cNvSpPr txBox="1"/>
          <p:nvPr/>
        </p:nvSpPr>
        <p:spPr>
          <a:xfrm>
            <a:off x="9341585" y="1143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Mark Hamilton</a:t>
            </a:r>
          </a:p>
          <a:p>
            <a:pPr algn="ctr"/>
            <a:r>
              <a:rPr lang="en-US" sz="1000" dirty="0" err="1"/>
              <a:t>TGmd</a:t>
            </a:r>
            <a:r>
              <a:rPr lang="en-US" sz="1000" dirty="0"/>
              <a:t> vice-chair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B6793F0-5AE2-4C9F-9D51-A104A9E4FE58}"/>
              </a:ext>
            </a:extLst>
          </p:cNvPr>
          <p:cNvSpPr txBox="1"/>
          <p:nvPr/>
        </p:nvSpPr>
        <p:spPr>
          <a:xfrm>
            <a:off x="4677755" y="145351"/>
            <a:ext cx="1097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Stephen McCann</a:t>
            </a:r>
          </a:p>
          <a:p>
            <a:pPr algn="ctr"/>
            <a:r>
              <a:rPr lang="en-US" sz="1000" dirty="0"/>
              <a:t>WG secretary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F2A6A19-0481-4EE6-83D6-AE61F157723C}"/>
              </a:ext>
            </a:extLst>
          </p:cNvPr>
          <p:cNvSpPr txBox="1"/>
          <p:nvPr/>
        </p:nvSpPr>
        <p:spPr>
          <a:xfrm>
            <a:off x="68580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Robert Stacey</a:t>
            </a:r>
          </a:p>
          <a:p>
            <a:pPr algn="ctr"/>
            <a:r>
              <a:rPr lang="en-US" sz="1000" dirty="0"/>
              <a:t>WG vice chair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321C40B-17A3-4D6D-808C-7D90BB41F8BA}"/>
              </a:ext>
            </a:extLst>
          </p:cNvPr>
          <p:cNvSpPr txBox="1"/>
          <p:nvPr/>
        </p:nvSpPr>
        <p:spPr>
          <a:xfrm>
            <a:off x="6553200" y="2438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Sigurd Schelstraete</a:t>
            </a:r>
            <a:endParaRPr lang="en-GB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BB9189-B3CA-4F61-8B62-E0AB6C82B589}"/>
              </a:ext>
            </a:extLst>
          </p:cNvPr>
          <p:cNvSpPr txBox="1"/>
          <p:nvPr/>
        </p:nvSpPr>
        <p:spPr>
          <a:xfrm>
            <a:off x="8991968" y="3040822"/>
            <a:ext cx="64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Graham Smith</a:t>
            </a:r>
            <a:endParaRPr lang="en-GB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E2FBE3A-57C0-4473-96A3-D25AEEE40058}"/>
              </a:ext>
            </a:extLst>
          </p:cNvPr>
          <p:cNvSpPr txBox="1"/>
          <p:nvPr/>
        </p:nvSpPr>
        <p:spPr>
          <a:xfrm>
            <a:off x="8458201" y="3429000"/>
            <a:ext cx="94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Marc</a:t>
            </a:r>
          </a:p>
          <a:p>
            <a:pPr algn="ctr"/>
            <a:r>
              <a:rPr lang="en-US" sz="1000" dirty="0"/>
              <a:t>Emmelmann</a:t>
            </a:r>
            <a:endParaRPr lang="en-GB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576A59E-1083-4A24-96D1-57635DB4F4EF}"/>
              </a:ext>
            </a:extLst>
          </p:cNvPr>
          <p:cNvSpPr txBox="1"/>
          <p:nvPr/>
        </p:nvSpPr>
        <p:spPr>
          <a:xfrm>
            <a:off x="3066492" y="1428690"/>
            <a:ext cx="77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Matthew Fischer</a:t>
            </a:r>
            <a:endParaRPr lang="en-GB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77A6A3-80D3-48BA-BCC4-4DB527081F9B}"/>
              </a:ext>
            </a:extLst>
          </p:cNvPr>
          <p:cNvSpPr txBox="1"/>
          <p:nvPr/>
        </p:nvSpPr>
        <p:spPr>
          <a:xfrm>
            <a:off x="3048000" y="1047690"/>
            <a:ext cx="82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Ganesh Venkatesan</a:t>
            </a:r>
            <a:endParaRPr lang="en-GB" sz="1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18157F6D-2107-4270-84D7-FC55475AC9EB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>
            <a:off x="5226537" y="545461"/>
            <a:ext cx="191221" cy="5022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434A7ADF-D51F-4BD6-8016-4EE4B6FCD323}"/>
              </a:ext>
            </a:extLst>
          </p:cNvPr>
          <p:cNvCxnSpPr>
            <a:cxnSpLocks/>
          </p:cNvCxnSpPr>
          <p:nvPr/>
        </p:nvCxnSpPr>
        <p:spPr bwMode="auto">
          <a:xfrm>
            <a:off x="3657600" y="1376575"/>
            <a:ext cx="838200" cy="3189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A1A4ADB-F07F-449B-BEBD-E96271F3AA9B}"/>
              </a:ext>
            </a:extLst>
          </p:cNvPr>
          <p:cNvSpPr txBox="1"/>
          <p:nvPr/>
        </p:nvSpPr>
        <p:spPr>
          <a:xfrm>
            <a:off x="5324528" y="587907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Dan Harkins</a:t>
            </a:r>
            <a:endParaRPr lang="en-GB" sz="10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1523F005-E9E1-4CDC-B523-DD9E17417C3F}"/>
              </a:ext>
            </a:extLst>
          </p:cNvPr>
          <p:cNvCxnSpPr>
            <a:cxnSpLocks/>
          </p:cNvCxnSpPr>
          <p:nvPr/>
        </p:nvCxnSpPr>
        <p:spPr bwMode="auto">
          <a:xfrm>
            <a:off x="2684534" y="2220236"/>
            <a:ext cx="378130" cy="1803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96908872-AA70-4C1C-BA44-624055F93EEB}"/>
              </a:ext>
            </a:extLst>
          </p:cNvPr>
          <p:cNvCxnSpPr>
            <a:cxnSpLocks/>
          </p:cNvCxnSpPr>
          <p:nvPr/>
        </p:nvCxnSpPr>
        <p:spPr bwMode="auto">
          <a:xfrm>
            <a:off x="3643557" y="1646280"/>
            <a:ext cx="919152" cy="2676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5E71A08D-6DCA-4031-9273-448E7E8FF267}"/>
              </a:ext>
            </a:extLst>
          </p:cNvPr>
          <p:cNvCxnSpPr>
            <a:cxnSpLocks/>
          </p:cNvCxnSpPr>
          <p:nvPr/>
        </p:nvCxnSpPr>
        <p:spPr bwMode="auto">
          <a:xfrm flipH="1">
            <a:off x="9045013" y="1499353"/>
            <a:ext cx="541557" cy="3326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56DFC45-BB78-4712-B6F6-9312AD15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95" y="99870"/>
            <a:ext cx="453379" cy="56672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5608FC8-D37D-499B-B80F-AE308FAB9680}"/>
              </a:ext>
            </a:extLst>
          </p:cNvPr>
          <p:cNvSpPr txBox="1"/>
          <p:nvPr/>
        </p:nvSpPr>
        <p:spPr>
          <a:xfrm>
            <a:off x="10068699" y="593801"/>
            <a:ext cx="953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Jiamen</a:t>
            </a:r>
            <a:r>
              <a:rPr lang="en-US" sz="1000" dirty="0"/>
              <a:t> Chen</a:t>
            </a:r>
            <a:endParaRPr lang="en-GB" sz="1000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D22AD1A-E2C7-4EA5-9D05-7396C173DA2B}"/>
              </a:ext>
            </a:extLst>
          </p:cNvPr>
          <p:cNvSpPr txBox="1"/>
          <p:nvPr/>
        </p:nvSpPr>
        <p:spPr>
          <a:xfrm>
            <a:off x="6118592" y="593538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Sean Coffey</a:t>
            </a:r>
            <a:endParaRPr lang="en-GB" sz="1000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1D913508-8A11-49DE-8B89-A8E36D529F5B}"/>
              </a:ext>
            </a:extLst>
          </p:cNvPr>
          <p:cNvCxnSpPr>
            <a:cxnSpLocks/>
          </p:cNvCxnSpPr>
          <p:nvPr/>
        </p:nvCxnSpPr>
        <p:spPr bwMode="auto">
          <a:xfrm>
            <a:off x="6461492" y="839759"/>
            <a:ext cx="0" cy="379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2CA60E9-26C2-49EA-B7E7-CAD2C74D8873}"/>
              </a:ext>
            </a:extLst>
          </p:cNvPr>
          <p:cNvSpPr txBox="1"/>
          <p:nvPr/>
        </p:nvSpPr>
        <p:spPr>
          <a:xfrm>
            <a:off x="10820400" y="2724090"/>
            <a:ext cx="58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Menzo </a:t>
            </a:r>
            <a:r>
              <a:rPr lang="en-US" sz="1000" dirty="0" err="1"/>
              <a:t>Wentik</a:t>
            </a:r>
            <a:endParaRPr lang="en-GB" sz="1000" dirty="0"/>
          </a:p>
        </p:txBody>
      </p:sp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D27E98B8-8713-4791-9260-A448AFCBDE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80" y="290528"/>
            <a:ext cx="533727" cy="51683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79BC0C4-8422-48A0-8619-06DC467809B4}"/>
              </a:ext>
            </a:extLst>
          </p:cNvPr>
          <p:cNvSpPr txBox="1"/>
          <p:nvPr/>
        </p:nvSpPr>
        <p:spPr>
          <a:xfrm>
            <a:off x="9300048" y="765424"/>
            <a:ext cx="953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Youhan Kim</a:t>
            </a:r>
            <a:endParaRPr lang="en-GB" sz="1000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BBD65BF-41E8-4D3B-A4C7-4FBC1E3FFAAA}"/>
              </a:ext>
            </a:extLst>
          </p:cNvPr>
          <p:cNvSpPr txBox="1"/>
          <p:nvPr/>
        </p:nvSpPr>
        <p:spPr>
          <a:xfrm>
            <a:off x="4033972" y="37235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Assaf Kasher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7B4ABFA-FCE9-4610-ADB2-805796AFA210}"/>
              </a:ext>
            </a:extLst>
          </p:cNvPr>
          <p:cNvSpPr txBox="1"/>
          <p:nvPr/>
        </p:nvSpPr>
        <p:spPr>
          <a:xfrm>
            <a:off x="7758363" y="3790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Srinivas </a:t>
            </a:r>
            <a:r>
              <a:rPr lang="en-US" sz="1000" dirty="0" err="1"/>
              <a:t>Kandala</a:t>
            </a:r>
            <a:endParaRPr lang="en-GB" sz="1000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B67A582-9131-46B1-BC81-EAB12A48C318}"/>
              </a:ext>
            </a:extLst>
          </p:cNvPr>
          <p:cNvSpPr txBox="1"/>
          <p:nvPr/>
        </p:nvSpPr>
        <p:spPr>
          <a:xfrm>
            <a:off x="7780163" y="784229"/>
            <a:ext cx="67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Abhishek Patil</a:t>
            </a:r>
            <a:endParaRPr lang="en-GB" sz="100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6214CBCB-C278-4CC9-A181-641245BF0A99}"/>
              </a:ext>
            </a:extLst>
          </p:cNvPr>
          <p:cNvCxnSpPr>
            <a:cxnSpLocks/>
            <a:stCxn id="78" idx="2"/>
          </p:cNvCxnSpPr>
          <p:nvPr/>
        </p:nvCxnSpPr>
        <p:spPr bwMode="auto">
          <a:xfrm flipH="1">
            <a:off x="7467600" y="1184339"/>
            <a:ext cx="651582" cy="8730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59064C7-6AB0-4FED-9A9C-5FDE2E8EE3CE}"/>
              </a:ext>
            </a:extLst>
          </p:cNvPr>
          <p:cNvSpPr txBox="1"/>
          <p:nvPr/>
        </p:nvSpPr>
        <p:spPr>
          <a:xfrm>
            <a:off x="7732470" y="2952690"/>
            <a:ext cx="64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Guido </a:t>
            </a:r>
            <a:r>
              <a:rPr lang="en-US" sz="1000" dirty="0" err="1"/>
              <a:t>Hiertz</a:t>
            </a:r>
            <a:endParaRPr lang="en-GB" sz="1000" dirty="0"/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441FA6E4-75D2-434D-A9A6-BA5B4BC07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" y="1665675"/>
            <a:ext cx="601257" cy="65405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AB8E83DA-EDB7-4C3F-ACBB-68EFEE6A50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99" y="326868"/>
            <a:ext cx="593546" cy="57839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C06555BB-7CD8-4E2C-8668-5A891CE9C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9" y="407593"/>
            <a:ext cx="578200" cy="538405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BA09B07F-F864-40C2-AB5C-412E702A48D1}"/>
              </a:ext>
            </a:extLst>
          </p:cNvPr>
          <p:cNvSpPr txBox="1"/>
          <p:nvPr/>
        </p:nvSpPr>
        <p:spPr>
          <a:xfrm>
            <a:off x="10936859" y="886256"/>
            <a:ext cx="98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Haiming</a:t>
            </a:r>
            <a:r>
              <a:rPr lang="en-US" sz="1000" dirty="0"/>
              <a:t> Wang</a:t>
            </a:r>
            <a:endParaRPr lang="en-GB" sz="1000" dirty="0"/>
          </a:p>
        </p:txBody>
      </p:sp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607746EE-E366-4196-BD68-596405D343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62" y="110833"/>
            <a:ext cx="598941" cy="60325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DCC3F08-0180-491A-8F25-6BD96B6F2ADF}"/>
              </a:ext>
            </a:extLst>
          </p:cNvPr>
          <p:cNvSpPr txBox="1"/>
          <p:nvPr/>
        </p:nvSpPr>
        <p:spPr>
          <a:xfrm>
            <a:off x="2095112" y="668179"/>
            <a:ext cx="820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Bo Sun</a:t>
            </a:r>
            <a:endParaRPr lang="en-GB" sz="1000" dirty="0"/>
          </a:p>
        </p:txBody>
      </p:sp>
      <p:pic>
        <p:nvPicPr>
          <p:cNvPr id="98" name="Picture 97" descr="A picture containing person, sky, person, outdoor&#10;&#10;Description automatically generated">
            <a:extLst>
              <a:ext uri="{FF2B5EF4-FFF2-40B4-BE49-F238E27FC236}">
                <a16:creationId xmlns="" xmlns:a16="http://schemas.microsoft.com/office/drawing/2014/main" id="{7E83080F-F516-4211-A2B6-50C6DEA8D2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33" y="27152"/>
            <a:ext cx="423868" cy="52910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37B16119-DCC9-433C-B1C7-3555F232808A}"/>
              </a:ext>
            </a:extLst>
          </p:cNvPr>
          <p:cNvSpPr txBox="1"/>
          <p:nvPr/>
        </p:nvSpPr>
        <p:spPr>
          <a:xfrm>
            <a:off x="8307010" y="518901"/>
            <a:ext cx="927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Payam Torab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534C455E-3760-46E1-AD3E-FFB3E2A70C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594" y="1927543"/>
            <a:ext cx="495160" cy="57133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9F2EB1F2-27BE-4F25-931A-D6DD7566B350}"/>
              </a:ext>
            </a:extLst>
          </p:cNvPr>
          <p:cNvSpPr txBox="1"/>
          <p:nvPr/>
        </p:nvSpPr>
        <p:spPr>
          <a:xfrm>
            <a:off x="11287265" y="3473532"/>
            <a:ext cx="913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Yujin</a:t>
            </a:r>
            <a:r>
              <a:rPr lang="en-US" sz="1000" dirty="0"/>
              <a:t> Noh</a:t>
            </a:r>
            <a:endParaRPr lang="en-GB" sz="1000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6D098997-D2D1-4DD8-A5E4-94AD5CC9FEAA}"/>
              </a:ext>
            </a:extLst>
          </p:cNvPr>
          <p:cNvSpPr txBox="1"/>
          <p:nvPr/>
        </p:nvSpPr>
        <p:spPr>
          <a:xfrm>
            <a:off x="152400" y="971490"/>
            <a:ext cx="82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Peter </a:t>
            </a:r>
            <a:r>
              <a:rPr lang="en-US" sz="1000" dirty="0" err="1"/>
              <a:t>Eccelsine</a:t>
            </a:r>
            <a:endParaRPr lang="en-GB" sz="1000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9836EF8-27AE-4E08-AED3-41A390578EC7}"/>
              </a:ext>
            </a:extLst>
          </p:cNvPr>
          <p:cNvSpPr txBox="1"/>
          <p:nvPr/>
        </p:nvSpPr>
        <p:spPr>
          <a:xfrm>
            <a:off x="2040781" y="1648447"/>
            <a:ext cx="1143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Solomon </a:t>
            </a:r>
            <a:r>
              <a:rPr lang="en-US" sz="1000" dirty="0" err="1"/>
              <a:t>Trainin</a:t>
            </a:r>
            <a:endParaRPr lang="en-GB" sz="1000" dirty="0"/>
          </a:p>
        </p:txBody>
      </p:sp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B574A79E-6695-4ABC-AA5C-483CA51D79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39" y="113398"/>
            <a:ext cx="606620" cy="60325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C5E5F3D2-B9EB-42CF-9419-4436F7413D2C}"/>
              </a:ext>
            </a:extLst>
          </p:cNvPr>
          <p:cNvSpPr txBox="1"/>
          <p:nvPr/>
        </p:nvSpPr>
        <p:spPr>
          <a:xfrm>
            <a:off x="2943387" y="668179"/>
            <a:ext cx="942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Jouni</a:t>
            </a:r>
            <a:r>
              <a:rPr lang="en-US" sz="1000" dirty="0"/>
              <a:t> </a:t>
            </a:r>
            <a:r>
              <a:rPr lang="en-US" sz="1000" dirty="0" err="1"/>
              <a:t>Malinen</a:t>
            </a:r>
            <a:endParaRPr lang="en-GB" sz="1000" dirty="0"/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B09369E6-435A-499D-9715-74F8AED893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078026"/>
            <a:ext cx="537291" cy="617484"/>
          </a:xfrm>
          <a:prstGeom prst="rect">
            <a:avLst/>
          </a:prstGeom>
        </p:spPr>
      </p:pic>
      <p:pic>
        <p:nvPicPr>
          <p:cNvPr id="4098" name="Picture 2" descr="Webcast Archive: New CCNA Wireless: Learn the Topics and Architectures |  Pearson IT Certification">
            <a:extLst>
              <a:ext uri="{FF2B5EF4-FFF2-40B4-BE49-F238E27FC236}">
                <a16:creationId xmlns="" xmlns:a16="http://schemas.microsoft.com/office/drawing/2014/main" id="{ABC378B7-C7AD-49B0-8F6B-F7287683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54" y="231407"/>
            <a:ext cx="520003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D74490D-509E-434A-B5B7-EE9666A113D6}"/>
              </a:ext>
            </a:extLst>
          </p:cNvPr>
          <p:cNvSpPr txBox="1"/>
          <p:nvPr/>
        </p:nvSpPr>
        <p:spPr>
          <a:xfrm>
            <a:off x="1141381" y="784709"/>
            <a:ext cx="913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Jerome Henry</a:t>
            </a:r>
            <a:endParaRPr lang="en-GB" sz="1000" dirty="0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3DC39CDE-F691-4153-85DB-5F18037D9084}"/>
              </a:ext>
            </a:extLst>
          </p:cNvPr>
          <p:cNvCxnSpPr>
            <a:cxnSpLocks/>
          </p:cNvCxnSpPr>
          <p:nvPr/>
        </p:nvCxnSpPr>
        <p:spPr bwMode="auto">
          <a:xfrm>
            <a:off x="4081442" y="344570"/>
            <a:ext cx="229926" cy="8965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78A949D9-B132-4035-86B6-394BDA799B31}"/>
              </a:ext>
            </a:extLst>
          </p:cNvPr>
          <p:cNvSpPr txBox="1"/>
          <p:nvPr/>
        </p:nvSpPr>
        <p:spPr>
          <a:xfrm>
            <a:off x="10432079" y="1962090"/>
            <a:ext cx="54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Mark </a:t>
            </a:r>
          </a:p>
          <a:p>
            <a:pPr algn="ctr"/>
            <a:r>
              <a:rPr lang="en-US" sz="1000" dirty="0" smtClean="0"/>
              <a:t>Rison</a:t>
            </a:r>
            <a:endParaRPr lang="en-GB" sz="1000" dirty="0"/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ED75C386-3313-4E68-B1CF-A0648444F9DB}"/>
              </a:ext>
            </a:extLst>
          </p:cNvPr>
          <p:cNvSpPr txBox="1"/>
          <p:nvPr/>
        </p:nvSpPr>
        <p:spPr>
          <a:xfrm>
            <a:off x="4277105" y="656062"/>
            <a:ext cx="105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Thomas Derham</a:t>
            </a:r>
            <a:endParaRPr lang="en-GB" sz="1000" dirty="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="" xmlns:a16="http://schemas.microsoft.com/office/drawing/2014/main" id="{4B26C2F7-3523-41D1-8F79-B8E5C87FA596}"/>
              </a:ext>
            </a:extLst>
          </p:cNvPr>
          <p:cNvCxnSpPr>
            <a:cxnSpLocks/>
          </p:cNvCxnSpPr>
          <p:nvPr/>
        </p:nvCxnSpPr>
        <p:spPr bwMode="auto">
          <a:xfrm>
            <a:off x="5562600" y="784229"/>
            <a:ext cx="0" cy="1388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="" xmlns:a16="http://schemas.microsoft.com/office/drawing/2014/main" id="{ABC39C84-E1D4-4591-AC86-A2B6EC6AA656}"/>
              </a:ext>
            </a:extLst>
          </p:cNvPr>
          <p:cNvCxnSpPr>
            <a:cxnSpLocks/>
          </p:cNvCxnSpPr>
          <p:nvPr/>
        </p:nvCxnSpPr>
        <p:spPr bwMode="auto">
          <a:xfrm>
            <a:off x="4902448" y="853634"/>
            <a:ext cx="115795" cy="4167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96" name="Picture 4095">
            <a:extLst>
              <a:ext uri="{FF2B5EF4-FFF2-40B4-BE49-F238E27FC236}">
                <a16:creationId xmlns="" xmlns:a16="http://schemas.microsoft.com/office/drawing/2014/main" id="{63AA29BD-4B30-4FB4-A22C-FA9DA3CD8B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44" y="2904301"/>
            <a:ext cx="530445" cy="602652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4DDE22F7-E0DE-41CE-AC41-22ACDDC940A8}"/>
              </a:ext>
            </a:extLst>
          </p:cNvPr>
          <p:cNvSpPr txBox="1"/>
          <p:nvPr/>
        </p:nvSpPr>
        <p:spPr>
          <a:xfrm>
            <a:off x="11239465" y="2470082"/>
            <a:ext cx="913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Chris Hansen</a:t>
            </a:r>
            <a:endParaRPr lang="en-GB" sz="1000" dirty="0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CF9E328A-17EB-4A9F-A103-49D15C2BC5E5}"/>
              </a:ext>
            </a:extLst>
          </p:cNvPr>
          <p:cNvSpPr txBox="1"/>
          <p:nvPr/>
        </p:nvSpPr>
        <p:spPr>
          <a:xfrm>
            <a:off x="1846457" y="3175749"/>
            <a:ext cx="961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Gabor </a:t>
            </a:r>
            <a:r>
              <a:rPr lang="en-US" sz="1000" dirty="0" err="1"/>
              <a:t>Bajko</a:t>
            </a:r>
            <a:endParaRPr lang="en-US" sz="1000" dirty="0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="" xmlns:a16="http://schemas.microsoft.com/office/drawing/2014/main" id="{5B379FB0-F21E-4DAB-807F-F6D3B299A3C6}"/>
              </a:ext>
            </a:extLst>
          </p:cNvPr>
          <p:cNvCxnSpPr>
            <a:cxnSpLocks/>
          </p:cNvCxnSpPr>
          <p:nvPr/>
        </p:nvCxnSpPr>
        <p:spPr bwMode="auto">
          <a:xfrm>
            <a:off x="2873599" y="1646280"/>
            <a:ext cx="861877" cy="4647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DCC3F08-0180-491A-8F25-6BD96B6F2ADF}"/>
              </a:ext>
            </a:extLst>
          </p:cNvPr>
          <p:cNvSpPr txBox="1"/>
          <p:nvPr/>
        </p:nvSpPr>
        <p:spPr>
          <a:xfrm>
            <a:off x="3751785" y="132625"/>
            <a:ext cx="820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Kaz</a:t>
            </a:r>
            <a:r>
              <a:rPr lang="en-US" sz="1000" dirty="0" smtClean="0"/>
              <a:t> Sakoda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4040" y="103647"/>
            <a:ext cx="436026" cy="610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685800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Nehru Bhandaru</a:t>
            </a:r>
            <a:endParaRPr lang="en-GB" sz="10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2822" y="322018"/>
            <a:ext cx="603681" cy="662266"/>
          </a:xfrm>
          <a:prstGeom prst="rect">
            <a:avLst/>
          </a:prstGeom>
        </p:spPr>
      </p:pic>
      <p:pic>
        <p:nvPicPr>
          <p:cNvPr id="71" name="Content Placeholder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1143001" y="1295400"/>
            <a:ext cx="600270" cy="61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1981200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Tomo</a:t>
            </a:r>
            <a:r>
              <a:rPr lang="en-US" sz="1000" dirty="0" smtClean="0"/>
              <a:t> Adachi</a:t>
            </a:r>
            <a:endParaRPr lang="en-GB" sz="10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54498" y="1327121"/>
            <a:ext cx="566731" cy="6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2021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619</Words>
  <Application>Microsoft Office PowerPoint</Application>
  <PresentationFormat>Widescreen</PresentationFormat>
  <Paragraphs>208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Unicode MS</vt:lpstr>
      <vt:lpstr>MS Gothic</vt:lpstr>
      <vt:lpstr>Times New Roman</vt:lpstr>
      <vt:lpstr>Office Theme</vt:lpstr>
      <vt:lpstr>Document</vt:lpstr>
      <vt:lpstr>REVmd Awards</vt:lpstr>
      <vt:lpstr>Abstract</vt:lpstr>
      <vt:lpstr>WG and TGmd Officer Awards</vt:lpstr>
      <vt:lpstr>TGmd Major Contributor Awards</vt:lpstr>
      <vt:lpstr>TGmd Contributor Awards</vt:lpstr>
      <vt:lpstr>TGmd Contributor Awards</vt:lpstr>
      <vt:lpstr>TGmd Contributor Awards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REVmd Awards</dc:title>
  <dc:creator>dorothy.stanley@hpe.com</dc:creator>
  <cp:lastModifiedBy>Stanley, Dorothy</cp:lastModifiedBy>
  <cp:revision>37</cp:revision>
  <dcterms:created xsi:type="dcterms:W3CDTF">2021-03-15T16:54:00Z</dcterms:created>
  <dcterms:modified xsi:type="dcterms:W3CDTF">2021-03-15T23:29:35Z</dcterms:modified>
</cp:coreProperties>
</file>